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3" r:id="rId2"/>
    <p:sldMasterId id="2147483685" r:id="rId3"/>
    <p:sldMasterId id="2147483698" r:id="rId4"/>
  </p:sldMasterIdLst>
  <p:notesMasterIdLst>
    <p:notesMasterId r:id="rId21"/>
  </p:notesMasterIdLst>
  <p:sldIdLst>
    <p:sldId id="257" r:id="rId5"/>
    <p:sldId id="258" r:id="rId6"/>
    <p:sldId id="259" r:id="rId7"/>
    <p:sldId id="261" r:id="rId8"/>
    <p:sldId id="262" r:id="rId9"/>
    <p:sldId id="263" r:id="rId10"/>
    <p:sldId id="264" r:id="rId11"/>
    <p:sldId id="260" r:id="rId12"/>
    <p:sldId id="265" r:id="rId13"/>
    <p:sldId id="266" r:id="rId14"/>
    <p:sldId id="267" r:id="rId15"/>
    <p:sldId id="268" r:id="rId16"/>
    <p:sldId id="276" r:id="rId17"/>
    <p:sldId id="277" r:id="rId18"/>
    <p:sldId id="271" r:id="rId19"/>
    <p:sldId id="274"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75878" autoAdjust="0"/>
  </p:normalViewPr>
  <p:slideViewPr>
    <p:cSldViewPr snapToGrid="0">
      <p:cViewPr varScale="1">
        <p:scale>
          <a:sx n="119" d="100"/>
          <a:sy n="119" d="100"/>
        </p:scale>
        <p:origin x="3240" y="138"/>
      </p:cViewPr>
      <p:guideLst/>
    </p:cSldViewPr>
  </p:slideViewPr>
  <p:notesTextViewPr>
    <p:cViewPr>
      <p:scale>
        <a:sx n="1" d="1"/>
        <a:sy n="1" d="1"/>
      </p:scale>
      <p:origin x="0" y="0"/>
    </p:cViewPr>
  </p:notesTextViewPr>
  <p:notesViewPr>
    <p:cSldViewPr snapToGrid="0">
      <p:cViewPr varScale="1">
        <p:scale>
          <a:sx n="87" d="100"/>
          <a:sy n="87" d="100"/>
        </p:scale>
        <p:origin x="3840"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C8BC349-1BE6-4613-B2D1-62051F1F7A8D}" type="datetimeFigureOut">
              <a:rPr lang="en-US" smtClean="0"/>
              <a:t>7/25/2021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4EEE9D-223D-460B-B84E-51E909E9DE48}" type="slidenum">
              <a:rPr lang="en-US" smtClean="0"/>
              <a:t>‹#›</a:t>
            </a:fld>
            <a:endParaRPr lang="en-US"/>
          </a:p>
        </p:txBody>
      </p:sp>
    </p:spTree>
    <p:extLst>
      <p:ext uri="{BB962C8B-B14F-4D97-AF65-F5344CB8AC3E}">
        <p14:creationId xmlns:p14="http://schemas.microsoft.com/office/powerpoint/2010/main" val="12034311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Welcome to the Basics of STR Typing Training Module.</a:t>
            </a:r>
          </a:p>
        </p:txBody>
      </p:sp>
      <p:sp>
        <p:nvSpPr>
          <p:cNvPr id="4" name="Slide Number Placeholder 3"/>
          <p:cNvSpPr>
            <a:spLocks noGrp="1"/>
          </p:cNvSpPr>
          <p:nvPr>
            <p:ph type="sldNum" sz="quarter" idx="10"/>
          </p:nvPr>
        </p:nvSpPr>
        <p:spPr/>
        <p:txBody>
          <a:bodyPr/>
          <a:lstStyle/>
          <a:p>
            <a:fld id="{9C4EEE9D-223D-460B-B84E-51E909E9DE48}" type="slidenum">
              <a:rPr lang="en-US" smtClean="0"/>
              <a:t>1</a:t>
            </a:fld>
            <a:endParaRPr lang="en-US"/>
          </a:p>
        </p:txBody>
      </p:sp>
    </p:spTree>
    <p:extLst>
      <p:ext uri="{BB962C8B-B14F-4D97-AF65-F5344CB8AC3E}">
        <p14:creationId xmlns:p14="http://schemas.microsoft.com/office/powerpoint/2010/main" val="42532784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An STR profile is achieved through capillary electrophoresis (CE) and consists of several markers together in a single multiplex reaction.  The markers are separated by size and are dye-labeled with different fluorescent colors that are detected by the genetic analyzer instrument.  Genotype determination is performed by comparing allele size relative to an internal size standard to a commercially provided STR kit allelic ladder with calibrated repeat numbers.  These profiles produce a string of numbers that can be entered into the database.</a:t>
            </a:r>
          </a:p>
        </p:txBody>
      </p:sp>
      <p:sp>
        <p:nvSpPr>
          <p:cNvPr id="4" name="Slide Number Placeholder 3"/>
          <p:cNvSpPr>
            <a:spLocks noGrp="1"/>
          </p:cNvSpPr>
          <p:nvPr>
            <p:ph type="sldNum" sz="quarter" idx="10"/>
          </p:nvPr>
        </p:nvSpPr>
        <p:spPr/>
        <p:txBody>
          <a:bodyPr/>
          <a:lstStyle/>
          <a:p>
            <a:fld id="{9C4EEE9D-223D-460B-B84E-51E909E9DE48}" type="slidenum">
              <a:rPr lang="en-US" smtClean="0"/>
              <a:t>10</a:t>
            </a:fld>
            <a:endParaRPr lang="en-US"/>
          </a:p>
        </p:txBody>
      </p:sp>
    </p:spTree>
    <p:extLst>
      <p:ext uri="{BB962C8B-B14F-4D97-AF65-F5344CB8AC3E}">
        <p14:creationId xmlns:p14="http://schemas.microsoft.com/office/powerpoint/2010/main" val="21717487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a:extLst>
              <a:ext uri="{FF2B5EF4-FFF2-40B4-BE49-F238E27FC236}">
                <a16:creationId xmlns:a16="http://schemas.microsoft.com/office/drawing/2014/main" id="{694CC1C1-0CC4-445B-B705-4503BB48216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a:extLst>
              <a:ext uri="{FF2B5EF4-FFF2-40B4-BE49-F238E27FC236}">
                <a16:creationId xmlns:a16="http://schemas.microsoft.com/office/drawing/2014/main" id="{F887583F-1123-4C00-BAF6-A36C059221B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A Genetic Analyzer is used to separate PCR products by fragment length via capillary electrophoresis.  The amplified DNA products migrate through an electric field where the negatively charged DNA migrates toward the anode on the instrument.  Because single stranded DNA is injected into the capillaries, this allows all the same sized fragments to migrate together.  These single stranded fragments pass through a laser that excites the fluorescent dye-labeled primer.  The detector camera captures the intensity of the dye and records the sizing information for data analysis.  Multiplexing capabilities with the newest instruments allows DNA fragment analysis with up to six unique dyes.  Samples are prepared by adding a</a:t>
            </a:r>
            <a:r>
              <a:rPr lang="en-US" altLang="en-US" baseline="0" dirty="0"/>
              <a:t> small amount of the amplicon to </a:t>
            </a:r>
            <a:r>
              <a:rPr lang="en-US" altLang="en-US" baseline="0" dirty="0" err="1"/>
              <a:t>formamide</a:t>
            </a:r>
            <a:r>
              <a:rPr lang="en-US" altLang="en-US" baseline="0" dirty="0"/>
              <a:t> and an Internal Size Standard.  An allelic ladder is run in a separate lane.</a:t>
            </a:r>
            <a:endParaRPr lang="en-US" altLang="en-US" dirty="0"/>
          </a:p>
          <a:p>
            <a:pPr eaLnBrk="1" hangingPunct="1">
              <a:spcBef>
                <a:spcPct val="0"/>
              </a:spcBef>
            </a:pPr>
            <a:endParaRPr lang="en-US" altLang="en-US" dirty="0"/>
          </a:p>
        </p:txBody>
      </p:sp>
      <p:sp>
        <p:nvSpPr>
          <p:cNvPr id="78852" name="Slide Number Placeholder 3">
            <a:extLst>
              <a:ext uri="{FF2B5EF4-FFF2-40B4-BE49-F238E27FC236}">
                <a16:creationId xmlns:a16="http://schemas.microsoft.com/office/drawing/2014/main" id="{D4A0C7B0-7FB6-4838-95D4-D2CE5F3A461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4538" indent="-285750">
              <a:defRPr>
                <a:solidFill>
                  <a:schemeClr val="tx1"/>
                </a:solidFill>
                <a:latin typeface="Calibri" panose="020F0502020204030204" pitchFamily="34" charset="0"/>
                <a:cs typeface="Arial" panose="020B0604020202020204" pitchFamily="34" charset="0"/>
              </a:defRPr>
            </a:lvl2pPr>
            <a:lvl3pPr marL="1146175" indent="-228600">
              <a:defRPr>
                <a:solidFill>
                  <a:schemeClr val="tx1"/>
                </a:solidFill>
                <a:latin typeface="Calibri" panose="020F0502020204030204" pitchFamily="34" charset="0"/>
                <a:cs typeface="Arial" panose="020B0604020202020204" pitchFamily="34" charset="0"/>
              </a:defRPr>
            </a:lvl3pPr>
            <a:lvl4pPr marL="1604963" indent="-228600">
              <a:defRPr>
                <a:solidFill>
                  <a:schemeClr val="tx1"/>
                </a:solidFill>
                <a:latin typeface="Calibri" panose="020F0502020204030204" pitchFamily="34" charset="0"/>
                <a:cs typeface="Arial" panose="020B0604020202020204" pitchFamily="34" charset="0"/>
              </a:defRPr>
            </a:lvl4pPr>
            <a:lvl5pPr marL="2063750" indent="-228600">
              <a:defRPr>
                <a:solidFill>
                  <a:schemeClr val="tx1"/>
                </a:solidFill>
                <a:latin typeface="Calibri" panose="020F0502020204030204" pitchFamily="34" charset="0"/>
                <a:cs typeface="Arial" panose="020B0604020202020204" pitchFamily="34" charset="0"/>
              </a:defRPr>
            </a:lvl5pPr>
            <a:lvl6pPr marL="252095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815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3535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9255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137F0F3-D461-43EF-89D0-45AB9AA88A20}"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11</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9875289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a:extLst>
              <a:ext uri="{FF2B5EF4-FFF2-40B4-BE49-F238E27FC236}">
                <a16:creationId xmlns:a16="http://schemas.microsoft.com/office/drawing/2014/main" id="{BCE3DBDC-B897-4842-B439-0ED123D9A0F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899" name="Notes Placeholder 2">
            <a:extLst>
              <a:ext uri="{FF2B5EF4-FFF2-40B4-BE49-F238E27FC236}">
                <a16:creationId xmlns:a16="http://schemas.microsoft.com/office/drawing/2014/main" id="{80A4A326-ACEF-4887-98DD-0213D188210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In capillary electrophoresis, the polymer gets heated to reduce viscosity.  Electrodes come down into the samples, and the now charged samples travel into the capillary.  The probes are excited by an argon ion laser and a CCD camera captures the image and detects fluorescence. The size of the fragment is based on fluorescent intensity.  Software is used to determine number of bases (fragment length) and results in a profile of peaks, or DNA type.  This process occurs in less than an hour.</a:t>
            </a:r>
          </a:p>
          <a:p>
            <a:pPr eaLnBrk="1" hangingPunct="1">
              <a:spcBef>
                <a:spcPct val="0"/>
              </a:spcBef>
            </a:pPr>
            <a:endParaRPr lang="en-US" altLang="en-US" dirty="0"/>
          </a:p>
          <a:p>
            <a:pPr eaLnBrk="1" hangingPunct="1"/>
            <a:endParaRPr lang="en-US" altLang="en-US" dirty="0"/>
          </a:p>
        </p:txBody>
      </p:sp>
      <p:sp>
        <p:nvSpPr>
          <p:cNvPr id="80900" name="Slide Number Placeholder 3">
            <a:extLst>
              <a:ext uri="{FF2B5EF4-FFF2-40B4-BE49-F238E27FC236}">
                <a16:creationId xmlns:a16="http://schemas.microsoft.com/office/drawing/2014/main" id="{7F80C085-273F-47BB-BDC5-40AFC0E97D4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4538" indent="-285750">
              <a:defRPr>
                <a:solidFill>
                  <a:schemeClr val="tx1"/>
                </a:solidFill>
                <a:latin typeface="Calibri" panose="020F0502020204030204" pitchFamily="34" charset="0"/>
                <a:cs typeface="Arial" panose="020B0604020202020204" pitchFamily="34" charset="0"/>
              </a:defRPr>
            </a:lvl2pPr>
            <a:lvl3pPr marL="1146175" indent="-228600">
              <a:defRPr>
                <a:solidFill>
                  <a:schemeClr val="tx1"/>
                </a:solidFill>
                <a:latin typeface="Calibri" panose="020F0502020204030204" pitchFamily="34" charset="0"/>
                <a:cs typeface="Arial" panose="020B0604020202020204" pitchFamily="34" charset="0"/>
              </a:defRPr>
            </a:lvl3pPr>
            <a:lvl4pPr marL="1604963" indent="-228600">
              <a:defRPr>
                <a:solidFill>
                  <a:schemeClr val="tx1"/>
                </a:solidFill>
                <a:latin typeface="Calibri" panose="020F0502020204030204" pitchFamily="34" charset="0"/>
                <a:cs typeface="Arial" panose="020B0604020202020204" pitchFamily="34" charset="0"/>
              </a:defRPr>
            </a:lvl4pPr>
            <a:lvl5pPr marL="2063750" indent="-228600">
              <a:defRPr>
                <a:solidFill>
                  <a:schemeClr val="tx1"/>
                </a:solidFill>
                <a:latin typeface="Calibri" panose="020F0502020204030204" pitchFamily="34" charset="0"/>
                <a:cs typeface="Arial" panose="020B0604020202020204" pitchFamily="34" charset="0"/>
              </a:defRPr>
            </a:lvl5pPr>
            <a:lvl6pPr marL="252095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815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3535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9255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9BA5BAD0-A44E-40B0-8573-B775ECF1E485}" type="slidenum">
              <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12</a:t>
            </a:fld>
            <a:endPar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41083516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data is collected by the Data Collection Software and are generated into data files that can be analyzed.  The output data files are typically in a .</a:t>
            </a:r>
            <a:r>
              <a:rPr lang="en-US" dirty="0" err="1"/>
              <a:t>fsa</a:t>
            </a:r>
            <a:r>
              <a:rPr lang="en-US" dirty="0"/>
              <a:t> or .hid format.  These data files are then imported and analyzed into the Data Analysis Software which can be </a:t>
            </a:r>
            <a:r>
              <a:rPr lang="en-US" dirty="0" err="1"/>
              <a:t>GeneMapper</a:t>
            </a:r>
            <a:r>
              <a:rPr lang="en-US" dirty="0"/>
              <a:t> ID or ID-X, </a:t>
            </a:r>
            <a:r>
              <a:rPr lang="en-US" dirty="0" err="1"/>
              <a:t>GeneMarker</a:t>
            </a:r>
            <a:r>
              <a:rPr lang="en-US" dirty="0"/>
              <a:t> or OSIRIS.  Once the DNA profiles are determined, they can be entered into the database of interest.</a:t>
            </a:r>
          </a:p>
        </p:txBody>
      </p:sp>
      <p:sp>
        <p:nvSpPr>
          <p:cNvPr id="4" name="Slide Number Placeholder 3"/>
          <p:cNvSpPr>
            <a:spLocks noGrp="1"/>
          </p:cNvSpPr>
          <p:nvPr>
            <p:ph type="sldNum" sz="quarter" idx="10"/>
          </p:nvPr>
        </p:nvSpPr>
        <p:spPr/>
        <p:txBody>
          <a:bodyPr/>
          <a:lstStyle/>
          <a:p>
            <a:fld id="{9C4EEE9D-223D-460B-B84E-51E909E9DE48}" type="slidenum">
              <a:rPr lang="en-US" smtClean="0"/>
              <a:t>13</a:t>
            </a:fld>
            <a:endParaRPr lang="en-US"/>
          </a:p>
        </p:txBody>
      </p:sp>
    </p:spTree>
    <p:extLst>
      <p:ext uri="{BB962C8B-B14F-4D97-AF65-F5344CB8AC3E}">
        <p14:creationId xmlns:p14="http://schemas.microsoft.com/office/powerpoint/2010/main" val="2646695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a:extLst>
              <a:ext uri="{FF2B5EF4-FFF2-40B4-BE49-F238E27FC236}">
                <a16:creationId xmlns:a16="http://schemas.microsoft.com/office/drawing/2014/main" id="{CD4D9D24-80CB-4599-B481-5D4C584421C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4995" name="Notes Placeholder 2">
            <a:extLst>
              <a:ext uri="{FF2B5EF4-FFF2-40B4-BE49-F238E27FC236}">
                <a16:creationId xmlns:a16="http://schemas.microsoft.com/office/drawing/2014/main" id="{D3DE2467-9A91-438F-A729-103F471A36C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There are a minimum of 8 STR loci plus the gender determination marker </a:t>
            </a:r>
            <a:r>
              <a:rPr lang="en-US" altLang="en-US" dirty="0" err="1"/>
              <a:t>Amelogenin</a:t>
            </a:r>
            <a:r>
              <a:rPr lang="en-US" altLang="en-US" dirty="0"/>
              <a:t> (</a:t>
            </a:r>
            <a:r>
              <a:rPr lang="en-US" altLang="en-US" dirty="0" err="1"/>
              <a:t>Amel</a:t>
            </a:r>
            <a:r>
              <a:rPr lang="en-US" altLang="en-US" dirty="0"/>
              <a:t>) that are required by the current ANSI Standard (ASN-0002) for STR genotyping of human cell lines.  These 8 markers plus </a:t>
            </a:r>
            <a:r>
              <a:rPr lang="en-US" altLang="en-US" dirty="0" err="1"/>
              <a:t>Amelogenin</a:t>
            </a:r>
            <a:r>
              <a:rPr lang="en-US" altLang="en-US" dirty="0"/>
              <a:t> are found in all currently available commercial STR multiplex kits.  In fact, most of the current kits have a minimum of 15 STR markers plus </a:t>
            </a:r>
            <a:r>
              <a:rPr lang="en-US" altLang="en-US" dirty="0" err="1"/>
              <a:t>Amelogenin</a:t>
            </a:r>
            <a:r>
              <a:rPr lang="en-US" altLang="en-US" dirty="0"/>
              <a:t> and the largest kit has a total of 27 markers.   </a:t>
            </a:r>
          </a:p>
        </p:txBody>
      </p:sp>
      <p:sp>
        <p:nvSpPr>
          <p:cNvPr id="84996" name="Slide Number Placeholder 3">
            <a:extLst>
              <a:ext uri="{FF2B5EF4-FFF2-40B4-BE49-F238E27FC236}">
                <a16:creationId xmlns:a16="http://schemas.microsoft.com/office/drawing/2014/main" id="{6F28B258-C994-4784-AB69-BC7F5374D0A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4538" indent="-285750">
              <a:defRPr>
                <a:solidFill>
                  <a:schemeClr val="tx1"/>
                </a:solidFill>
                <a:latin typeface="Calibri" panose="020F0502020204030204" pitchFamily="34" charset="0"/>
                <a:cs typeface="Arial" panose="020B0604020202020204" pitchFamily="34" charset="0"/>
              </a:defRPr>
            </a:lvl2pPr>
            <a:lvl3pPr marL="1146175" indent="-228600">
              <a:defRPr>
                <a:solidFill>
                  <a:schemeClr val="tx1"/>
                </a:solidFill>
                <a:latin typeface="Calibri" panose="020F0502020204030204" pitchFamily="34" charset="0"/>
                <a:cs typeface="Arial" panose="020B0604020202020204" pitchFamily="34" charset="0"/>
              </a:defRPr>
            </a:lvl3pPr>
            <a:lvl4pPr marL="1604963" indent="-228600">
              <a:defRPr>
                <a:solidFill>
                  <a:schemeClr val="tx1"/>
                </a:solidFill>
                <a:latin typeface="Calibri" panose="020F0502020204030204" pitchFamily="34" charset="0"/>
                <a:cs typeface="Arial" panose="020B0604020202020204" pitchFamily="34" charset="0"/>
              </a:defRPr>
            </a:lvl4pPr>
            <a:lvl5pPr marL="2063750" indent="-228600">
              <a:defRPr>
                <a:solidFill>
                  <a:schemeClr val="tx1"/>
                </a:solidFill>
                <a:latin typeface="Calibri" panose="020F0502020204030204" pitchFamily="34" charset="0"/>
                <a:cs typeface="Arial" panose="020B0604020202020204" pitchFamily="34" charset="0"/>
              </a:defRPr>
            </a:lvl5pPr>
            <a:lvl6pPr marL="252095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815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3535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9255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B1EAF460-6DE3-49B8-AA71-A541497AED67}"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14</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468773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a:extLst>
              <a:ext uri="{FF2B5EF4-FFF2-40B4-BE49-F238E27FC236}">
                <a16:creationId xmlns:a16="http://schemas.microsoft.com/office/drawing/2014/main" id="{6D2FF4DD-6397-4014-A155-9F10309166B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6499" name="Notes Placeholder 2">
            <a:extLst>
              <a:ext uri="{FF2B5EF4-FFF2-40B4-BE49-F238E27FC236}">
                <a16:creationId xmlns:a16="http://schemas.microsoft.com/office/drawing/2014/main" id="{62388648-3956-4282-B7DF-A3718D44927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The quality of STR profile is determined once the assignment of allele calls is made by the analysis software.  The software applies the appropriate threshold determined from instrument and STR kit validation studies.  Allelic drop out or stochastic effects can be due to low DNA concentration used in the PCR reaction, inhibitors present in the PCR reaction, a primer binding site mutation, or peak imbalance in tumor cell lines due to aneuploidy or deletion.  These stochastic effects can be overcome by increasing the DNA template in the reaction, increasing the number of cycles in the PCR program and checking the DNA template for contaminants using quantitative PCR (qPCR).  In some profile, microvariants or off-ladder alleles can occur so these must be reviewed carefully, as well as PCR artifacts such as stutter or incomplete adenylation.</a:t>
            </a:r>
          </a:p>
        </p:txBody>
      </p:sp>
      <p:sp>
        <p:nvSpPr>
          <p:cNvPr id="106500" name="Slide Number Placeholder 3">
            <a:extLst>
              <a:ext uri="{FF2B5EF4-FFF2-40B4-BE49-F238E27FC236}">
                <a16:creationId xmlns:a16="http://schemas.microsoft.com/office/drawing/2014/main" id="{17D91E75-FFC0-43F7-9612-3DEA9FD0BB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4538" indent="-285750">
              <a:defRPr>
                <a:solidFill>
                  <a:schemeClr val="tx1"/>
                </a:solidFill>
                <a:latin typeface="Calibri" panose="020F0502020204030204" pitchFamily="34" charset="0"/>
                <a:cs typeface="Arial" panose="020B0604020202020204" pitchFamily="34" charset="0"/>
              </a:defRPr>
            </a:lvl2pPr>
            <a:lvl3pPr marL="1146175" indent="-228600">
              <a:defRPr>
                <a:solidFill>
                  <a:schemeClr val="tx1"/>
                </a:solidFill>
                <a:latin typeface="Calibri" panose="020F0502020204030204" pitchFamily="34" charset="0"/>
                <a:cs typeface="Arial" panose="020B0604020202020204" pitchFamily="34" charset="0"/>
              </a:defRPr>
            </a:lvl3pPr>
            <a:lvl4pPr marL="1604963" indent="-228600">
              <a:defRPr>
                <a:solidFill>
                  <a:schemeClr val="tx1"/>
                </a:solidFill>
                <a:latin typeface="Calibri" panose="020F0502020204030204" pitchFamily="34" charset="0"/>
                <a:cs typeface="Arial" panose="020B0604020202020204" pitchFamily="34" charset="0"/>
              </a:defRPr>
            </a:lvl4pPr>
            <a:lvl5pPr marL="2063750" indent="-228600">
              <a:defRPr>
                <a:solidFill>
                  <a:schemeClr val="tx1"/>
                </a:solidFill>
                <a:latin typeface="Calibri" panose="020F0502020204030204" pitchFamily="34" charset="0"/>
                <a:cs typeface="Arial" panose="020B0604020202020204" pitchFamily="34" charset="0"/>
              </a:defRPr>
            </a:lvl5pPr>
            <a:lvl6pPr marL="252095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815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3535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9255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C711690-1672-4668-93B1-B2F35CDC5FF0}"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15</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5366335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summary, STR typing is an accurate and highly discriminatory method for human identification and human cell line authentication.  STR markers are highly variable regions of the genome targeted with PCR amplification.  DNA profiles are generated through capillary electrophoresis and can be entered into DNA databases of interest.  And finally, there are 8 STR loci plus </a:t>
            </a:r>
            <a:r>
              <a:rPr lang="en-US" dirty="0" err="1"/>
              <a:t>Amelogenin</a:t>
            </a:r>
            <a:r>
              <a:rPr lang="en-US" dirty="0"/>
              <a:t> that are required by the current ANSI Standard (ASN-0002) for STR genotyping of human cell lines; however, based on available data it appears that 8 STR markers may not be enough to discriminate between closely related cell lines.  There are additional STR markers available and present in more recent and larger commercial STR multiplex kits.</a:t>
            </a:r>
          </a:p>
        </p:txBody>
      </p:sp>
      <p:sp>
        <p:nvSpPr>
          <p:cNvPr id="4" name="Slide Number Placeholder 3"/>
          <p:cNvSpPr>
            <a:spLocks noGrp="1"/>
          </p:cNvSpPr>
          <p:nvPr>
            <p:ph type="sldNum" sz="quarter" idx="10"/>
          </p:nvPr>
        </p:nvSpPr>
        <p:spPr/>
        <p:txBody>
          <a:bodyPr/>
          <a:lstStyle/>
          <a:p>
            <a:fld id="{9C4EEE9D-223D-460B-B84E-51E909E9DE48}" type="slidenum">
              <a:rPr lang="en-US" smtClean="0"/>
              <a:t>16</a:t>
            </a:fld>
            <a:endParaRPr lang="en-US"/>
          </a:p>
        </p:txBody>
      </p:sp>
    </p:spTree>
    <p:extLst>
      <p:ext uri="{BB962C8B-B14F-4D97-AF65-F5344CB8AC3E}">
        <p14:creationId xmlns:p14="http://schemas.microsoft.com/office/powerpoint/2010/main" val="28431479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02D97743-8AE0-4336-A4BF-6FD28E73CED2}"/>
              </a:ext>
            </a:extLst>
          </p:cNvPr>
          <p:cNvSpPr>
            <a:spLocks noGrp="1" noChangeArrowheads="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E15D3C5-E089-4FDE-B7D1-A366C94764B6}" type="slidenum">
              <a:rPr kumimoji="0" lang="en-US" altLang="en-US" sz="1800" b="0" i="0" u="none" strike="noStrike" kern="0" cap="none" spc="0" normalizeH="0" baseline="0" noProof="0">
                <a:ln>
                  <a:noFill/>
                </a:ln>
                <a:solidFill>
                  <a:sysClr val="windowText" lastClr="000000"/>
                </a:solidFill>
                <a:effectLst/>
                <a:uLnTx/>
                <a:uFillTx/>
                <a:latin typeface="Calibri" panose="020F050202020403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altLang="en-US" sz="1800" b="0" i="0" u="none" strike="noStrike" kern="0" cap="none" spc="0" normalizeH="0" baseline="0" noProof="0">
              <a:ln>
                <a:noFill/>
              </a:ln>
              <a:solidFill>
                <a:sysClr val="windowText" lastClr="000000"/>
              </a:solidFill>
              <a:effectLst/>
              <a:uLnTx/>
              <a:uFillTx/>
              <a:latin typeface="Calibri" panose="020F0502020204030204" pitchFamily="34" charset="0"/>
              <a:ea typeface="+mn-ea"/>
              <a:cs typeface="Arial" panose="020B0604020202020204" pitchFamily="34" charset="0"/>
            </a:endParaRPr>
          </a:p>
        </p:txBody>
      </p:sp>
      <p:sp>
        <p:nvSpPr>
          <p:cNvPr id="64515" name="Rectangle 2">
            <a:extLst>
              <a:ext uri="{FF2B5EF4-FFF2-40B4-BE49-F238E27FC236}">
                <a16:creationId xmlns:a16="http://schemas.microsoft.com/office/drawing/2014/main" id="{2B2067E4-E3C2-4D41-93C8-90D333A1785C}"/>
              </a:ext>
            </a:extLst>
          </p:cNvPr>
          <p:cNvSpPr>
            <a:spLocks noGrp="1" noRot="1" noChangeAspect="1" noChangeArrowheads="1" noTextEdit="1"/>
          </p:cNvSpPr>
          <p:nvPr>
            <p:ph type="sldImg"/>
          </p:nvPr>
        </p:nvSpPr>
        <p:spPr bwMode="auto">
          <a:xfrm>
            <a:off x="166688" y="1143000"/>
            <a:ext cx="7007225" cy="394176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6" name="Rectangle 3">
            <a:extLst>
              <a:ext uri="{FF2B5EF4-FFF2-40B4-BE49-F238E27FC236}">
                <a16:creationId xmlns:a16="http://schemas.microsoft.com/office/drawing/2014/main" id="{AC41B330-6763-4FE7-B6E9-D6341EB84058}"/>
              </a:ext>
            </a:extLst>
          </p:cNvPr>
          <p:cNvSpPr>
            <a:spLocks noGrp="1" noChangeArrowheads="1"/>
          </p:cNvSpPr>
          <p:nvPr>
            <p:ph type="body" idx="1"/>
          </p:nvPr>
        </p:nvSpPr>
        <p:spPr bwMode="auto">
          <a:xfrm>
            <a:off x="1066800" y="5343525"/>
            <a:ext cx="5135563" cy="30829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The human genome contained in every cell consists of 23 pairs of chromosomes and a small circular genome known as mitochondrial DNA. Chromosomes 1–22 are numbered according to their relative size and occur in single copy pairs within a cell’s nucleus with one copy being inherited from one’s mother and the other copy coming from one’s father. Sex-chromosomes are either X,Y for males or X,X for females. Mitochondrial DNA is inherited only from one’s mother and is located in the mitochondria with hundreds of copies per cell. Together the nuclear DNA material amounts to over three billion base pairs while mitochondrial DNA is only about 16,569 base</a:t>
            </a:r>
            <a:r>
              <a:rPr lang="en-US" altLang="en-US" baseline="0" dirty="0"/>
              <a:t> </a:t>
            </a:r>
            <a:r>
              <a:rPr lang="en-US" altLang="en-US" dirty="0"/>
              <a:t>pairs in length.</a:t>
            </a:r>
          </a:p>
        </p:txBody>
      </p:sp>
    </p:spTree>
    <p:extLst>
      <p:ext uri="{BB962C8B-B14F-4D97-AF65-F5344CB8AC3E}">
        <p14:creationId xmlns:p14="http://schemas.microsoft.com/office/powerpoint/2010/main" val="8180836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3B3999D9-E3AA-491F-AD2E-507EBD73FBF6}"/>
              </a:ext>
            </a:extLst>
          </p:cNvPr>
          <p:cNvSpPr>
            <a:spLocks noGrp="1" noChangeArrowheads="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8772563-668E-46A9-A571-ED7DEC7F7278}" type="slidenum">
              <a:rPr kumimoji="0" lang="en-US" altLang="en-US" sz="1800" b="0" i="0" u="none" strike="noStrike" kern="0" cap="none" spc="0" normalizeH="0" baseline="0" noProof="0">
                <a:ln>
                  <a:noFill/>
                </a:ln>
                <a:solidFill>
                  <a:sysClr val="windowText" lastClr="000000"/>
                </a:solidFill>
                <a:effectLst/>
                <a:uLnTx/>
                <a:uFillTx/>
                <a:latin typeface="Calibri" panose="020F050202020403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altLang="en-US" sz="1800" b="0" i="0" u="none" strike="noStrike" kern="0" cap="none" spc="0" normalizeH="0" baseline="0" noProof="0">
              <a:ln>
                <a:noFill/>
              </a:ln>
              <a:solidFill>
                <a:sysClr val="windowText" lastClr="000000"/>
              </a:solidFill>
              <a:effectLst/>
              <a:uLnTx/>
              <a:uFillTx/>
              <a:latin typeface="Calibri" panose="020F0502020204030204" pitchFamily="34" charset="0"/>
              <a:ea typeface="+mn-ea"/>
              <a:cs typeface="Arial" panose="020B0604020202020204" pitchFamily="34" charset="0"/>
            </a:endParaRPr>
          </a:p>
        </p:txBody>
      </p:sp>
      <p:sp>
        <p:nvSpPr>
          <p:cNvPr id="66563" name="Rectangle 2">
            <a:extLst>
              <a:ext uri="{FF2B5EF4-FFF2-40B4-BE49-F238E27FC236}">
                <a16:creationId xmlns:a16="http://schemas.microsoft.com/office/drawing/2014/main" id="{4ECE0BE7-9238-4B09-BA69-C1A80F265D14}"/>
              </a:ext>
            </a:extLst>
          </p:cNvPr>
          <p:cNvSpPr>
            <a:spLocks noGrp="1" noRot="1" noChangeAspect="1" noChangeArrowheads="1" noTextEdit="1"/>
          </p:cNvSpPr>
          <p:nvPr>
            <p:ph type="sldImg"/>
          </p:nvPr>
        </p:nvSpPr>
        <p:spPr bwMode="auto">
          <a:xfrm>
            <a:off x="393700" y="688975"/>
            <a:ext cx="6108700" cy="343693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4" name="Rectangle 3">
            <a:extLst>
              <a:ext uri="{FF2B5EF4-FFF2-40B4-BE49-F238E27FC236}">
                <a16:creationId xmlns:a16="http://schemas.microsoft.com/office/drawing/2014/main" id="{8E0FB4DC-9297-4A6E-95EA-319C71960E06}"/>
              </a:ext>
            </a:extLst>
          </p:cNvPr>
          <p:cNvSpPr>
            <a:spLocks noGrp="1" noChangeArrowheads="1"/>
          </p:cNvSpPr>
          <p:nvPr>
            <p:ph type="body" idx="1"/>
          </p:nvPr>
        </p:nvSpPr>
        <p:spPr bwMode="auto">
          <a:xfrm>
            <a:off x="688975" y="4354513"/>
            <a:ext cx="5513388" cy="41227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Unique regions of the human genome across the 23 pairs of chromosomes are targeted and these are referred to as DNA markers.  These regions are relatively short and consist of only a few hundred base pairs.  These targeted regions, or markers, are copied by the polymerase chain reaction (PCR) and result in billions of exact copies.  The copied fragments now contain fluorescent dyes for detection via capillary electrophoresis.</a:t>
            </a:r>
          </a:p>
        </p:txBody>
      </p:sp>
    </p:spTree>
    <p:extLst>
      <p:ext uri="{BB962C8B-B14F-4D97-AF65-F5344CB8AC3E}">
        <p14:creationId xmlns:p14="http://schemas.microsoft.com/office/powerpoint/2010/main" val="3910671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5A9CDF60-D13E-4E51-B34A-D33E568FA08F}"/>
              </a:ext>
            </a:extLst>
          </p:cNvPr>
          <p:cNvSpPr>
            <a:spLocks noGrp="1" noChangeArrowheads="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EC62DE-8838-4808-B0D6-F15EFBFC30A9}" type="slidenum">
              <a:rPr kumimoji="0" lang="en-US" altLang="en-US" sz="1800" b="0" i="0" u="none" strike="noStrike" kern="0" cap="none" spc="0" normalizeH="0" baseline="0" noProof="0">
                <a:ln>
                  <a:noFill/>
                </a:ln>
                <a:solidFill>
                  <a:sysClr val="windowText" lastClr="000000"/>
                </a:solidFill>
                <a:effectLst/>
                <a:uLnTx/>
                <a:uFillTx/>
                <a:latin typeface="Calibri" panose="020F050202020403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altLang="en-US" sz="1800" b="0" i="0" u="none" strike="noStrike" kern="0" cap="none" spc="0" normalizeH="0" baseline="0" noProof="0">
              <a:ln>
                <a:noFill/>
              </a:ln>
              <a:solidFill>
                <a:sysClr val="windowText" lastClr="000000"/>
              </a:solidFill>
              <a:effectLst/>
              <a:uLnTx/>
              <a:uFillTx/>
              <a:latin typeface="Calibri" panose="020F0502020204030204" pitchFamily="34" charset="0"/>
              <a:ea typeface="+mn-ea"/>
              <a:cs typeface="Arial" panose="020B0604020202020204" pitchFamily="34" charset="0"/>
            </a:endParaRPr>
          </a:p>
        </p:txBody>
      </p:sp>
      <p:sp>
        <p:nvSpPr>
          <p:cNvPr id="70659" name="Rectangle 2">
            <a:extLst>
              <a:ext uri="{FF2B5EF4-FFF2-40B4-BE49-F238E27FC236}">
                <a16:creationId xmlns:a16="http://schemas.microsoft.com/office/drawing/2014/main" id="{666C4B6F-1713-47A4-912B-99B5E47B495E}"/>
              </a:ext>
            </a:extLst>
          </p:cNvPr>
          <p:cNvSpPr>
            <a:spLocks noGrp="1" noRot="1" noChangeAspect="1" noChangeArrowheads="1" noTextEdit="1"/>
          </p:cNvSpPr>
          <p:nvPr>
            <p:ph type="sldImg"/>
          </p:nvPr>
        </p:nvSpPr>
        <p:spPr bwMode="auto">
          <a:xfrm>
            <a:off x="393700" y="687388"/>
            <a:ext cx="6108700" cy="34369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60" name="Rectangle 3">
            <a:extLst>
              <a:ext uri="{FF2B5EF4-FFF2-40B4-BE49-F238E27FC236}">
                <a16:creationId xmlns:a16="http://schemas.microsoft.com/office/drawing/2014/main" id="{6F24F53A-E6C9-486C-9D29-4C095707D7A4}"/>
              </a:ext>
            </a:extLst>
          </p:cNvPr>
          <p:cNvSpPr>
            <a:spLocks noGrp="1" noChangeArrowheads="1"/>
          </p:cNvSpPr>
          <p:nvPr>
            <p:ph type="body" idx="1"/>
          </p:nvPr>
        </p:nvSpPr>
        <p:spPr bwMode="auto">
          <a:xfrm>
            <a:off x="919163" y="4354513"/>
            <a:ext cx="5054600" cy="41243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Short Tandem Repeat (STR) Markers are short, accordion-like DNA sequences that occur between genes.  The number of consecutive repeating units can vary between people.  Different combinations of these repeats are what make us unique individuals and are what provide a power of discrimination when comparing DNA profiles.  We have a total of two STR repeat “alleles” at each marker, again one inherited from our mother and the other from our father. </a:t>
            </a:r>
          </a:p>
        </p:txBody>
      </p:sp>
    </p:spTree>
    <p:extLst>
      <p:ext uri="{BB962C8B-B14F-4D97-AF65-F5344CB8AC3E}">
        <p14:creationId xmlns:p14="http://schemas.microsoft.com/office/powerpoint/2010/main" val="21867519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7A25C450-AC60-4729-B230-58FAC9BBF9DB}"/>
              </a:ext>
            </a:extLst>
          </p:cNvPr>
          <p:cNvSpPr>
            <a:spLocks noGrp="1" noChangeArrowheads="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4178801-48EE-4EDB-9323-D3FCAE05C463}" type="slidenum">
              <a:rPr kumimoji="0" lang="en-US" altLang="en-US" sz="1800" b="0" i="0" u="none" strike="noStrike" kern="0" cap="none" spc="0" normalizeH="0" baseline="0" noProof="0">
                <a:ln>
                  <a:noFill/>
                </a:ln>
                <a:solidFill>
                  <a:sysClr val="windowText" lastClr="000000"/>
                </a:solidFill>
                <a:effectLst/>
                <a:uLnTx/>
                <a:uFillTx/>
                <a:latin typeface="Calibri" panose="020F050202020403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altLang="en-US" sz="1800" b="0" i="0" u="none" strike="noStrike" kern="0" cap="none" spc="0" normalizeH="0" baseline="0" noProof="0">
              <a:ln>
                <a:noFill/>
              </a:ln>
              <a:solidFill>
                <a:sysClr val="windowText" lastClr="000000"/>
              </a:solidFill>
              <a:effectLst/>
              <a:uLnTx/>
              <a:uFillTx/>
              <a:latin typeface="Calibri" panose="020F0502020204030204" pitchFamily="34" charset="0"/>
              <a:ea typeface="+mn-ea"/>
              <a:cs typeface="Arial" panose="020B0604020202020204" pitchFamily="34" charset="0"/>
            </a:endParaRPr>
          </a:p>
        </p:txBody>
      </p:sp>
      <p:sp>
        <p:nvSpPr>
          <p:cNvPr id="72707" name="Rectangle 2">
            <a:extLst>
              <a:ext uri="{FF2B5EF4-FFF2-40B4-BE49-F238E27FC236}">
                <a16:creationId xmlns:a16="http://schemas.microsoft.com/office/drawing/2014/main" id="{FE04270A-81A0-4672-9632-9CC368B335EF}"/>
              </a:ext>
            </a:extLst>
          </p:cNvPr>
          <p:cNvSpPr>
            <a:spLocks noGrp="1" noRot="1" noChangeAspect="1" noChangeArrowheads="1" noTextEdit="1"/>
          </p:cNvSpPr>
          <p:nvPr>
            <p:ph type="sldImg"/>
          </p:nvPr>
        </p:nvSpPr>
        <p:spPr bwMode="auto">
          <a:xfrm>
            <a:off x="393700" y="687388"/>
            <a:ext cx="6107113" cy="34353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8" name="Rectangle 3">
            <a:extLst>
              <a:ext uri="{FF2B5EF4-FFF2-40B4-BE49-F238E27FC236}">
                <a16:creationId xmlns:a16="http://schemas.microsoft.com/office/drawing/2014/main" id="{4EEDDB02-58FB-4FD8-B6E0-8080EB2C41E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Short Tandem Repeat (STR) typing involves polymerase chain reaction (PCR) amplification of a small amount of DNA into billions of copies.  The inherited maternal and paternal strands at each marker are fluorescently dye-labeled so they can be separated by size (in base pairs) and detected using capillary electrophoresis.  When looking at the </a:t>
            </a:r>
            <a:r>
              <a:rPr lang="en-US" altLang="en-US" dirty="0" err="1"/>
              <a:t>electropherogram</a:t>
            </a:r>
            <a:r>
              <a:rPr lang="en-US" altLang="en-US" dirty="0"/>
              <a:t>,</a:t>
            </a:r>
            <a:r>
              <a:rPr lang="en-US" altLang="en-US" baseline="0" dirty="0"/>
              <a:t> the x-axis is size in base pairs and the y-axis is Relative Fluorescent Units (RFUs) that indicates the intensity of the peaks, or how much DNA is measured.  The numbers (in this case the 6 and the 8) corresponds to the number of repeats of each allele at a single STR marker.</a:t>
            </a:r>
            <a:endParaRPr lang="en-US" altLang="en-US" dirty="0"/>
          </a:p>
        </p:txBody>
      </p:sp>
    </p:spTree>
    <p:extLst>
      <p:ext uri="{BB962C8B-B14F-4D97-AF65-F5344CB8AC3E}">
        <p14:creationId xmlns:p14="http://schemas.microsoft.com/office/powerpoint/2010/main" val="28239238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several types of STR repeat units that can be measured.  STR markers can consist of 2 repeating bases, or dinucleotide, and can go up to 6 repeating bases, or </a:t>
            </a:r>
            <a:r>
              <a:rPr lang="en-US" dirty="0" err="1"/>
              <a:t>hexanucleotide</a:t>
            </a:r>
            <a:r>
              <a:rPr lang="en-US" dirty="0"/>
              <a:t>.  Di- and Tri- nucleotides generally have much higher stutter than the higher numbers of repeating bases.  Stutter </a:t>
            </a:r>
            <a:r>
              <a:rPr lang="en-US" altLang="en-US" dirty="0"/>
              <a:t>results from strand slippage during PCR amplification of the repeat region.  The most common type of repeat unit used in human identification or human cell line authentication is a tetranucleotide.  Higher numbers of repeating bases units have much lower stutter after PCR amplification but are very uncommon.</a:t>
            </a:r>
            <a:endParaRPr lang="en-US" dirty="0"/>
          </a:p>
        </p:txBody>
      </p:sp>
      <p:sp>
        <p:nvSpPr>
          <p:cNvPr id="4" name="Slide Number Placeholder 3"/>
          <p:cNvSpPr>
            <a:spLocks noGrp="1"/>
          </p:cNvSpPr>
          <p:nvPr>
            <p:ph type="sldNum" sz="quarter" idx="10"/>
          </p:nvPr>
        </p:nvSpPr>
        <p:spPr/>
        <p:txBody>
          <a:bodyPr/>
          <a:lstStyle/>
          <a:p>
            <a:fld id="{9C4EEE9D-223D-460B-B84E-51E909E9DE48}" type="slidenum">
              <a:rPr lang="en-US" smtClean="0"/>
              <a:t>6</a:t>
            </a:fld>
            <a:endParaRPr lang="en-US"/>
          </a:p>
        </p:txBody>
      </p:sp>
    </p:spTree>
    <p:extLst>
      <p:ext uri="{BB962C8B-B14F-4D97-AF65-F5344CB8AC3E}">
        <p14:creationId xmlns:p14="http://schemas.microsoft.com/office/powerpoint/2010/main" val="18006136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generally four categories for STR markers: simple repeats, simple repeats with non-consensus alleles, compound repeats, and complex repeats.  Simple repeats contain units of identical length and sequence.  Simple repeats with non-consensus alleles have a base (or more) missing from the repeating unit that results in what is called a microvariant.  Compound repeats are comprised of two or more adjacent simple repeats.  And finally, complex repeats contain several repeat blocks of variable unit length.  In general, the more complex the repeat is, the more polymorphic the marker is.</a:t>
            </a:r>
          </a:p>
        </p:txBody>
      </p:sp>
      <p:sp>
        <p:nvSpPr>
          <p:cNvPr id="4" name="Slide Number Placeholder 3"/>
          <p:cNvSpPr>
            <a:spLocks noGrp="1"/>
          </p:cNvSpPr>
          <p:nvPr>
            <p:ph type="sldNum" sz="quarter" idx="10"/>
          </p:nvPr>
        </p:nvSpPr>
        <p:spPr/>
        <p:txBody>
          <a:bodyPr/>
          <a:lstStyle/>
          <a:p>
            <a:fld id="{9C4EEE9D-223D-460B-B84E-51E909E9DE48}" type="slidenum">
              <a:rPr lang="en-US" smtClean="0"/>
              <a:t>7</a:t>
            </a:fld>
            <a:endParaRPr lang="en-US"/>
          </a:p>
        </p:txBody>
      </p:sp>
    </p:spTree>
    <p:extLst>
      <p:ext uri="{BB962C8B-B14F-4D97-AF65-F5344CB8AC3E}">
        <p14:creationId xmlns:p14="http://schemas.microsoft.com/office/powerpoint/2010/main" val="11485951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37C2AA63-FA18-418B-BA4B-4083ABFE375E}"/>
              </a:ext>
            </a:extLst>
          </p:cNvPr>
          <p:cNvSpPr>
            <a:spLocks noGrp="1" noChangeArrowheads="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204DB09-CE8D-4F70-9ECE-6C18510EA312}" type="slidenum">
              <a:rPr kumimoji="0" lang="en-US" altLang="en-US" sz="1800" b="0" i="0" u="none" strike="noStrike" kern="0" cap="none" spc="0" normalizeH="0" baseline="0" noProof="0">
                <a:ln>
                  <a:noFill/>
                </a:ln>
                <a:solidFill>
                  <a:sysClr val="windowText" lastClr="000000"/>
                </a:solidFill>
                <a:effectLst/>
                <a:uLnTx/>
                <a:uFillTx/>
                <a:latin typeface="Calibri" panose="020F050202020403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altLang="en-US" sz="1800" b="0" i="0" u="none" strike="noStrike" kern="0" cap="none" spc="0" normalizeH="0" baseline="0" noProof="0">
              <a:ln>
                <a:noFill/>
              </a:ln>
              <a:solidFill>
                <a:sysClr val="windowText" lastClr="000000"/>
              </a:solidFill>
              <a:effectLst/>
              <a:uLnTx/>
              <a:uFillTx/>
              <a:latin typeface="Calibri" panose="020F0502020204030204" pitchFamily="34" charset="0"/>
              <a:ea typeface="+mn-ea"/>
              <a:cs typeface="Arial" panose="020B0604020202020204" pitchFamily="34" charset="0"/>
            </a:endParaRPr>
          </a:p>
        </p:txBody>
      </p:sp>
      <p:sp>
        <p:nvSpPr>
          <p:cNvPr id="68611" name="Rectangle 2">
            <a:extLst>
              <a:ext uri="{FF2B5EF4-FFF2-40B4-BE49-F238E27FC236}">
                <a16:creationId xmlns:a16="http://schemas.microsoft.com/office/drawing/2014/main" id="{BCD4A094-3A79-465C-AA8F-E21AE4863CAD}"/>
              </a:ext>
            </a:extLst>
          </p:cNvPr>
          <p:cNvSpPr>
            <a:spLocks noGrp="1" noRot="1" noChangeAspect="1" noChangeArrowheads="1" noTextEdit="1"/>
          </p:cNvSpPr>
          <p:nvPr>
            <p:ph type="sldImg"/>
          </p:nvPr>
        </p:nvSpPr>
        <p:spPr bwMode="auto">
          <a:xfrm>
            <a:off x="393700" y="687388"/>
            <a:ext cx="6107113" cy="34353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2" name="Rectangle 3">
            <a:extLst>
              <a:ext uri="{FF2B5EF4-FFF2-40B4-BE49-F238E27FC236}">
                <a16:creationId xmlns:a16="http://schemas.microsoft.com/office/drawing/2014/main" id="{F496D0F8-CEE1-4AF5-B94B-A8CD70C5E82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This schematic of the human chromosomes highlights in yellow the core forensic STR markers for the United States and are required for entry into the </a:t>
            </a:r>
            <a:r>
              <a:rPr lang="en-US" altLang="en-US" dirty="0" err="1"/>
              <a:t>COmbined</a:t>
            </a:r>
            <a:r>
              <a:rPr lang="en-US" altLang="en-US" dirty="0"/>
              <a:t> DNA Index System (CODIS) database since 1997.  These are the markers that are included in the commercial STR typing kits that are used for human identification and human cell line authentication.  The green markers labeled “AMEL” are for </a:t>
            </a:r>
            <a:r>
              <a:rPr lang="en-US" altLang="en-US" dirty="0" err="1"/>
              <a:t>Amelogenin</a:t>
            </a:r>
            <a:r>
              <a:rPr lang="en-US" altLang="en-US" dirty="0"/>
              <a:t>, which is the sex-typing marker used in these commercial typing kits.</a:t>
            </a:r>
          </a:p>
        </p:txBody>
      </p:sp>
    </p:spTree>
    <p:extLst>
      <p:ext uri="{BB962C8B-B14F-4D97-AF65-F5344CB8AC3E}">
        <p14:creationId xmlns:p14="http://schemas.microsoft.com/office/powerpoint/2010/main" val="41093242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polymerase chain reaction (PCR) is used to amplify multiple STR regions and label the amplicons with fluorescent dyes using marker-specific primers.  This allows multiple STR markers to be amplified together in one single multiplex reaction with one DNA sample.  If the two are alleles</a:t>
            </a:r>
            <a:r>
              <a:rPr lang="en-US" baseline="0" dirty="0"/>
              <a:t> have two different STR repeat numbers, they show up as two peaks which is referred to as “heterozygous”.  If the two alleles have the same number of STR repeat numbers, they show up as one peak that is double the height than if they were separate which is referred to as “homozygous”.</a:t>
            </a:r>
            <a:endParaRPr lang="en-US" dirty="0"/>
          </a:p>
        </p:txBody>
      </p:sp>
      <p:sp>
        <p:nvSpPr>
          <p:cNvPr id="4" name="Slide Number Placeholder 3"/>
          <p:cNvSpPr>
            <a:spLocks noGrp="1"/>
          </p:cNvSpPr>
          <p:nvPr>
            <p:ph type="sldNum" sz="quarter" idx="10"/>
          </p:nvPr>
        </p:nvSpPr>
        <p:spPr/>
        <p:txBody>
          <a:bodyPr/>
          <a:lstStyle/>
          <a:p>
            <a:fld id="{9C4EEE9D-223D-460B-B84E-51E909E9DE48}" type="slidenum">
              <a:rPr lang="en-US" smtClean="0"/>
              <a:t>9</a:t>
            </a:fld>
            <a:endParaRPr lang="en-US"/>
          </a:p>
        </p:txBody>
      </p:sp>
    </p:spTree>
    <p:extLst>
      <p:ext uri="{BB962C8B-B14F-4D97-AF65-F5344CB8AC3E}">
        <p14:creationId xmlns:p14="http://schemas.microsoft.com/office/powerpoint/2010/main" val="24233992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9CDCE3C1-1A16-49FD-AB02-2D578D024877}"/>
              </a:ext>
            </a:extLst>
          </p:cNvPr>
          <p:cNvSpPr>
            <a:spLocks noGrp="1"/>
          </p:cNvSpPr>
          <p:nvPr>
            <p:ph type="dt" sz="half" idx="10"/>
          </p:nvPr>
        </p:nvSpPr>
        <p:spPr/>
        <p:txBody>
          <a:bodyPr/>
          <a:lstStyle>
            <a:lvl1pPr>
              <a:defRPr/>
            </a:lvl1pPr>
          </a:lstStyle>
          <a:p>
            <a:pPr>
              <a:defRPr/>
            </a:pPr>
            <a:fld id="{E1A21FB7-94C7-45FD-948E-F2996D556259}" type="datetimeFigureOut">
              <a:rPr lang="en-US"/>
              <a:pPr>
                <a:defRPr/>
              </a:pPr>
              <a:t>7/25/2021</a:t>
            </a:fld>
            <a:endParaRPr lang="en-US"/>
          </a:p>
        </p:txBody>
      </p:sp>
      <p:sp>
        <p:nvSpPr>
          <p:cNvPr id="5" name="Footer Placeholder 4">
            <a:extLst>
              <a:ext uri="{FF2B5EF4-FFF2-40B4-BE49-F238E27FC236}">
                <a16:creationId xmlns:a16="http://schemas.microsoft.com/office/drawing/2014/main" id="{0BA9D81C-8B3D-40BB-BB74-E03E2B1094CB}"/>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B3830A8B-D0A7-4214-8F08-FF7EF2BE5567}"/>
              </a:ext>
            </a:extLst>
          </p:cNvPr>
          <p:cNvSpPr>
            <a:spLocks noGrp="1"/>
          </p:cNvSpPr>
          <p:nvPr>
            <p:ph type="sldNum" sz="quarter" idx="12"/>
          </p:nvPr>
        </p:nvSpPr>
        <p:spPr/>
        <p:txBody>
          <a:bodyPr/>
          <a:lstStyle>
            <a:lvl1pPr>
              <a:defRPr/>
            </a:lvl1pPr>
          </a:lstStyle>
          <a:p>
            <a:pPr>
              <a:defRPr/>
            </a:pPr>
            <a:fld id="{A34C3BF2-5FD8-4F81-9863-A3B17BD74C60}" type="slidenum">
              <a:rPr lang="en-US" altLang="en-US"/>
              <a:pPr>
                <a:defRPr/>
              </a:pPr>
              <a:t>‹#›</a:t>
            </a:fld>
            <a:endParaRPr lang="en-US" altLang="en-US"/>
          </a:p>
        </p:txBody>
      </p:sp>
    </p:spTree>
    <p:extLst>
      <p:ext uri="{BB962C8B-B14F-4D97-AF65-F5344CB8AC3E}">
        <p14:creationId xmlns:p14="http://schemas.microsoft.com/office/powerpoint/2010/main" val="25896648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242D0F7-262C-4449-B0DE-84C7513C5212}"/>
              </a:ext>
            </a:extLst>
          </p:cNvPr>
          <p:cNvSpPr>
            <a:spLocks noGrp="1"/>
          </p:cNvSpPr>
          <p:nvPr>
            <p:ph type="dt" sz="half" idx="10"/>
          </p:nvPr>
        </p:nvSpPr>
        <p:spPr/>
        <p:txBody>
          <a:bodyPr/>
          <a:lstStyle>
            <a:lvl1pPr>
              <a:defRPr/>
            </a:lvl1pPr>
          </a:lstStyle>
          <a:p>
            <a:pPr>
              <a:defRPr/>
            </a:pPr>
            <a:fld id="{56A96A92-E4D8-4D17-8768-43C1EA78A5AF}" type="datetimeFigureOut">
              <a:rPr lang="en-US"/>
              <a:pPr>
                <a:defRPr/>
              </a:pPr>
              <a:t>7/25/2021</a:t>
            </a:fld>
            <a:endParaRPr lang="en-US"/>
          </a:p>
        </p:txBody>
      </p:sp>
      <p:sp>
        <p:nvSpPr>
          <p:cNvPr id="5" name="Footer Placeholder 4">
            <a:extLst>
              <a:ext uri="{FF2B5EF4-FFF2-40B4-BE49-F238E27FC236}">
                <a16:creationId xmlns:a16="http://schemas.microsoft.com/office/drawing/2014/main" id="{3397B068-82A5-48AF-8B96-45E16683ABA4}"/>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3B71960F-53BD-4E70-9800-A9E04DDE7A1F}"/>
              </a:ext>
            </a:extLst>
          </p:cNvPr>
          <p:cNvSpPr>
            <a:spLocks noGrp="1"/>
          </p:cNvSpPr>
          <p:nvPr>
            <p:ph type="sldNum" sz="quarter" idx="12"/>
          </p:nvPr>
        </p:nvSpPr>
        <p:spPr/>
        <p:txBody>
          <a:bodyPr/>
          <a:lstStyle>
            <a:lvl1pPr>
              <a:defRPr/>
            </a:lvl1pPr>
          </a:lstStyle>
          <a:p>
            <a:pPr>
              <a:defRPr/>
            </a:pPr>
            <a:fld id="{9DC8A891-0D25-44A4-8102-72CE569AD3A0}" type="slidenum">
              <a:rPr lang="en-US" altLang="en-US"/>
              <a:pPr>
                <a:defRPr/>
              </a:pPr>
              <a:t>‹#›</a:t>
            </a:fld>
            <a:endParaRPr lang="en-US" altLang="en-US"/>
          </a:p>
        </p:txBody>
      </p:sp>
    </p:spTree>
    <p:extLst>
      <p:ext uri="{BB962C8B-B14F-4D97-AF65-F5344CB8AC3E}">
        <p14:creationId xmlns:p14="http://schemas.microsoft.com/office/powerpoint/2010/main" val="2522718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D6359D1-9EFB-4755-9D3A-626750AE8FD7}"/>
              </a:ext>
            </a:extLst>
          </p:cNvPr>
          <p:cNvSpPr>
            <a:spLocks noGrp="1"/>
          </p:cNvSpPr>
          <p:nvPr>
            <p:ph type="dt" sz="half" idx="10"/>
          </p:nvPr>
        </p:nvSpPr>
        <p:spPr/>
        <p:txBody>
          <a:bodyPr/>
          <a:lstStyle>
            <a:lvl1pPr>
              <a:defRPr/>
            </a:lvl1pPr>
          </a:lstStyle>
          <a:p>
            <a:pPr>
              <a:defRPr/>
            </a:pPr>
            <a:fld id="{E96E01F0-DC72-4214-B492-275F2148A07E}" type="datetimeFigureOut">
              <a:rPr lang="en-US"/>
              <a:pPr>
                <a:defRPr/>
              </a:pPr>
              <a:t>7/25/2021</a:t>
            </a:fld>
            <a:endParaRPr lang="en-US"/>
          </a:p>
        </p:txBody>
      </p:sp>
      <p:sp>
        <p:nvSpPr>
          <p:cNvPr id="5" name="Footer Placeholder 4">
            <a:extLst>
              <a:ext uri="{FF2B5EF4-FFF2-40B4-BE49-F238E27FC236}">
                <a16:creationId xmlns:a16="http://schemas.microsoft.com/office/drawing/2014/main" id="{BCDE1359-793D-42EC-B41D-745A6D1D096A}"/>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6A7FD38B-E5C3-4910-B98E-CECD0E9E1B8A}"/>
              </a:ext>
            </a:extLst>
          </p:cNvPr>
          <p:cNvSpPr>
            <a:spLocks noGrp="1"/>
          </p:cNvSpPr>
          <p:nvPr>
            <p:ph type="sldNum" sz="quarter" idx="12"/>
          </p:nvPr>
        </p:nvSpPr>
        <p:spPr/>
        <p:txBody>
          <a:bodyPr/>
          <a:lstStyle>
            <a:lvl1pPr>
              <a:defRPr/>
            </a:lvl1pPr>
          </a:lstStyle>
          <a:p>
            <a:pPr>
              <a:defRPr/>
            </a:pPr>
            <a:fld id="{87544EC5-4EF8-4DD5-B33A-F6317786E985}" type="slidenum">
              <a:rPr lang="en-US" altLang="en-US"/>
              <a:pPr>
                <a:defRPr/>
              </a:pPr>
              <a:t>‹#›</a:t>
            </a:fld>
            <a:endParaRPr lang="en-US" altLang="en-US"/>
          </a:p>
        </p:txBody>
      </p:sp>
    </p:spTree>
    <p:extLst>
      <p:ext uri="{BB962C8B-B14F-4D97-AF65-F5344CB8AC3E}">
        <p14:creationId xmlns:p14="http://schemas.microsoft.com/office/powerpoint/2010/main" val="33977138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Blank">
    <p:spTree>
      <p:nvGrpSpPr>
        <p:cNvPr id="1" name=""/>
        <p:cNvGrpSpPr/>
        <p:nvPr/>
      </p:nvGrpSpPr>
      <p:grpSpPr>
        <a:xfrm>
          <a:off x="0" y="0"/>
          <a:ext cx="0" cy="0"/>
          <a:chOff x="0" y="0"/>
          <a:chExt cx="0" cy="0"/>
        </a:xfrm>
      </p:grpSpPr>
      <p:sp>
        <p:nvSpPr>
          <p:cNvPr id="4" name="Text Placeholder 3"/>
          <p:cNvSpPr>
            <a:spLocks noGrp="1"/>
          </p:cNvSpPr>
          <p:nvPr>
            <p:ph type="body" sz="quarter" idx="13"/>
          </p:nvPr>
        </p:nvSpPr>
        <p:spPr>
          <a:xfrm>
            <a:off x="508000" y="609600"/>
            <a:ext cx="10464800" cy="5562600"/>
          </a:xfrm>
        </p:spPr>
        <p:txBody>
          <a:bodyPr/>
          <a:lstStyle>
            <a:lvl2pPr marL="742950" indent="-285750">
              <a:buFont typeface="Arial" pitchFamily="34" charset="0"/>
              <a:buChar char="•"/>
              <a:defRPr/>
            </a:lvl2pPr>
            <a:lvl3pPr marL="1200150" indent="-285750">
              <a:buFont typeface="Courier New" pitchFamily="49" charset="0"/>
              <a:buChar char="o"/>
              <a:defRPr sz="1500"/>
            </a:lvl3pPr>
            <a:lvl5pPr marL="2057400" indent="-228600">
              <a:buFont typeface="Wingdings" pitchFamily="2" charset="2"/>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Slide Number Placeholder 11">
            <a:extLst>
              <a:ext uri="{FF2B5EF4-FFF2-40B4-BE49-F238E27FC236}">
                <a16:creationId xmlns:a16="http://schemas.microsoft.com/office/drawing/2014/main" id="{9323CD59-FA4E-4854-9056-8F93282069C4}"/>
              </a:ext>
            </a:extLst>
          </p:cNvPr>
          <p:cNvSpPr>
            <a:spLocks noGrp="1"/>
          </p:cNvSpPr>
          <p:nvPr>
            <p:ph type="sldNum" sz="quarter" idx="14"/>
          </p:nvPr>
        </p:nvSpPr>
        <p:spPr>
          <a:xfrm>
            <a:off x="10972800" y="6429376"/>
            <a:ext cx="1219200" cy="365125"/>
          </a:xfrm>
        </p:spPr>
        <p:txBody>
          <a:bodyPr/>
          <a:lstStyle>
            <a:lvl1pPr>
              <a:defRPr>
                <a:solidFill>
                  <a:schemeClr val="bg1"/>
                </a:solidFill>
                <a:latin typeface="Helvetica" panose="020B0604020202020204" pitchFamily="34" charset="0"/>
                <a:cs typeface="Helvetica" panose="020B0604020202020204" pitchFamily="34" charset="0"/>
              </a:defRPr>
            </a:lvl1pPr>
          </a:lstStyle>
          <a:p>
            <a:pPr>
              <a:defRPr/>
            </a:pPr>
            <a:fld id="{5D382423-D289-47D7-92E7-CBD2D2D5E5A3}" type="slidenum">
              <a:rPr lang="en-US" altLang="en-US"/>
              <a:pPr>
                <a:defRPr/>
              </a:pPr>
              <a:t>‹#›</a:t>
            </a:fld>
            <a:endParaRPr lang="en-US" altLang="en-US"/>
          </a:p>
        </p:txBody>
      </p:sp>
    </p:spTree>
    <p:extLst>
      <p:ext uri="{BB962C8B-B14F-4D97-AF65-F5344CB8AC3E}">
        <p14:creationId xmlns:p14="http://schemas.microsoft.com/office/powerpoint/2010/main" val="2718659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Rectangle 4">
            <a:extLst>
              <a:ext uri="{FF2B5EF4-FFF2-40B4-BE49-F238E27FC236}">
                <a16:creationId xmlns:a16="http://schemas.microsoft.com/office/drawing/2014/main" id="{70204A63-E4DA-4570-B131-D94DDF2CD0EB}"/>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181143B3-163E-43B4-82C4-F9E655436C8F}"/>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CFC1F705-FFE6-4324-82F9-A6ADC408AEC4}"/>
              </a:ext>
            </a:extLst>
          </p:cNvPr>
          <p:cNvSpPr>
            <a:spLocks noGrp="1" noChangeArrowheads="1"/>
          </p:cNvSpPr>
          <p:nvPr>
            <p:ph type="sldNum" sz="quarter" idx="12"/>
          </p:nvPr>
        </p:nvSpPr>
        <p:spPr>
          <a:ln/>
        </p:spPr>
        <p:txBody>
          <a:bodyPr/>
          <a:lstStyle>
            <a:lvl1pPr>
              <a:defRPr/>
            </a:lvl1pPr>
          </a:lstStyle>
          <a:p>
            <a:pPr>
              <a:defRPr/>
            </a:pPr>
            <a:fld id="{D87AECF9-7638-471F-BF8C-720E20D6B63E}" type="slidenum">
              <a:rPr lang="en-US" altLang="en-US"/>
              <a:pPr>
                <a:defRPr/>
              </a:pPr>
              <a:t>‹#›</a:t>
            </a:fld>
            <a:endParaRPr lang="en-US" altLang="en-US"/>
          </a:p>
        </p:txBody>
      </p:sp>
    </p:spTree>
    <p:extLst>
      <p:ext uri="{BB962C8B-B14F-4D97-AF65-F5344CB8AC3E}">
        <p14:creationId xmlns:p14="http://schemas.microsoft.com/office/powerpoint/2010/main" val="12234564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8CBA62B1-E4CE-4BD9-80E2-46D51591F238}"/>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6266CCC4-260B-437D-BDFB-59AB7C43FBE7}"/>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EC4B76F1-769E-4195-A9EE-DDAAC3AB3308}"/>
              </a:ext>
            </a:extLst>
          </p:cNvPr>
          <p:cNvSpPr>
            <a:spLocks noGrp="1" noChangeArrowheads="1"/>
          </p:cNvSpPr>
          <p:nvPr>
            <p:ph type="sldNum" sz="quarter" idx="12"/>
          </p:nvPr>
        </p:nvSpPr>
        <p:spPr>
          <a:ln/>
        </p:spPr>
        <p:txBody>
          <a:bodyPr/>
          <a:lstStyle>
            <a:lvl1pPr>
              <a:defRPr/>
            </a:lvl1pPr>
          </a:lstStyle>
          <a:p>
            <a:pPr>
              <a:defRPr/>
            </a:pPr>
            <a:fld id="{7B4687F4-2C13-4D57-B967-C71B52545E04}" type="slidenum">
              <a:rPr lang="en-US" altLang="en-US"/>
              <a:pPr>
                <a:defRPr/>
              </a:pPr>
              <a:t>‹#›</a:t>
            </a:fld>
            <a:endParaRPr lang="en-US" altLang="en-US"/>
          </a:p>
        </p:txBody>
      </p:sp>
    </p:spTree>
    <p:extLst>
      <p:ext uri="{BB962C8B-B14F-4D97-AF65-F5344CB8AC3E}">
        <p14:creationId xmlns:p14="http://schemas.microsoft.com/office/powerpoint/2010/main" val="27494225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4" name="Rectangle 4">
            <a:extLst>
              <a:ext uri="{FF2B5EF4-FFF2-40B4-BE49-F238E27FC236}">
                <a16:creationId xmlns:a16="http://schemas.microsoft.com/office/drawing/2014/main" id="{179233FF-8414-478F-9304-F588E8E3BBB0}"/>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9408AB5E-A204-4E7C-9F42-E44904FF0202}"/>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E5566BCF-5B96-49E5-A7F4-ED51122EB564}"/>
              </a:ext>
            </a:extLst>
          </p:cNvPr>
          <p:cNvSpPr>
            <a:spLocks noGrp="1" noChangeArrowheads="1"/>
          </p:cNvSpPr>
          <p:nvPr>
            <p:ph type="sldNum" sz="quarter" idx="12"/>
          </p:nvPr>
        </p:nvSpPr>
        <p:spPr>
          <a:ln/>
        </p:spPr>
        <p:txBody>
          <a:bodyPr/>
          <a:lstStyle>
            <a:lvl1pPr>
              <a:defRPr/>
            </a:lvl1pPr>
          </a:lstStyle>
          <a:p>
            <a:pPr>
              <a:defRPr/>
            </a:pPr>
            <a:fld id="{F3A9B77B-5294-4CEA-8F40-D53CC7C50985}" type="slidenum">
              <a:rPr lang="en-US" altLang="en-US"/>
              <a:pPr>
                <a:defRPr/>
              </a:pPr>
              <a:t>‹#›</a:t>
            </a:fld>
            <a:endParaRPr lang="en-US" altLang="en-US"/>
          </a:p>
        </p:txBody>
      </p:sp>
    </p:spTree>
    <p:extLst>
      <p:ext uri="{BB962C8B-B14F-4D97-AF65-F5344CB8AC3E}">
        <p14:creationId xmlns:p14="http://schemas.microsoft.com/office/powerpoint/2010/main" val="11970996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7AC3B8F0-A95B-44B3-ACDE-DE94FEDD0D55}"/>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7018B7B8-5326-401E-A0E6-0AA3187F6956}"/>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BF0F9F39-0F8D-460A-8338-5D898F405922}"/>
              </a:ext>
            </a:extLst>
          </p:cNvPr>
          <p:cNvSpPr>
            <a:spLocks noGrp="1" noChangeArrowheads="1"/>
          </p:cNvSpPr>
          <p:nvPr>
            <p:ph type="sldNum" sz="quarter" idx="12"/>
          </p:nvPr>
        </p:nvSpPr>
        <p:spPr>
          <a:ln/>
        </p:spPr>
        <p:txBody>
          <a:bodyPr/>
          <a:lstStyle>
            <a:lvl1pPr>
              <a:defRPr/>
            </a:lvl1pPr>
          </a:lstStyle>
          <a:p>
            <a:pPr>
              <a:defRPr/>
            </a:pPr>
            <a:fld id="{3C575D6B-CAFF-459B-B2F7-DF8EED412AF5}" type="slidenum">
              <a:rPr lang="en-US" altLang="en-US"/>
              <a:pPr>
                <a:defRPr/>
              </a:pPr>
              <a:t>‹#›</a:t>
            </a:fld>
            <a:endParaRPr lang="en-US" altLang="en-US"/>
          </a:p>
        </p:txBody>
      </p:sp>
    </p:spTree>
    <p:extLst>
      <p:ext uri="{BB962C8B-B14F-4D97-AF65-F5344CB8AC3E}">
        <p14:creationId xmlns:p14="http://schemas.microsoft.com/office/powerpoint/2010/main" val="5541346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CB446514-B3A3-425A-9C02-AB3DB888CBCA}"/>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a:extLst>
              <a:ext uri="{FF2B5EF4-FFF2-40B4-BE49-F238E27FC236}">
                <a16:creationId xmlns:a16="http://schemas.microsoft.com/office/drawing/2014/main" id="{C793D6C8-E804-498A-84D5-E1A925067BE8}"/>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a:extLst>
              <a:ext uri="{FF2B5EF4-FFF2-40B4-BE49-F238E27FC236}">
                <a16:creationId xmlns:a16="http://schemas.microsoft.com/office/drawing/2014/main" id="{0AE11619-1D1B-48F0-82AE-C2BE8BCC1337}"/>
              </a:ext>
            </a:extLst>
          </p:cNvPr>
          <p:cNvSpPr>
            <a:spLocks noGrp="1" noChangeArrowheads="1"/>
          </p:cNvSpPr>
          <p:nvPr>
            <p:ph type="sldNum" sz="quarter" idx="12"/>
          </p:nvPr>
        </p:nvSpPr>
        <p:spPr>
          <a:ln/>
        </p:spPr>
        <p:txBody>
          <a:bodyPr/>
          <a:lstStyle>
            <a:lvl1pPr>
              <a:defRPr/>
            </a:lvl1pPr>
          </a:lstStyle>
          <a:p>
            <a:pPr>
              <a:defRPr/>
            </a:pPr>
            <a:fld id="{CB6E8399-EB7D-4537-8C80-47A58C39C163}" type="slidenum">
              <a:rPr lang="en-US" altLang="en-US"/>
              <a:pPr>
                <a:defRPr/>
              </a:pPr>
              <a:t>‹#›</a:t>
            </a:fld>
            <a:endParaRPr lang="en-US" altLang="en-US"/>
          </a:p>
        </p:txBody>
      </p:sp>
    </p:spTree>
    <p:extLst>
      <p:ext uri="{BB962C8B-B14F-4D97-AF65-F5344CB8AC3E}">
        <p14:creationId xmlns:p14="http://schemas.microsoft.com/office/powerpoint/2010/main" val="347199686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3133486E-4D4C-4F73-9050-B303F7B71D51}"/>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a:extLst>
              <a:ext uri="{FF2B5EF4-FFF2-40B4-BE49-F238E27FC236}">
                <a16:creationId xmlns:a16="http://schemas.microsoft.com/office/drawing/2014/main" id="{C808B39D-6295-459C-A685-D506BAFB2556}"/>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a:extLst>
              <a:ext uri="{FF2B5EF4-FFF2-40B4-BE49-F238E27FC236}">
                <a16:creationId xmlns:a16="http://schemas.microsoft.com/office/drawing/2014/main" id="{C4A7ED45-277F-46B2-BFF2-74E30CA89B4F}"/>
              </a:ext>
            </a:extLst>
          </p:cNvPr>
          <p:cNvSpPr>
            <a:spLocks noGrp="1" noChangeArrowheads="1"/>
          </p:cNvSpPr>
          <p:nvPr>
            <p:ph type="sldNum" sz="quarter" idx="12"/>
          </p:nvPr>
        </p:nvSpPr>
        <p:spPr>
          <a:ln/>
        </p:spPr>
        <p:txBody>
          <a:bodyPr/>
          <a:lstStyle>
            <a:lvl1pPr>
              <a:defRPr/>
            </a:lvl1pPr>
          </a:lstStyle>
          <a:p>
            <a:pPr>
              <a:defRPr/>
            </a:pPr>
            <a:fld id="{85582AFB-43BB-47C1-AD5E-1514C2012A04}" type="slidenum">
              <a:rPr lang="en-US" altLang="en-US"/>
              <a:pPr>
                <a:defRPr/>
              </a:pPr>
              <a:t>‹#›</a:t>
            </a:fld>
            <a:endParaRPr lang="en-US" altLang="en-US"/>
          </a:p>
        </p:txBody>
      </p:sp>
    </p:spTree>
    <p:extLst>
      <p:ext uri="{BB962C8B-B14F-4D97-AF65-F5344CB8AC3E}">
        <p14:creationId xmlns:p14="http://schemas.microsoft.com/office/powerpoint/2010/main" val="25341722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76A1952A-F48A-4240-99E0-699A0B59161B}"/>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a:extLst>
              <a:ext uri="{FF2B5EF4-FFF2-40B4-BE49-F238E27FC236}">
                <a16:creationId xmlns:a16="http://schemas.microsoft.com/office/drawing/2014/main" id="{0EED0C00-0DD1-4382-984B-DF345604C4C8}"/>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a:extLst>
              <a:ext uri="{FF2B5EF4-FFF2-40B4-BE49-F238E27FC236}">
                <a16:creationId xmlns:a16="http://schemas.microsoft.com/office/drawing/2014/main" id="{7DCF212D-48CE-44CA-B450-2311F1D2DE58}"/>
              </a:ext>
            </a:extLst>
          </p:cNvPr>
          <p:cNvSpPr>
            <a:spLocks noGrp="1" noChangeArrowheads="1"/>
          </p:cNvSpPr>
          <p:nvPr>
            <p:ph type="sldNum" sz="quarter" idx="12"/>
          </p:nvPr>
        </p:nvSpPr>
        <p:spPr>
          <a:ln/>
        </p:spPr>
        <p:txBody>
          <a:bodyPr/>
          <a:lstStyle>
            <a:lvl1pPr>
              <a:defRPr/>
            </a:lvl1pPr>
          </a:lstStyle>
          <a:p>
            <a:pPr>
              <a:defRPr/>
            </a:pPr>
            <a:fld id="{78B437BB-583F-4ED1-B1EE-215026FB2C49}" type="slidenum">
              <a:rPr lang="en-US" altLang="en-US"/>
              <a:pPr>
                <a:defRPr/>
              </a:pPr>
              <a:t>‹#›</a:t>
            </a:fld>
            <a:endParaRPr lang="en-US" altLang="en-US"/>
          </a:p>
        </p:txBody>
      </p:sp>
    </p:spTree>
    <p:extLst>
      <p:ext uri="{BB962C8B-B14F-4D97-AF65-F5344CB8AC3E}">
        <p14:creationId xmlns:p14="http://schemas.microsoft.com/office/powerpoint/2010/main" val="24003405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6427EC-CD49-49D1-B620-E8377BA12BBB}"/>
              </a:ext>
            </a:extLst>
          </p:cNvPr>
          <p:cNvSpPr>
            <a:spLocks noGrp="1"/>
          </p:cNvSpPr>
          <p:nvPr>
            <p:ph type="dt" sz="half" idx="10"/>
          </p:nvPr>
        </p:nvSpPr>
        <p:spPr/>
        <p:txBody>
          <a:bodyPr/>
          <a:lstStyle>
            <a:lvl1pPr>
              <a:defRPr/>
            </a:lvl1pPr>
          </a:lstStyle>
          <a:p>
            <a:pPr>
              <a:defRPr/>
            </a:pPr>
            <a:fld id="{C72FE68C-1AA7-46DA-962E-11C433CDE06E}" type="datetimeFigureOut">
              <a:rPr lang="en-US"/>
              <a:pPr>
                <a:defRPr/>
              </a:pPr>
              <a:t>7/25/2021</a:t>
            </a:fld>
            <a:endParaRPr lang="en-US"/>
          </a:p>
        </p:txBody>
      </p:sp>
      <p:sp>
        <p:nvSpPr>
          <p:cNvPr id="5" name="Footer Placeholder 4">
            <a:extLst>
              <a:ext uri="{FF2B5EF4-FFF2-40B4-BE49-F238E27FC236}">
                <a16:creationId xmlns:a16="http://schemas.microsoft.com/office/drawing/2014/main" id="{1095B5FC-6A0F-462E-AACE-1CE40436A1FB}"/>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5385FACD-2C33-41DB-BA36-A9CD2FE0A204}"/>
              </a:ext>
            </a:extLst>
          </p:cNvPr>
          <p:cNvSpPr>
            <a:spLocks noGrp="1"/>
          </p:cNvSpPr>
          <p:nvPr>
            <p:ph type="sldNum" sz="quarter" idx="12"/>
          </p:nvPr>
        </p:nvSpPr>
        <p:spPr/>
        <p:txBody>
          <a:bodyPr/>
          <a:lstStyle>
            <a:lvl1pPr>
              <a:defRPr/>
            </a:lvl1pPr>
          </a:lstStyle>
          <a:p>
            <a:pPr>
              <a:defRPr/>
            </a:pPr>
            <a:fld id="{44FCB6B7-1537-4013-B00F-EFC31866EDF3}" type="slidenum">
              <a:rPr lang="en-US" altLang="en-US"/>
              <a:pPr>
                <a:defRPr/>
              </a:pPr>
              <a:t>‹#›</a:t>
            </a:fld>
            <a:endParaRPr lang="en-US" altLang="en-US"/>
          </a:p>
        </p:txBody>
      </p:sp>
    </p:spTree>
    <p:extLst>
      <p:ext uri="{BB962C8B-B14F-4D97-AF65-F5344CB8AC3E}">
        <p14:creationId xmlns:p14="http://schemas.microsoft.com/office/powerpoint/2010/main" val="189518106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Rectangle 4">
            <a:extLst>
              <a:ext uri="{FF2B5EF4-FFF2-40B4-BE49-F238E27FC236}">
                <a16:creationId xmlns:a16="http://schemas.microsoft.com/office/drawing/2014/main" id="{5A359169-1C80-4787-AB55-7E9BF30DAC05}"/>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892A58FC-FC7E-4876-AA43-B5CFBB8F9421}"/>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E1B5FD6A-5538-43EF-81DB-DEF58B84AD8C}"/>
              </a:ext>
            </a:extLst>
          </p:cNvPr>
          <p:cNvSpPr>
            <a:spLocks noGrp="1" noChangeArrowheads="1"/>
          </p:cNvSpPr>
          <p:nvPr>
            <p:ph type="sldNum" sz="quarter" idx="12"/>
          </p:nvPr>
        </p:nvSpPr>
        <p:spPr>
          <a:ln/>
        </p:spPr>
        <p:txBody>
          <a:bodyPr/>
          <a:lstStyle>
            <a:lvl1pPr>
              <a:defRPr/>
            </a:lvl1pPr>
          </a:lstStyle>
          <a:p>
            <a:pPr>
              <a:defRPr/>
            </a:pPr>
            <a:fld id="{BC9E1246-834D-4C20-8804-35F5EC7B5C07}" type="slidenum">
              <a:rPr lang="en-US" altLang="en-US"/>
              <a:pPr>
                <a:defRPr/>
              </a:pPr>
              <a:t>‹#›</a:t>
            </a:fld>
            <a:endParaRPr lang="en-US" altLang="en-US"/>
          </a:p>
        </p:txBody>
      </p:sp>
    </p:spTree>
    <p:extLst>
      <p:ext uri="{BB962C8B-B14F-4D97-AF65-F5344CB8AC3E}">
        <p14:creationId xmlns:p14="http://schemas.microsoft.com/office/powerpoint/2010/main" val="110852918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Rectangle 4">
            <a:extLst>
              <a:ext uri="{FF2B5EF4-FFF2-40B4-BE49-F238E27FC236}">
                <a16:creationId xmlns:a16="http://schemas.microsoft.com/office/drawing/2014/main" id="{E23C4C32-6851-4A7D-8C4B-0182081F908F}"/>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FDFF2330-942B-4DF2-A648-F969B31FA4E6}"/>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C3ECE194-16ED-4929-B04B-0336C6CFDB88}"/>
              </a:ext>
            </a:extLst>
          </p:cNvPr>
          <p:cNvSpPr>
            <a:spLocks noGrp="1" noChangeArrowheads="1"/>
          </p:cNvSpPr>
          <p:nvPr>
            <p:ph type="sldNum" sz="quarter" idx="12"/>
          </p:nvPr>
        </p:nvSpPr>
        <p:spPr>
          <a:ln/>
        </p:spPr>
        <p:txBody>
          <a:bodyPr/>
          <a:lstStyle>
            <a:lvl1pPr>
              <a:defRPr/>
            </a:lvl1pPr>
          </a:lstStyle>
          <a:p>
            <a:pPr>
              <a:defRPr/>
            </a:pPr>
            <a:fld id="{F65DD6B9-833F-451B-94F8-86ED055ED3BF}" type="slidenum">
              <a:rPr lang="en-US" altLang="en-US"/>
              <a:pPr>
                <a:defRPr/>
              </a:pPr>
              <a:t>‹#›</a:t>
            </a:fld>
            <a:endParaRPr lang="en-US" altLang="en-US"/>
          </a:p>
        </p:txBody>
      </p:sp>
    </p:spTree>
    <p:extLst>
      <p:ext uri="{BB962C8B-B14F-4D97-AF65-F5344CB8AC3E}">
        <p14:creationId xmlns:p14="http://schemas.microsoft.com/office/powerpoint/2010/main" val="377703026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EB9B0343-96A4-455B-A1D1-F38981FFC233}"/>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E835EE29-BDEA-43E9-93B1-C68327EE12A6}"/>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85E761F1-2290-4D67-B3CA-B20DC0F30D67}"/>
              </a:ext>
            </a:extLst>
          </p:cNvPr>
          <p:cNvSpPr>
            <a:spLocks noGrp="1" noChangeArrowheads="1"/>
          </p:cNvSpPr>
          <p:nvPr>
            <p:ph type="sldNum" sz="quarter" idx="12"/>
          </p:nvPr>
        </p:nvSpPr>
        <p:spPr>
          <a:ln/>
        </p:spPr>
        <p:txBody>
          <a:bodyPr/>
          <a:lstStyle>
            <a:lvl1pPr>
              <a:defRPr/>
            </a:lvl1pPr>
          </a:lstStyle>
          <a:p>
            <a:pPr>
              <a:defRPr/>
            </a:pPr>
            <a:fld id="{6E9757B8-065B-4676-AEEE-4A06C9D6BCEF}" type="slidenum">
              <a:rPr lang="en-US" altLang="en-US"/>
              <a:pPr>
                <a:defRPr/>
              </a:pPr>
              <a:t>‹#›</a:t>
            </a:fld>
            <a:endParaRPr lang="en-US" altLang="en-US"/>
          </a:p>
        </p:txBody>
      </p:sp>
    </p:spTree>
    <p:extLst>
      <p:ext uri="{BB962C8B-B14F-4D97-AF65-F5344CB8AC3E}">
        <p14:creationId xmlns:p14="http://schemas.microsoft.com/office/powerpoint/2010/main" val="420788947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8E8DA67C-2FC7-46BA-94DA-DAEF67B8F0F0}"/>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2AFB728C-25F3-46BC-9CDB-E8EF6959519C}"/>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4AD60A96-3B0B-4457-A1E1-F8A2EEE6BC79}"/>
              </a:ext>
            </a:extLst>
          </p:cNvPr>
          <p:cNvSpPr>
            <a:spLocks noGrp="1" noChangeArrowheads="1"/>
          </p:cNvSpPr>
          <p:nvPr>
            <p:ph type="sldNum" sz="quarter" idx="12"/>
          </p:nvPr>
        </p:nvSpPr>
        <p:spPr>
          <a:ln/>
        </p:spPr>
        <p:txBody>
          <a:bodyPr/>
          <a:lstStyle>
            <a:lvl1pPr>
              <a:defRPr/>
            </a:lvl1pPr>
          </a:lstStyle>
          <a:p>
            <a:pPr>
              <a:defRPr/>
            </a:pPr>
            <a:fld id="{C7E3111B-F547-4083-931D-FF94EFE0305E}" type="slidenum">
              <a:rPr lang="en-US" altLang="en-US"/>
              <a:pPr>
                <a:defRPr/>
              </a:pPr>
              <a:t>‹#›</a:t>
            </a:fld>
            <a:endParaRPr lang="en-US" altLang="en-US"/>
          </a:p>
        </p:txBody>
      </p:sp>
    </p:spTree>
    <p:extLst>
      <p:ext uri="{BB962C8B-B14F-4D97-AF65-F5344CB8AC3E}">
        <p14:creationId xmlns:p14="http://schemas.microsoft.com/office/powerpoint/2010/main" val="44654396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DB9233DA-8D92-42BA-A5A3-C105F6AD7EAF}"/>
              </a:ext>
            </a:extLst>
          </p:cNvPr>
          <p:cNvSpPr>
            <a:spLocks noGrp="1"/>
          </p:cNvSpPr>
          <p:nvPr>
            <p:ph type="dt" sz="half" idx="10"/>
          </p:nvPr>
        </p:nvSpPr>
        <p:spPr/>
        <p:txBody>
          <a:bodyPr/>
          <a:lstStyle>
            <a:lvl1pPr>
              <a:defRPr/>
            </a:lvl1pPr>
          </a:lstStyle>
          <a:p>
            <a:pPr>
              <a:defRPr/>
            </a:pPr>
            <a:fld id="{853ED464-37DA-422F-9DB8-EE021A61A7B0}" type="datetimeFigureOut">
              <a:rPr lang="en-US"/>
              <a:pPr>
                <a:defRPr/>
              </a:pPr>
              <a:t>7/25/2021</a:t>
            </a:fld>
            <a:endParaRPr lang="en-US"/>
          </a:p>
        </p:txBody>
      </p:sp>
      <p:sp>
        <p:nvSpPr>
          <p:cNvPr id="5" name="Footer Placeholder 4">
            <a:extLst>
              <a:ext uri="{FF2B5EF4-FFF2-40B4-BE49-F238E27FC236}">
                <a16:creationId xmlns:a16="http://schemas.microsoft.com/office/drawing/2014/main" id="{3C236883-60A3-4DF3-9836-51D724B348E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306D1596-7C77-414A-B27B-95327F94E8B2}"/>
              </a:ext>
            </a:extLst>
          </p:cNvPr>
          <p:cNvSpPr>
            <a:spLocks noGrp="1"/>
          </p:cNvSpPr>
          <p:nvPr>
            <p:ph type="sldNum" sz="quarter" idx="12"/>
          </p:nvPr>
        </p:nvSpPr>
        <p:spPr/>
        <p:txBody>
          <a:bodyPr/>
          <a:lstStyle>
            <a:lvl1pPr>
              <a:defRPr/>
            </a:lvl1pPr>
          </a:lstStyle>
          <a:p>
            <a:pPr>
              <a:defRPr/>
            </a:pPr>
            <a:fld id="{7AEEFC9E-965A-4941-A629-E85D582DBEA1}" type="slidenum">
              <a:rPr lang="en-US" altLang="en-US"/>
              <a:pPr>
                <a:defRPr/>
              </a:pPr>
              <a:t>‹#›</a:t>
            </a:fld>
            <a:endParaRPr lang="en-US" altLang="en-US"/>
          </a:p>
        </p:txBody>
      </p:sp>
    </p:spTree>
    <p:extLst>
      <p:ext uri="{BB962C8B-B14F-4D97-AF65-F5344CB8AC3E}">
        <p14:creationId xmlns:p14="http://schemas.microsoft.com/office/powerpoint/2010/main" val="313829197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12F150D-38F3-4574-A725-5B999B66602C}"/>
              </a:ext>
            </a:extLst>
          </p:cNvPr>
          <p:cNvSpPr>
            <a:spLocks noGrp="1"/>
          </p:cNvSpPr>
          <p:nvPr>
            <p:ph type="dt" sz="half" idx="10"/>
          </p:nvPr>
        </p:nvSpPr>
        <p:spPr/>
        <p:txBody>
          <a:bodyPr/>
          <a:lstStyle>
            <a:lvl1pPr>
              <a:defRPr/>
            </a:lvl1pPr>
          </a:lstStyle>
          <a:p>
            <a:pPr>
              <a:defRPr/>
            </a:pPr>
            <a:fld id="{3AF77824-AD8B-428C-86D1-D8134E7AEF8D}" type="datetimeFigureOut">
              <a:rPr lang="en-US"/>
              <a:pPr>
                <a:defRPr/>
              </a:pPr>
              <a:t>7/25/2021</a:t>
            </a:fld>
            <a:endParaRPr lang="en-US"/>
          </a:p>
        </p:txBody>
      </p:sp>
      <p:sp>
        <p:nvSpPr>
          <p:cNvPr id="5" name="Footer Placeholder 4">
            <a:extLst>
              <a:ext uri="{FF2B5EF4-FFF2-40B4-BE49-F238E27FC236}">
                <a16:creationId xmlns:a16="http://schemas.microsoft.com/office/drawing/2014/main" id="{C4879B5D-0858-441B-8B99-F3AA636D3848}"/>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BA81205F-E10C-4F89-ADDC-819CC3AF0E9D}"/>
              </a:ext>
            </a:extLst>
          </p:cNvPr>
          <p:cNvSpPr>
            <a:spLocks noGrp="1"/>
          </p:cNvSpPr>
          <p:nvPr>
            <p:ph type="sldNum" sz="quarter" idx="12"/>
          </p:nvPr>
        </p:nvSpPr>
        <p:spPr/>
        <p:txBody>
          <a:bodyPr/>
          <a:lstStyle>
            <a:lvl1pPr>
              <a:defRPr/>
            </a:lvl1pPr>
          </a:lstStyle>
          <a:p>
            <a:pPr>
              <a:defRPr/>
            </a:pPr>
            <a:fld id="{E45646BC-CEAD-46E9-900B-9A3DF8FE6ECA}" type="slidenum">
              <a:rPr lang="en-US" altLang="en-US"/>
              <a:pPr>
                <a:defRPr/>
              </a:pPr>
              <a:t>‹#›</a:t>
            </a:fld>
            <a:endParaRPr lang="en-US" altLang="en-US"/>
          </a:p>
        </p:txBody>
      </p:sp>
    </p:spTree>
    <p:extLst>
      <p:ext uri="{BB962C8B-B14F-4D97-AF65-F5344CB8AC3E}">
        <p14:creationId xmlns:p14="http://schemas.microsoft.com/office/powerpoint/2010/main" val="40170045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EADEF6A-991F-4545-BF34-C2F827ED446D}"/>
              </a:ext>
            </a:extLst>
          </p:cNvPr>
          <p:cNvSpPr>
            <a:spLocks noGrp="1"/>
          </p:cNvSpPr>
          <p:nvPr>
            <p:ph type="dt" sz="half" idx="10"/>
          </p:nvPr>
        </p:nvSpPr>
        <p:spPr/>
        <p:txBody>
          <a:bodyPr/>
          <a:lstStyle>
            <a:lvl1pPr>
              <a:defRPr/>
            </a:lvl1pPr>
          </a:lstStyle>
          <a:p>
            <a:pPr>
              <a:defRPr/>
            </a:pPr>
            <a:fld id="{68DE2C47-063E-4228-9422-2FF575964603}" type="datetimeFigureOut">
              <a:rPr lang="en-US"/>
              <a:pPr>
                <a:defRPr/>
              </a:pPr>
              <a:t>7/25/2021</a:t>
            </a:fld>
            <a:endParaRPr lang="en-US"/>
          </a:p>
        </p:txBody>
      </p:sp>
      <p:sp>
        <p:nvSpPr>
          <p:cNvPr id="5" name="Footer Placeholder 4">
            <a:extLst>
              <a:ext uri="{FF2B5EF4-FFF2-40B4-BE49-F238E27FC236}">
                <a16:creationId xmlns:a16="http://schemas.microsoft.com/office/drawing/2014/main" id="{F05CE426-1394-4046-B938-7EBECB16C382}"/>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66E69474-1C6A-4577-879A-CF0B2C0A20D9}"/>
              </a:ext>
            </a:extLst>
          </p:cNvPr>
          <p:cNvSpPr>
            <a:spLocks noGrp="1"/>
          </p:cNvSpPr>
          <p:nvPr>
            <p:ph type="sldNum" sz="quarter" idx="12"/>
          </p:nvPr>
        </p:nvSpPr>
        <p:spPr/>
        <p:txBody>
          <a:bodyPr/>
          <a:lstStyle>
            <a:lvl1pPr>
              <a:defRPr/>
            </a:lvl1pPr>
          </a:lstStyle>
          <a:p>
            <a:pPr>
              <a:defRPr/>
            </a:pPr>
            <a:fld id="{04CD0AA6-3ED1-4080-92BF-B450BD9652A9}" type="slidenum">
              <a:rPr lang="en-US" altLang="en-US"/>
              <a:pPr>
                <a:defRPr/>
              </a:pPr>
              <a:t>‹#›</a:t>
            </a:fld>
            <a:endParaRPr lang="en-US" altLang="en-US"/>
          </a:p>
        </p:txBody>
      </p:sp>
    </p:spTree>
    <p:extLst>
      <p:ext uri="{BB962C8B-B14F-4D97-AF65-F5344CB8AC3E}">
        <p14:creationId xmlns:p14="http://schemas.microsoft.com/office/powerpoint/2010/main" val="163378429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0F88A51F-15EB-4174-BB15-3CDF70F34E88}"/>
              </a:ext>
            </a:extLst>
          </p:cNvPr>
          <p:cNvSpPr>
            <a:spLocks noGrp="1"/>
          </p:cNvSpPr>
          <p:nvPr>
            <p:ph type="dt" sz="half" idx="10"/>
          </p:nvPr>
        </p:nvSpPr>
        <p:spPr/>
        <p:txBody>
          <a:bodyPr/>
          <a:lstStyle>
            <a:lvl1pPr>
              <a:defRPr/>
            </a:lvl1pPr>
          </a:lstStyle>
          <a:p>
            <a:pPr>
              <a:defRPr/>
            </a:pPr>
            <a:fld id="{C07ACD90-47D4-45FA-AF1C-B0D87DF26525}" type="datetimeFigureOut">
              <a:rPr lang="en-US"/>
              <a:pPr>
                <a:defRPr/>
              </a:pPr>
              <a:t>7/25/2021</a:t>
            </a:fld>
            <a:endParaRPr lang="en-US"/>
          </a:p>
        </p:txBody>
      </p:sp>
      <p:sp>
        <p:nvSpPr>
          <p:cNvPr id="6" name="Footer Placeholder 4">
            <a:extLst>
              <a:ext uri="{FF2B5EF4-FFF2-40B4-BE49-F238E27FC236}">
                <a16:creationId xmlns:a16="http://schemas.microsoft.com/office/drawing/2014/main" id="{CA5D5E55-46B1-49D2-B030-7D40A1CEFBD3}"/>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3FA61A69-7A17-482E-A59D-8539BD03A5F6}"/>
              </a:ext>
            </a:extLst>
          </p:cNvPr>
          <p:cNvSpPr>
            <a:spLocks noGrp="1"/>
          </p:cNvSpPr>
          <p:nvPr>
            <p:ph type="sldNum" sz="quarter" idx="12"/>
          </p:nvPr>
        </p:nvSpPr>
        <p:spPr/>
        <p:txBody>
          <a:bodyPr/>
          <a:lstStyle>
            <a:lvl1pPr>
              <a:defRPr/>
            </a:lvl1pPr>
          </a:lstStyle>
          <a:p>
            <a:pPr>
              <a:defRPr/>
            </a:pPr>
            <a:fld id="{CA856BE9-4B9A-427E-B491-D5E038754DAA}" type="slidenum">
              <a:rPr lang="en-US" altLang="en-US"/>
              <a:pPr>
                <a:defRPr/>
              </a:pPr>
              <a:t>‹#›</a:t>
            </a:fld>
            <a:endParaRPr lang="en-US" altLang="en-US"/>
          </a:p>
        </p:txBody>
      </p:sp>
    </p:spTree>
    <p:extLst>
      <p:ext uri="{BB962C8B-B14F-4D97-AF65-F5344CB8AC3E}">
        <p14:creationId xmlns:p14="http://schemas.microsoft.com/office/powerpoint/2010/main" val="13127675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07411EEB-596D-483A-8CE7-2510BDA92F25}"/>
              </a:ext>
            </a:extLst>
          </p:cNvPr>
          <p:cNvSpPr>
            <a:spLocks noGrp="1"/>
          </p:cNvSpPr>
          <p:nvPr>
            <p:ph type="dt" sz="half" idx="10"/>
          </p:nvPr>
        </p:nvSpPr>
        <p:spPr/>
        <p:txBody>
          <a:bodyPr/>
          <a:lstStyle>
            <a:lvl1pPr>
              <a:defRPr/>
            </a:lvl1pPr>
          </a:lstStyle>
          <a:p>
            <a:pPr>
              <a:defRPr/>
            </a:pPr>
            <a:fld id="{B89F855C-BB97-4455-A98D-9EAF0318603D}" type="datetimeFigureOut">
              <a:rPr lang="en-US"/>
              <a:pPr>
                <a:defRPr/>
              </a:pPr>
              <a:t>7/25/2021</a:t>
            </a:fld>
            <a:endParaRPr lang="en-US"/>
          </a:p>
        </p:txBody>
      </p:sp>
      <p:sp>
        <p:nvSpPr>
          <p:cNvPr id="8" name="Footer Placeholder 4">
            <a:extLst>
              <a:ext uri="{FF2B5EF4-FFF2-40B4-BE49-F238E27FC236}">
                <a16:creationId xmlns:a16="http://schemas.microsoft.com/office/drawing/2014/main" id="{BE03B571-DF3B-4F84-9E8F-76E724978556}"/>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964753C6-DE2B-4796-BB79-DE68817ECB44}"/>
              </a:ext>
            </a:extLst>
          </p:cNvPr>
          <p:cNvSpPr>
            <a:spLocks noGrp="1"/>
          </p:cNvSpPr>
          <p:nvPr>
            <p:ph type="sldNum" sz="quarter" idx="12"/>
          </p:nvPr>
        </p:nvSpPr>
        <p:spPr/>
        <p:txBody>
          <a:bodyPr/>
          <a:lstStyle>
            <a:lvl1pPr>
              <a:defRPr/>
            </a:lvl1pPr>
          </a:lstStyle>
          <a:p>
            <a:pPr>
              <a:defRPr/>
            </a:pPr>
            <a:fld id="{8DA5547E-F218-4D6A-B651-2F522E524D49}" type="slidenum">
              <a:rPr lang="en-US" altLang="en-US"/>
              <a:pPr>
                <a:defRPr/>
              </a:pPr>
              <a:t>‹#›</a:t>
            </a:fld>
            <a:endParaRPr lang="en-US" altLang="en-US"/>
          </a:p>
        </p:txBody>
      </p:sp>
    </p:spTree>
    <p:extLst>
      <p:ext uri="{BB962C8B-B14F-4D97-AF65-F5344CB8AC3E}">
        <p14:creationId xmlns:p14="http://schemas.microsoft.com/office/powerpoint/2010/main" val="187825566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F732D7C3-FAF8-4EBD-A7D9-395A36415EC0}"/>
              </a:ext>
            </a:extLst>
          </p:cNvPr>
          <p:cNvSpPr>
            <a:spLocks noGrp="1"/>
          </p:cNvSpPr>
          <p:nvPr>
            <p:ph type="dt" sz="half" idx="10"/>
          </p:nvPr>
        </p:nvSpPr>
        <p:spPr/>
        <p:txBody>
          <a:bodyPr/>
          <a:lstStyle>
            <a:lvl1pPr>
              <a:defRPr/>
            </a:lvl1pPr>
          </a:lstStyle>
          <a:p>
            <a:pPr>
              <a:defRPr/>
            </a:pPr>
            <a:fld id="{27438B54-9731-4CF0-8777-7240B15C261C}" type="datetimeFigureOut">
              <a:rPr lang="en-US"/>
              <a:pPr>
                <a:defRPr/>
              </a:pPr>
              <a:t>7/25/2021</a:t>
            </a:fld>
            <a:endParaRPr lang="en-US"/>
          </a:p>
        </p:txBody>
      </p:sp>
      <p:sp>
        <p:nvSpPr>
          <p:cNvPr id="4" name="Footer Placeholder 4">
            <a:extLst>
              <a:ext uri="{FF2B5EF4-FFF2-40B4-BE49-F238E27FC236}">
                <a16:creationId xmlns:a16="http://schemas.microsoft.com/office/drawing/2014/main" id="{54CC4BF2-5D2A-48CD-89B9-C18DE896CDBB}"/>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D1AAF1CB-2CA6-4F30-931C-FE823AFBE6F8}"/>
              </a:ext>
            </a:extLst>
          </p:cNvPr>
          <p:cNvSpPr>
            <a:spLocks noGrp="1"/>
          </p:cNvSpPr>
          <p:nvPr>
            <p:ph type="sldNum" sz="quarter" idx="12"/>
          </p:nvPr>
        </p:nvSpPr>
        <p:spPr/>
        <p:txBody>
          <a:bodyPr/>
          <a:lstStyle>
            <a:lvl1pPr>
              <a:defRPr/>
            </a:lvl1pPr>
          </a:lstStyle>
          <a:p>
            <a:pPr>
              <a:defRPr/>
            </a:pPr>
            <a:fld id="{AFC85474-BC6A-42C6-A52A-A9EDB20FAE75}" type="slidenum">
              <a:rPr lang="en-US" altLang="en-US"/>
              <a:pPr>
                <a:defRPr/>
              </a:pPr>
              <a:t>‹#›</a:t>
            </a:fld>
            <a:endParaRPr lang="en-US" altLang="en-US"/>
          </a:p>
        </p:txBody>
      </p:sp>
    </p:spTree>
    <p:extLst>
      <p:ext uri="{BB962C8B-B14F-4D97-AF65-F5344CB8AC3E}">
        <p14:creationId xmlns:p14="http://schemas.microsoft.com/office/powerpoint/2010/main" val="41007416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2DAAE5F-A2B0-41B7-854B-B369DE20B959}"/>
              </a:ext>
            </a:extLst>
          </p:cNvPr>
          <p:cNvSpPr>
            <a:spLocks noGrp="1"/>
          </p:cNvSpPr>
          <p:nvPr>
            <p:ph type="dt" sz="half" idx="10"/>
          </p:nvPr>
        </p:nvSpPr>
        <p:spPr/>
        <p:txBody>
          <a:bodyPr/>
          <a:lstStyle>
            <a:lvl1pPr>
              <a:defRPr/>
            </a:lvl1pPr>
          </a:lstStyle>
          <a:p>
            <a:pPr>
              <a:defRPr/>
            </a:pPr>
            <a:fld id="{26DE9EA6-0F5B-4CB3-A893-7507CE721B93}" type="datetimeFigureOut">
              <a:rPr lang="en-US"/>
              <a:pPr>
                <a:defRPr/>
              </a:pPr>
              <a:t>7/25/2021</a:t>
            </a:fld>
            <a:endParaRPr lang="en-US"/>
          </a:p>
        </p:txBody>
      </p:sp>
      <p:sp>
        <p:nvSpPr>
          <p:cNvPr id="5" name="Footer Placeholder 4">
            <a:extLst>
              <a:ext uri="{FF2B5EF4-FFF2-40B4-BE49-F238E27FC236}">
                <a16:creationId xmlns:a16="http://schemas.microsoft.com/office/drawing/2014/main" id="{851613EA-7C06-4B58-A823-864A951DE8A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660B7220-3DF2-4BC4-B6C7-DEBEC150E236}"/>
              </a:ext>
            </a:extLst>
          </p:cNvPr>
          <p:cNvSpPr>
            <a:spLocks noGrp="1"/>
          </p:cNvSpPr>
          <p:nvPr>
            <p:ph type="sldNum" sz="quarter" idx="12"/>
          </p:nvPr>
        </p:nvSpPr>
        <p:spPr/>
        <p:txBody>
          <a:bodyPr/>
          <a:lstStyle>
            <a:lvl1pPr>
              <a:defRPr/>
            </a:lvl1pPr>
          </a:lstStyle>
          <a:p>
            <a:pPr>
              <a:defRPr/>
            </a:pPr>
            <a:fld id="{BA406E7B-2ECA-468E-A6C8-5D49DD2ECF94}" type="slidenum">
              <a:rPr lang="en-US" altLang="en-US"/>
              <a:pPr>
                <a:defRPr/>
              </a:pPr>
              <a:t>‹#›</a:t>
            </a:fld>
            <a:endParaRPr lang="en-US" altLang="en-US"/>
          </a:p>
        </p:txBody>
      </p:sp>
    </p:spTree>
    <p:extLst>
      <p:ext uri="{BB962C8B-B14F-4D97-AF65-F5344CB8AC3E}">
        <p14:creationId xmlns:p14="http://schemas.microsoft.com/office/powerpoint/2010/main" val="337233349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EA0E74CB-D367-4CC1-B358-676C47A601FC}"/>
              </a:ext>
            </a:extLst>
          </p:cNvPr>
          <p:cNvSpPr>
            <a:spLocks noGrp="1"/>
          </p:cNvSpPr>
          <p:nvPr>
            <p:ph type="dt" sz="half" idx="10"/>
          </p:nvPr>
        </p:nvSpPr>
        <p:spPr/>
        <p:txBody>
          <a:bodyPr/>
          <a:lstStyle>
            <a:lvl1pPr>
              <a:defRPr/>
            </a:lvl1pPr>
          </a:lstStyle>
          <a:p>
            <a:pPr>
              <a:defRPr/>
            </a:pPr>
            <a:fld id="{10DA0FF5-D538-470F-858E-17ED9C564E77}" type="datetimeFigureOut">
              <a:rPr lang="en-US"/>
              <a:pPr>
                <a:defRPr/>
              </a:pPr>
              <a:t>7/25/2021</a:t>
            </a:fld>
            <a:endParaRPr lang="en-US"/>
          </a:p>
        </p:txBody>
      </p:sp>
      <p:sp>
        <p:nvSpPr>
          <p:cNvPr id="3" name="Footer Placeholder 4">
            <a:extLst>
              <a:ext uri="{FF2B5EF4-FFF2-40B4-BE49-F238E27FC236}">
                <a16:creationId xmlns:a16="http://schemas.microsoft.com/office/drawing/2014/main" id="{0B610987-59FF-4E2B-80ED-D5D49ED5D16D}"/>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974BC594-908F-4475-B4E0-3D2CA6A62F01}"/>
              </a:ext>
            </a:extLst>
          </p:cNvPr>
          <p:cNvSpPr>
            <a:spLocks noGrp="1"/>
          </p:cNvSpPr>
          <p:nvPr>
            <p:ph type="sldNum" sz="quarter" idx="12"/>
          </p:nvPr>
        </p:nvSpPr>
        <p:spPr/>
        <p:txBody>
          <a:bodyPr/>
          <a:lstStyle>
            <a:lvl1pPr>
              <a:defRPr/>
            </a:lvl1pPr>
          </a:lstStyle>
          <a:p>
            <a:pPr>
              <a:defRPr/>
            </a:pPr>
            <a:fld id="{065785AB-1D40-4997-A249-2C816A32D268}" type="slidenum">
              <a:rPr lang="en-US" altLang="en-US"/>
              <a:pPr>
                <a:defRPr/>
              </a:pPr>
              <a:t>‹#›</a:t>
            </a:fld>
            <a:endParaRPr lang="en-US" altLang="en-US"/>
          </a:p>
        </p:txBody>
      </p:sp>
    </p:spTree>
    <p:extLst>
      <p:ext uri="{BB962C8B-B14F-4D97-AF65-F5344CB8AC3E}">
        <p14:creationId xmlns:p14="http://schemas.microsoft.com/office/powerpoint/2010/main" val="49108572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8C28E9D1-02C8-46EF-9ECB-B00079699222}"/>
              </a:ext>
            </a:extLst>
          </p:cNvPr>
          <p:cNvSpPr>
            <a:spLocks noGrp="1"/>
          </p:cNvSpPr>
          <p:nvPr>
            <p:ph type="dt" sz="half" idx="10"/>
          </p:nvPr>
        </p:nvSpPr>
        <p:spPr/>
        <p:txBody>
          <a:bodyPr/>
          <a:lstStyle>
            <a:lvl1pPr>
              <a:defRPr/>
            </a:lvl1pPr>
          </a:lstStyle>
          <a:p>
            <a:pPr>
              <a:defRPr/>
            </a:pPr>
            <a:fld id="{E59C2C97-9AC7-47BD-8FF6-D9C53A861048}" type="datetimeFigureOut">
              <a:rPr lang="en-US"/>
              <a:pPr>
                <a:defRPr/>
              </a:pPr>
              <a:t>7/25/2021</a:t>
            </a:fld>
            <a:endParaRPr lang="en-US"/>
          </a:p>
        </p:txBody>
      </p:sp>
      <p:sp>
        <p:nvSpPr>
          <p:cNvPr id="6" name="Footer Placeholder 4">
            <a:extLst>
              <a:ext uri="{FF2B5EF4-FFF2-40B4-BE49-F238E27FC236}">
                <a16:creationId xmlns:a16="http://schemas.microsoft.com/office/drawing/2014/main" id="{D1BEA9EC-6BC1-4F77-ADEA-39BF9E8AB435}"/>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E57A5A09-A8E8-48E4-B079-5E90D4FAEA3B}"/>
              </a:ext>
            </a:extLst>
          </p:cNvPr>
          <p:cNvSpPr>
            <a:spLocks noGrp="1"/>
          </p:cNvSpPr>
          <p:nvPr>
            <p:ph type="sldNum" sz="quarter" idx="12"/>
          </p:nvPr>
        </p:nvSpPr>
        <p:spPr/>
        <p:txBody>
          <a:bodyPr/>
          <a:lstStyle>
            <a:lvl1pPr>
              <a:defRPr/>
            </a:lvl1pPr>
          </a:lstStyle>
          <a:p>
            <a:pPr>
              <a:defRPr/>
            </a:pPr>
            <a:fld id="{C65A6B91-BAEE-4E8A-8C02-CF2D9E0C6342}" type="slidenum">
              <a:rPr lang="en-US" altLang="en-US"/>
              <a:pPr>
                <a:defRPr/>
              </a:pPr>
              <a:t>‹#›</a:t>
            </a:fld>
            <a:endParaRPr lang="en-US" altLang="en-US"/>
          </a:p>
        </p:txBody>
      </p:sp>
    </p:spTree>
    <p:extLst>
      <p:ext uri="{BB962C8B-B14F-4D97-AF65-F5344CB8AC3E}">
        <p14:creationId xmlns:p14="http://schemas.microsoft.com/office/powerpoint/2010/main" val="140203255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13D8DBC7-7CF7-40E3-AE6A-929A674A7259}"/>
              </a:ext>
            </a:extLst>
          </p:cNvPr>
          <p:cNvSpPr>
            <a:spLocks noGrp="1"/>
          </p:cNvSpPr>
          <p:nvPr>
            <p:ph type="dt" sz="half" idx="10"/>
          </p:nvPr>
        </p:nvSpPr>
        <p:spPr/>
        <p:txBody>
          <a:bodyPr/>
          <a:lstStyle>
            <a:lvl1pPr>
              <a:defRPr/>
            </a:lvl1pPr>
          </a:lstStyle>
          <a:p>
            <a:pPr>
              <a:defRPr/>
            </a:pPr>
            <a:fld id="{00F33AA9-948A-4EE9-93F7-8B435EB655FA}" type="datetimeFigureOut">
              <a:rPr lang="en-US"/>
              <a:pPr>
                <a:defRPr/>
              </a:pPr>
              <a:t>7/25/2021</a:t>
            </a:fld>
            <a:endParaRPr lang="en-US"/>
          </a:p>
        </p:txBody>
      </p:sp>
      <p:sp>
        <p:nvSpPr>
          <p:cNvPr id="6" name="Footer Placeholder 4">
            <a:extLst>
              <a:ext uri="{FF2B5EF4-FFF2-40B4-BE49-F238E27FC236}">
                <a16:creationId xmlns:a16="http://schemas.microsoft.com/office/drawing/2014/main" id="{6F3BAF50-4BCB-4133-93B1-3CB71DB5A7D0}"/>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97D5D5AD-347D-49D7-807B-BD2356A9FA95}"/>
              </a:ext>
            </a:extLst>
          </p:cNvPr>
          <p:cNvSpPr>
            <a:spLocks noGrp="1"/>
          </p:cNvSpPr>
          <p:nvPr>
            <p:ph type="sldNum" sz="quarter" idx="12"/>
          </p:nvPr>
        </p:nvSpPr>
        <p:spPr/>
        <p:txBody>
          <a:bodyPr/>
          <a:lstStyle>
            <a:lvl1pPr>
              <a:defRPr/>
            </a:lvl1pPr>
          </a:lstStyle>
          <a:p>
            <a:pPr>
              <a:defRPr/>
            </a:pPr>
            <a:fld id="{1B5BD581-7F76-4681-9CBB-6F7D2106D097}" type="slidenum">
              <a:rPr lang="en-US" altLang="en-US"/>
              <a:pPr>
                <a:defRPr/>
              </a:pPr>
              <a:t>‹#›</a:t>
            </a:fld>
            <a:endParaRPr lang="en-US" altLang="en-US"/>
          </a:p>
        </p:txBody>
      </p:sp>
    </p:spTree>
    <p:extLst>
      <p:ext uri="{BB962C8B-B14F-4D97-AF65-F5344CB8AC3E}">
        <p14:creationId xmlns:p14="http://schemas.microsoft.com/office/powerpoint/2010/main" val="284450746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FC7DE5-5867-4111-AB09-0A2E8D680F0F}"/>
              </a:ext>
            </a:extLst>
          </p:cNvPr>
          <p:cNvSpPr>
            <a:spLocks noGrp="1"/>
          </p:cNvSpPr>
          <p:nvPr>
            <p:ph type="dt" sz="half" idx="10"/>
          </p:nvPr>
        </p:nvSpPr>
        <p:spPr/>
        <p:txBody>
          <a:bodyPr/>
          <a:lstStyle>
            <a:lvl1pPr>
              <a:defRPr/>
            </a:lvl1pPr>
          </a:lstStyle>
          <a:p>
            <a:pPr>
              <a:defRPr/>
            </a:pPr>
            <a:fld id="{91863B32-493C-43E6-962E-CADF9B1BDD33}" type="datetimeFigureOut">
              <a:rPr lang="en-US"/>
              <a:pPr>
                <a:defRPr/>
              </a:pPr>
              <a:t>7/25/2021</a:t>
            </a:fld>
            <a:endParaRPr lang="en-US"/>
          </a:p>
        </p:txBody>
      </p:sp>
      <p:sp>
        <p:nvSpPr>
          <p:cNvPr id="5" name="Footer Placeholder 4">
            <a:extLst>
              <a:ext uri="{FF2B5EF4-FFF2-40B4-BE49-F238E27FC236}">
                <a16:creationId xmlns:a16="http://schemas.microsoft.com/office/drawing/2014/main" id="{130BE48E-08A9-45BA-B066-A18A19A432BF}"/>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0911DA9D-9B17-488D-AD0F-0321955B0C24}"/>
              </a:ext>
            </a:extLst>
          </p:cNvPr>
          <p:cNvSpPr>
            <a:spLocks noGrp="1"/>
          </p:cNvSpPr>
          <p:nvPr>
            <p:ph type="sldNum" sz="quarter" idx="12"/>
          </p:nvPr>
        </p:nvSpPr>
        <p:spPr/>
        <p:txBody>
          <a:bodyPr/>
          <a:lstStyle>
            <a:lvl1pPr>
              <a:defRPr/>
            </a:lvl1pPr>
          </a:lstStyle>
          <a:p>
            <a:pPr>
              <a:defRPr/>
            </a:pPr>
            <a:fld id="{3BEC6EEC-5523-46FA-BDE1-87F7A87876C5}" type="slidenum">
              <a:rPr lang="en-US" altLang="en-US"/>
              <a:pPr>
                <a:defRPr/>
              </a:pPr>
              <a:t>‹#›</a:t>
            </a:fld>
            <a:endParaRPr lang="en-US" altLang="en-US"/>
          </a:p>
        </p:txBody>
      </p:sp>
    </p:spTree>
    <p:extLst>
      <p:ext uri="{BB962C8B-B14F-4D97-AF65-F5344CB8AC3E}">
        <p14:creationId xmlns:p14="http://schemas.microsoft.com/office/powerpoint/2010/main" val="406181866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96B0C7-EF1A-40AE-A010-708CF23D99AA}"/>
              </a:ext>
            </a:extLst>
          </p:cNvPr>
          <p:cNvSpPr>
            <a:spLocks noGrp="1"/>
          </p:cNvSpPr>
          <p:nvPr>
            <p:ph type="dt" sz="half" idx="10"/>
          </p:nvPr>
        </p:nvSpPr>
        <p:spPr/>
        <p:txBody>
          <a:bodyPr/>
          <a:lstStyle>
            <a:lvl1pPr>
              <a:defRPr/>
            </a:lvl1pPr>
          </a:lstStyle>
          <a:p>
            <a:pPr>
              <a:defRPr/>
            </a:pPr>
            <a:fld id="{D8B78B64-B9E9-45F8-A379-770B24331E46}" type="datetimeFigureOut">
              <a:rPr lang="en-US"/>
              <a:pPr>
                <a:defRPr/>
              </a:pPr>
              <a:t>7/25/2021</a:t>
            </a:fld>
            <a:endParaRPr lang="en-US"/>
          </a:p>
        </p:txBody>
      </p:sp>
      <p:sp>
        <p:nvSpPr>
          <p:cNvPr id="5" name="Footer Placeholder 4">
            <a:extLst>
              <a:ext uri="{FF2B5EF4-FFF2-40B4-BE49-F238E27FC236}">
                <a16:creationId xmlns:a16="http://schemas.microsoft.com/office/drawing/2014/main" id="{63E5473A-4A1F-4447-9E79-B797A765A3E0}"/>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9851F1C6-E3B6-4958-9A30-C157777EC91E}"/>
              </a:ext>
            </a:extLst>
          </p:cNvPr>
          <p:cNvSpPr>
            <a:spLocks noGrp="1"/>
          </p:cNvSpPr>
          <p:nvPr>
            <p:ph type="sldNum" sz="quarter" idx="12"/>
          </p:nvPr>
        </p:nvSpPr>
        <p:spPr/>
        <p:txBody>
          <a:bodyPr/>
          <a:lstStyle>
            <a:lvl1pPr>
              <a:defRPr/>
            </a:lvl1pPr>
          </a:lstStyle>
          <a:p>
            <a:pPr>
              <a:defRPr/>
            </a:pPr>
            <a:fld id="{74F765E2-62BC-487A-A15A-E2189030FED0}" type="slidenum">
              <a:rPr lang="en-US" altLang="en-US"/>
              <a:pPr>
                <a:defRPr/>
              </a:pPr>
              <a:t>‹#›</a:t>
            </a:fld>
            <a:endParaRPr lang="en-US" altLang="en-US"/>
          </a:p>
        </p:txBody>
      </p:sp>
    </p:spTree>
    <p:extLst>
      <p:ext uri="{BB962C8B-B14F-4D97-AF65-F5344CB8AC3E}">
        <p14:creationId xmlns:p14="http://schemas.microsoft.com/office/powerpoint/2010/main" val="228954281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
        <p:nvSpPr>
          <p:cNvPr id="4" name="Text Placeholder 3"/>
          <p:cNvSpPr>
            <a:spLocks noGrp="1"/>
          </p:cNvSpPr>
          <p:nvPr>
            <p:ph type="body" sz="quarter" idx="13"/>
          </p:nvPr>
        </p:nvSpPr>
        <p:spPr>
          <a:xfrm>
            <a:off x="508000" y="609600"/>
            <a:ext cx="10464800" cy="5562600"/>
          </a:xfrm>
        </p:spPr>
        <p:txBody>
          <a:bodyPr/>
          <a:lstStyle>
            <a:lvl2pPr marL="742950" indent="-285750">
              <a:buFont typeface="Arial" pitchFamily="34" charset="0"/>
              <a:buChar char="•"/>
              <a:defRPr/>
            </a:lvl2pPr>
            <a:lvl3pPr marL="1200150" indent="-285750">
              <a:buFont typeface="Courier New" pitchFamily="49" charset="0"/>
              <a:buChar char="o"/>
              <a:defRPr sz="1500"/>
            </a:lvl3pPr>
            <a:lvl5pPr marL="2057400" indent="-228600">
              <a:buFont typeface="Wingdings" pitchFamily="2" charset="2"/>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Slide Number Placeholder 11">
            <a:extLst>
              <a:ext uri="{FF2B5EF4-FFF2-40B4-BE49-F238E27FC236}">
                <a16:creationId xmlns:a16="http://schemas.microsoft.com/office/drawing/2014/main" id="{5D02E15B-13EF-426D-9C31-842766AB27DD}"/>
              </a:ext>
            </a:extLst>
          </p:cNvPr>
          <p:cNvSpPr>
            <a:spLocks noGrp="1"/>
          </p:cNvSpPr>
          <p:nvPr>
            <p:ph type="sldNum" sz="quarter" idx="14"/>
          </p:nvPr>
        </p:nvSpPr>
        <p:spPr>
          <a:xfrm>
            <a:off x="10972800" y="6429376"/>
            <a:ext cx="1219200" cy="365125"/>
          </a:xfrm>
        </p:spPr>
        <p:txBody>
          <a:bodyPr/>
          <a:lstStyle>
            <a:lvl1pPr>
              <a:defRPr>
                <a:solidFill>
                  <a:schemeClr val="bg1"/>
                </a:solidFill>
                <a:latin typeface="Helvetica" panose="020B0604020202020204" pitchFamily="34" charset="0"/>
                <a:cs typeface="Helvetica" panose="020B0604020202020204" pitchFamily="34" charset="0"/>
              </a:defRPr>
            </a:lvl1pPr>
          </a:lstStyle>
          <a:p>
            <a:pPr>
              <a:defRPr/>
            </a:pPr>
            <a:fld id="{0A211E9F-D1AD-4D31-A3D2-6F9F23D1C295}" type="slidenum">
              <a:rPr lang="en-US" altLang="en-US"/>
              <a:pPr>
                <a:defRPr/>
              </a:pPr>
              <a:t>‹#›</a:t>
            </a:fld>
            <a:endParaRPr lang="en-US" altLang="en-US"/>
          </a:p>
        </p:txBody>
      </p:sp>
    </p:spTree>
    <p:extLst>
      <p:ext uri="{BB962C8B-B14F-4D97-AF65-F5344CB8AC3E}">
        <p14:creationId xmlns:p14="http://schemas.microsoft.com/office/powerpoint/2010/main" val="425026544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Rectangle 4">
            <a:extLst>
              <a:ext uri="{FF2B5EF4-FFF2-40B4-BE49-F238E27FC236}">
                <a16:creationId xmlns:a16="http://schemas.microsoft.com/office/drawing/2014/main" id="{C6420709-6DCA-45E1-8CEA-A919148E49E3}"/>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3100771D-F0EE-4ACA-981E-C9019DE7361F}"/>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A6F3B1BD-7D8F-4F7D-AB4B-E3F4522D0007}"/>
              </a:ext>
            </a:extLst>
          </p:cNvPr>
          <p:cNvSpPr>
            <a:spLocks noGrp="1" noChangeArrowheads="1"/>
          </p:cNvSpPr>
          <p:nvPr>
            <p:ph type="sldNum" sz="quarter" idx="12"/>
          </p:nvPr>
        </p:nvSpPr>
        <p:spPr>
          <a:ln/>
        </p:spPr>
        <p:txBody>
          <a:bodyPr/>
          <a:lstStyle>
            <a:lvl1pPr>
              <a:defRPr/>
            </a:lvl1pPr>
          </a:lstStyle>
          <a:p>
            <a:pPr>
              <a:defRPr/>
            </a:pPr>
            <a:fld id="{E506585C-31EE-4F10-AB28-C37E14408C18}" type="slidenum">
              <a:rPr lang="en-US" altLang="en-US"/>
              <a:pPr>
                <a:defRPr/>
              </a:pPr>
              <a:t>‹#›</a:t>
            </a:fld>
            <a:endParaRPr lang="en-US" altLang="en-US"/>
          </a:p>
        </p:txBody>
      </p:sp>
    </p:spTree>
    <p:extLst>
      <p:ext uri="{BB962C8B-B14F-4D97-AF65-F5344CB8AC3E}">
        <p14:creationId xmlns:p14="http://schemas.microsoft.com/office/powerpoint/2010/main" val="28889706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BF7B9EB7-2E1F-47D1-A84F-AEFA2D53051D}"/>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E6A8C7FA-91C8-4DAC-B0B8-46BF7F71C755}"/>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ACD92170-9548-4BF9-B744-0C3BDE77FAB2}"/>
              </a:ext>
            </a:extLst>
          </p:cNvPr>
          <p:cNvSpPr>
            <a:spLocks noGrp="1" noChangeArrowheads="1"/>
          </p:cNvSpPr>
          <p:nvPr>
            <p:ph type="sldNum" sz="quarter" idx="12"/>
          </p:nvPr>
        </p:nvSpPr>
        <p:spPr>
          <a:ln/>
        </p:spPr>
        <p:txBody>
          <a:bodyPr/>
          <a:lstStyle>
            <a:lvl1pPr>
              <a:defRPr/>
            </a:lvl1pPr>
          </a:lstStyle>
          <a:p>
            <a:pPr>
              <a:defRPr/>
            </a:pPr>
            <a:fld id="{3DB81066-3EEC-4026-8A77-FD1312438EB6}" type="slidenum">
              <a:rPr lang="en-US" altLang="en-US"/>
              <a:pPr>
                <a:defRPr/>
              </a:pPr>
              <a:t>‹#›</a:t>
            </a:fld>
            <a:endParaRPr lang="en-US" altLang="en-US"/>
          </a:p>
        </p:txBody>
      </p:sp>
    </p:spTree>
    <p:extLst>
      <p:ext uri="{BB962C8B-B14F-4D97-AF65-F5344CB8AC3E}">
        <p14:creationId xmlns:p14="http://schemas.microsoft.com/office/powerpoint/2010/main" val="209392276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4" name="Rectangle 4">
            <a:extLst>
              <a:ext uri="{FF2B5EF4-FFF2-40B4-BE49-F238E27FC236}">
                <a16:creationId xmlns:a16="http://schemas.microsoft.com/office/drawing/2014/main" id="{D369676E-19A5-4E37-8688-3404EE7ABC1A}"/>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6CEC73C5-35C0-4681-B476-8E0EA9A8F45D}"/>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DDC1BF5F-DE94-452A-AEB5-286D50121173}"/>
              </a:ext>
            </a:extLst>
          </p:cNvPr>
          <p:cNvSpPr>
            <a:spLocks noGrp="1" noChangeArrowheads="1"/>
          </p:cNvSpPr>
          <p:nvPr>
            <p:ph type="sldNum" sz="quarter" idx="12"/>
          </p:nvPr>
        </p:nvSpPr>
        <p:spPr>
          <a:ln/>
        </p:spPr>
        <p:txBody>
          <a:bodyPr/>
          <a:lstStyle>
            <a:lvl1pPr>
              <a:defRPr/>
            </a:lvl1pPr>
          </a:lstStyle>
          <a:p>
            <a:pPr>
              <a:defRPr/>
            </a:pPr>
            <a:fld id="{E5C0EC10-BFAB-4A53-A4AA-F4C0CD28A77B}" type="slidenum">
              <a:rPr lang="en-US" altLang="en-US"/>
              <a:pPr>
                <a:defRPr/>
              </a:pPr>
              <a:t>‹#›</a:t>
            </a:fld>
            <a:endParaRPr lang="en-US" altLang="en-US"/>
          </a:p>
        </p:txBody>
      </p:sp>
    </p:spTree>
    <p:extLst>
      <p:ext uri="{BB962C8B-B14F-4D97-AF65-F5344CB8AC3E}">
        <p14:creationId xmlns:p14="http://schemas.microsoft.com/office/powerpoint/2010/main" val="135635177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54F00A2E-79ED-4664-A324-4BBB275E84BE}"/>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D45ED450-6109-4629-B071-2A878F083371}"/>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BFCB02AC-6A73-4EE6-B211-51392039A610}"/>
              </a:ext>
            </a:extLst>
          </p:cNvPr>
          <p:cNvSpPr>
            <a:spLocks noGrp="1" noChangeArrowheads="1"/>
          </p:cNvSpPr>
          <p:nvPr>
            <p:ph type="sldNum" sz="quarter" idx="12"/>
          </p:nvPr>
        </p:nvSpPr>
        <p:spPr>
          <a:ln/>
        </p:spPr>
        <p:txBody>
          <a:bodyPr/>
          <a:lstStyle>
            <a:lvl1pPr>
              <a:defRPr/>
            </a:lvl1pPr>
          </a:lstStyle>
          <a:p>
            <a:pPr>
              <a:defRPr/>
            </a:pPr>
            <a:fld id="{58DEF663-3886-40EE-94E5-0E0AE039F723}" type="slidenum">
              <a:rPr lang="en-US" altLang="en-US"/>
              <a:pPr>
                <a:defRPr/>
              </a:pPr>
              <a:t>‹#›</a:t>
            </a:fld>
            <a:endParaRPr lang="en-US" altLang="en-US"/>
          </a:p>
        </p:txBody>
      </p:sp>
    </p:spTree>
    <p:extLst>
      <p:ext uri="{BB962C8B-B14F-4D97-AF65-F5344CB8AC3E}">
        <p14:creationId xmlns:p14="http://schemas.microsoft.com/office/powerpoint/2010/main" val="13622909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67749ECA-62BE-46AB-923E-075495CE75A8}"/>
              </a:ext>
            </a:extLst>
          </p:cNvPr>
          <p:cNvSpPr>
            <a:spLocks noGrp="1"/>
          </p:cNvSpPr>
          <p:nvPr>
            <p:ph type="dt" sz="half" idx="10"/>
          </p:nvPr>
        </p:nvSpPr>
        <p:spPr/>
        <p:txBody>
          <a:bodyPr/>
          <a:lstStyle>
            <a:lvl1pPr>
              <a:defRPr/>
            </a:lvl1pPr>
          </a:lstStyle>
          <a:p>
            <a:pPr>
              <a:defRPr/>
            </a:pPr>
            <a:fld id="{FE9A223D-6B06-4513-95D7-F0BF6634E633}" type="datetimeFigureOut">
              <a:rPr lang="en-US"/>
              <a:pPr>
                <a:defRPr/>
              </a:pPr>
              <a:t>7/25/2021</a:t>
            </a:fld>
            <a:endParaRPr lang="en-US"/>
          </a:p>
        </p:txBody>
      </p:sp>
      <p:sp>
        <p:nvSpPr>
          <p:cNvPr id="6" name="Footer Placeholder 4">
            <a:extLst>
              <a:ext uri="{FF2B5EF4-FFF2-40B4-BE49-F238E27FC236}">
                <a16:creationId xmlns:a16="http://schemas.microsoft.com/office/drawing/2014/main" id="{C906B8AE-CE82-477A-B67B-C76FB29E3B3C}"/>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67AB18D2-ED43-4953-AC6D-F2B5D4532919}"/>
              </a:ext>
            </a:extLst>
          </p:cNvPr>
          <p:cNvSpPr>
            <a:spLocks noGrp="1"/>
          </p:cNvSpPr>
          <p:nvPr>
            <p:ph type="sldNum" sz="quarter" idx="12"/>
          </p:nvPr>
        </p:nvSpPr>
        <p:spPr/>
        <p:txBody>
          <a:bodyPr/>
          <a:lstStyle>
            <a:lvl1pPr>
              <a:defRPr/>
            </a:lvl1pPr>
          </a:lstStyle>
          <a:p>
            <a:pPr>
              <a:defRPr/>
            </a:pPr>
            <a:fld id="{BF868F32-807F-47F3-B820-D5EACA524BEF}" type="slidenum">
              <a:rPr lang="en-US" altLang="en-US"/>
              <a:pPr>
                <a:defRPr/>
              </a:pPr>
              <a:t>‹#›</a:t>
            </a:fld>
            <a:endParaRPr lang="en-US" altLang="en-US"/>
          </a:p>
        </p:txBody>
      </p:sp>
    </p:spTree>
    <p:extLst>
      <p:ext uri="{BB962C8B-B14F-4D97-AF65-F5344CB8AC3E}">
        <p14:creationId xmlns:p14="http://schemas.microsoft.com/office/powerpoint/2010/main" val="278602406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D306A2A5-E4CE-4BF9-9DAA-97C0FFF71C5B}"/>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a:extLst>
              <a:ext uri="{FF2B5EF4-FFF2-40B4-BE49-F238E27FC236}">
                <a16:creationId xmlns:a16="http://schemas.microsoft.com/office/drawing/2014/main" id="{DB195EFD-FA4F-47B3-8896-D354F7CD43F3}"/>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a:extLst>
              <a:ext uri="{FF2B5EF4-FFF2-40B4-BE49-F238E27FC236}">
                <a16:creationId xmlns:a16="http://schemas.microsoft.com/office/drawing/2014/main" id="{139691EC-88A0-4493-9E01-D516AD3D242F}"/>
              </a:ext>
            </a:extLst>
          </p:cNvPr>
          <p:cNvSpPr>
            <a:spLocks noGrp="1" noChangeArrowheads="1"/>
          </p:cNvSpPr>
          <p:nvPr>
            <p:ph type="sldNum" sz="quarter" idx="12"/>
          </p:nvPr>
        </p:nvSpPr>
        <p:spPr>
          <a:ln/>
        </p:spPr>
        <p:txBody>
          <a:bodyPr/>
          <a:lstStyle>
            <a:lvl1pPr>
              <a:defRPr/>
            </a:lvl1pPr>
          </a:lstStyle>
          <a:p>
            <a:pPr>
              <a:defRPr/>
            </a:pPr>
            <a:fld id="{A8BF81B7-C5EA-4656-89E4-D3E59A120DAA}" type="slidenum">
              <a:rPr lang="en-US" altLang="en-US"/>
              <a:pPr>
                <a:defRPr/>
              </a:pPr>
              <a:t>‹#›</a:t>
            </a:fld>
            <a:endParaRPr lang="en-US" altLang="en-US"/>
          </a:p>
        </p:txBody>
      </p:sp>
    </p:spTree>
    <p:extLst>
      <p:ext uri="{BB962C8B-B14F-4D97-AF65-F5344CB8AC3E}">
        <p14:creationId xmlns:p14="http://schemas.microsoft.com/office/powerpoint/2010/main" val="187270636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D3909F83-9472-4781-AF62-F57394CB63AD}"/>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a:extLst>
              <a:ext uri="{FF2B5EF4-FFF2-40B4-BE49-F238E27FC236}">
                <a16:creationId xmlns:a16="http://schemas.microsoft.com/office/drawing/2014/main" id="{B32F8076-485C-49C3-A6A8-9532980F2CCC}"/>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a:extLst>
              <a:ext uri="{FF2B5EF4-FFF2-40B4-BE49-F238E27FC236}">
                <a16:creationId xmlns:a16="http://schemas.microsoft.com/office/drawing/2014/main" id="{2E2A3131-3232-4464-B38F-F2AB3162D736}"/>
              </a:ext>
            </a:extLst>
          </p:cNvPr>
          <p:cNvSpPr>
            <a:spLocks noGrp="1" noChangeArrowheads="1"/>
          </p:cNvSpPr>
          <p:nvPr>
            <p:ph type="sldNum" sz="quarter" idx="12"/>
          </p:nvPr>
        </p:nvSpPr>
        <p:spPr>
          <a:ln/>
        </p:spPr>
        <p:txBody>
          <a:bodyPr/>
          <a:lstStyle>
            <a:lvl1pPr>
              <a:defRPr/>
            </a:lvl1pPr>
          </a:lstStyle>
          <a:p>
            <a:pPr>
              <a:defRPr/>
            </a:pPr>
            <a:fld id="{CAAA611B-9123-40BC-8DBF-B24F030EE9AA}" type="slidenum">
              <a:rPr lang="en-US" altLang="en-US"/>
              <a:pPr>
                <a:defRPr/>
              </a:pPr>
              <a:t>‹#›</a:t>
            </a:fld>
            <a:endParaRPr lang="en-US" altLang="en-US"/>
          </a:p>
        </p:txBody>
      </p:sp>
    </p:spTree>
    <p:extLst>
      <p:ext uri="{BB962C8B-B14F-4D97-AF65-F5344CB8AC3E}">
        <p14:creationId xmlns:p14="http://schemas.microsoft.com/office/powerpoint/2010/main" val="69353520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6F5C2881-2AFC-4408-8280-BFA06E34CEBD}"/>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a:extLst>
              <a:ext uri="{FF2B5EF4-FFF2-40B4-BE49-F238E27FC236}">
                <a16:creationId xmlns:a16="http://schemas.microsoft.com/office/drawing/2014/main" id="{16282004-6AA5-4998-B382-316FEFF881CF}"/>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a:extLst>
              <a:ext uri="{FF2B5EF4-FFF2-40B4-BE49-F238E27FC236}">
                <a16:creationId xmlns:a16="http://schemas.microsoft.com/office/drawing/2014/main" id="{BAD2396D-6583-4BAA-9607-88055BBA9125}"/>
              </a:ext>
            </a:extLst>
          </p:cNvPr>
          <p:cNvSpPr>
            <a:spLocks noGrp="1" noChangeArrowheads="1"/>
          </p:cNvSpPr>
          <p:nvPr>
            <p:ph type="sldNum" sz="quarter" idx="12"/>
          </p:nvPr>
        </p:nvSpPr>
        <p:spPr>
          <a:ln/>
        </p:spPr>
        <p:txBody>
          <a:bodyPr/>
          <a:lstStyle>
            <a:lvl1pPr>
              <a:defRPr/>
            </a:lvl1pPr>
          </a:lstStyle>
          <a:p>
            <a:pPr>
              <a:defRPr/>
            </a:pPr>
            <a:fld id="{73FA1F33-09DC-417F-977E-761E7C6B97AC}" type="slidenum">
              <a:rPr lang="en-US" altLang="en-US"/>
              <a:pPr>
                <a:defRPr/>
              </a:pPr>
              <a:t>‹#›</a:t>
            </a:fld>
            <a:endParaRPr lang="en-US" altLang="en-US"/>
          </a:p>
        </p:txBody>
      </p:sp>
    </p:spTree>
    <p:extLst>
      <p:ext uri="{BB962C8B-B14F-4D97-AF65-F5344CB8AC3E}">
        <p14:creationId xmlns:p14="http://schemas.microsoft.com/office/powerpoint/2010/main" val="250046866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Rectangle 4">
            <a:extLst>
              <a:ext uri="{FF2B5EF4-FFF2-40B4-BE49-F238E27FC236}">
                <a16:creationId xmlns:a16="http://schemas.microsoft.com/office/drawing/2014/main" id="{6324BB50-5DFE-4D16-BED3-98831F7B07B6}"/>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75087C5C-E134-4281-9661-E69E1F93EDE4}"/>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27BC1CD8-0555-41FF-86AB-769F337E8251}"/>
              </a:ext>
            </a:extLst>
          </p:cNvPr>
          <p:cNvSpPr>
            <a:spLocks noGrp="1" noChangeArrowheads="1"/>
          </p:cNvSpPr>
          <p:nvPr>
            <p:ph type="sldNum" sz="quarter" idx="12"/>
          </p:nvPr>
        </p:nvSpPr>
        <p:spPr>
          <a:ln/>
        </p:spPr>
        <p:txBody>
          <a:bodyPr/>
          <a:lstStyle>
            <a:lvl1pPr>
              <a:defRPr/>
            </a:lvl1pPr>
          </a:lstStyle>
          <a:p>
            <a:pPr>
              <a:defRPr/>
            </a:pPr>
            <a:fld id="{F3DD295B-644C-462E-AB9A-B47BE47C54BA}" type="slidenum">
              <a:rPr lang="en-US" altLang="en-US"/>
              <a:pPr>
                <a:defRPr/>
              </a:pPr>
              <a:t>‹#›</a:t>
            </a:fld>
            <a:endParaRPr lang="en-US" altLang="en-US"/>
          </a:p>
        </p:txBody>
      </p:sp>
    </p:spTree>
    <p:extLst>
      <p:ext uri="{BB962C8B-B14F-4D97-AF65-F5344CB8AC3E}">
        <p14:creationId xmlns:p14="http://schemas.microsoft.com/office/powerpoint/2010/main" val="385180366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Rectangle 4">
            <a:extLst>
              <a:ext uri="{FF2B5EF4-FFF2-40B4-BE49-F238E27FC236}">
                <a16:creationId xmlns:a16="http://schemas.microsoft.com/office/drawing/2014/main" id="{311A82DB-06BB-42BB-86CB-F6902DBC3DBA}"/>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8ADBE865-9879-413C-BD2D-BB8C995E9BD7}"/>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66ED834F-4436-4A7E-9906-4663E17CD06C}"/>
              </a:ext>
            </a:extLst>
          </p:cNvPr>
          <p:cNvSpPr>
            <a:spLocks noGrp="1" noChangeArrowheads="1"/>
          </p:cNvSpPr>
          <p:nvPr>
            <p:ph type="sldNum" sz="quarter" idx="12"/>
          </p:nvPr>
        </p:nvSpPr>
        <p:spPr>
          <a:ln/>
        </p:spPr>
        <p:txBody>
          <a:bodyPr/>
          <a:lstStyle>
            <a:lvl1pPr>
              <a:defRPr/>
            </a:lvl1pPr>
          </a:lstStyle>
          <a:p>
            <a:pPr>
              <a:defRPr/>
            </a:pPr>
            <a:fld id="{252D9BFE-6C65-4BA9-BF1D-795FE628FFA4}" type="slidenum">
              <a:rPr lang="en-US" altLang="en-US"/>
              <a:pPr>
                <a:defRPr/>
              </a:pPr>
              <a:t>‹#›</a:t>
            </a:fld>
            <a:endParaRPr lang="en-US" altLang="en-US"/>
          </a:p>
        </p:txBody>
      </p:sp>
    </p:spTree>
    <p:extLst>
      <p:ext uri="{BB962C8B-B14F-4D97-AF65-F5344CB8AC3E}">
        <p14:creationId xmlns:p14="http://schemas.microsoft.com/office/powerpoint/2010/main" val="2892289854"/>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B89AE43C-B83D-4AF1-9C19-7FF474736FA4}"/>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D0D93D47-49B4-40BD-8A6F-192EAFABB46E}"/>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C1B61020-A292-48C7-9DB8-7D936AC7CFC1}"/>
              </a:ext>
            </a:extLst>
          </p:cNvPr>
          <p:cNvSpPr>
            <a:spLocks noGrp="1" noChangeArrowheads="1"/>
          </p:cNvSpPr>
          <p:nvPr>
            <p:ph type="sldNum" sz="quarter" idx="12"/>
          </p:nvPr>
        </p:nvSpPr>
        <p:spPr>
          <a:ln/>
        </p:spPr>
        <p:txBody>
          <a:bodyPr/>
          <a:lstStyle>
            <a:lvl1pPr>
              <a:defRPr/>
            </a:lvl1pPr>
          </a:lstStyle>
          <a:p>
            <a:pPr>
              <a:defRPr/>
            </a:pPr>
            <a:fld id="{EF44903E-863E-45D2-8CBA-4626DC4A5770}" type="slidenum">
              <a:rPr lang="en-US" altLang="en-US"/>
              <a:pPr>
                <a:defRPr/>
              </a:pPr>
              <a:t>‹#›</a:t>
            </a:fld>
            <a:endParaRPr lang="en-US" altLang="en-US"/>
          </a:p>
        </p:txBody>
      </p:sp>
    </p:spTree>
    <p:extLst>
      <p:ext uri="{BB962C8B-B14F-4D97-AF65-F5344CB8AC3E}">
        <p14:creationId xmlns:p14="http://schemas.microsoft.com/office/powerpoint/2010/main" val="259236950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B40432E1-14AA-4F61-8578-DA7CE3F4DA82}"/>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15C86582-C013-4FB6-920C-DA043DA3BC09}"/>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486513B0-07D4-4AA5-AD70-A4351F19BAB9}"/>
              </a:ext>
            </a:extLst>
          </p:cNvPr>
          <p:cNvSpPr>
            <a:spLocks noGrp="1" noChangeArrowheads="1"/>
          </p:cNvSpPr>
          <p:nvPr>
            <p:ph type="sldNum" sz="quarter" idx="12"/>
          </p:nvPr>
        </p:nvSpPr>
        <p:spPr>
          <a:ln/>
        </p:spPr>
        <p:txBody>
          <a:bodyPr/>
          <a:lstStyle>
            <a:lvl1pPr>
              <a:defRPr/>
            </a:lvl1pPr>
          </a:lstStyle>
          <a:p>
            <a:pPr>
              <a:defRPr/>
            </a:pPr>
            <a:fld id="{6BDC93D0-BE75-41D7-9D01-9F98C4207D49}" type="slidenum">
              <a:rPr lang="en-US" altLang="en-US"/>
              <a:pPr>
                <a:defRPr/>
              </a:pPr>
              <a:t>‹#›</a:t>
            </a:fld>
            <a:endParaRPr lang="en-US" altLang="en-US"/>
          </a:p>
        </p:txBody>
      </p:sp>
    </p:spTree>
    <p:extLst>
      <p:ext uri="{BB962C8B-B14F-4D97-AF65-F5344CB8AC3E}">
        <p14:creationId xmlns:p14="http://schemas.microsoft.com/office/powerpoint/2010/main" val="404551342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Table Placeholder 2"/>
          <p:cNvSpPr>
            <a:spLocks noGrp="1"/>
          </p:cNvSpPr>
          <p:nvPr>
            <p:ph type="tbl" idx="1"/>
          </p:nvPr>
        </p:nvSpPr>
        <p:spPr>
          <a:xfrm>
            <a:off x="609600" y="1600201"/>
            <a:ext cx="10972800" cy="4525963"/>
          </a:xfrm>
        </p:spPr>
        <p:txBody>
          <a:bodyPr/>
          <a:lstStyle/>
          <a:p>
            <a:pPr lvl="0"/>
            <a:endParaRPr lang="en-US" noProof="0"/>
          </a:p>
        </p:txBody>
      </p:sp>
      <p:sp>
        <p:nvSpPr>
          <p:cNvPr id="4" name="Rectangle 4">
            <a:extLst>
              <a:ext uri="{FF2B5EF4-FFF2-40B4-BE49-F238E27FC236}">
                <a16:creationId xmlns:a16="http://schemas.microsoft.com/office/drawing/2014/main" id="{5A30707F-1308-4797-9375-3AC6A2149EFC}"/>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D9500A6A-7601-483F-BDB5-2A4ADFE90351}"/>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1E9CDD2F-3EB6-40BC-A38F-09F28BD710DF}"/>
              </a:ext>
            </a:extLst>
          </p:cNvPr>
          <p:cNvSpPr>
            <a:spLocks noGrp="1" noChangeArrowheads="1"/>
          </p:cNvSpPr>
          <p:nvPr>
            <p:ph type="sldNum" sz="quarter" idx="12"/>
          </p:nvPr>
        </p:nvSpPr>
        <p:spPr>
          <a:ln/>
        </p:spPr>
        <p:txBody>
          <a:bodyPr/>
          <a:lstStyle>
            <a:lvl1pPr>
              <a:defRPr/>
            </a:lvl1pPr>
          </a:lstStyle>
          <a:p>
            <a:pPr>
              <a:defRPr/>
            </a:pPr>
            <a:fld id="{A69AD83B-BEED-4918-A31B-0DBF6734D897}" type="slidenum">
              <a:rPr lang="en-US" altLang="en-US"/>
              <a:pPr>
                <a:defRPr/>
              </a:pPr>
              <a:t>‹#›</a:t>
            </a:fld>
            <a:endParaRPr lang="en-US" altLang="en-US"/>
          </a:p>
        </p:txBody>
      </p:sp>
    </p:spTree>
    <p:extLst>
      <p:ext uri="{BB962C8B-B14F-4D97-AF65-F5344CB8AC3E}">
        <p14:creationId xmlns:p14="http://schemas.microsoft.com/office/powerpoint/2010/main" val="33226017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2FEADA38-3149-4A0B-9FE2-27258D8B3F77}"/>
              </a:ext>
            </a:extLst>
          </p:cNvPr>
          <p:cNvSpPr>
            <a:spLocks noGrp="1"/>
          </p:cNvSpPr>
          <p:nvPr>
            <p:ph type="dt" sz="half" idx="10"/>
          </p:nvPr>
        </p:nvSpPr>
        <p:spPr/>
        <p:txBody>
          <a:bodyPr/>
          <a:lstStyle>
            <a:lvl1pPr>
              <a:defRPr/>
            </a:lvl1pPr>
          </a:lstStyle>
          <a:p>
            <a:pPr>
              <a:defRPr/>
            </a:pPr>
            <a:fld id="{91A5F6D9-7ACA-43A8-AC79-5F12C3E9FB57}" type="datetimeFigureOut">
              <a:rPr lang="en-US"/>
              <a:pPr>
                <a:defRPr/>
              </a:pPr>
              <a:t>7/25/2021</a:t>
            </a:fld>
            <a:endParaRPr lang="en-US"/>
          </a:p>
        </p:txBody>
      </p:sp>
      <p:sp>
        <p:nvSpPr>
          <p:cNvPr id="8" name="Footer Placeholder 4">
            <a:extLst>
              <a:ext uri="{FF2B5EF4-FFF2-40B4-BE49-F238E27FC236}">
                <a16:creationId xmlns:a16="http://schemas.microsoft.com/office/drawing/2014/main" id="{3184F279-7EA7-4CE6-AA87-4F6D352FDD6D}"/>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42586487-ACDD-4268-9D10-A6F891428A92}"/>
              </a:ext>
            </a:extLst>
          </p:cNvPr>
          <p:cNvSpPr>
            <a:spLocks noGrp="1"/>
          </p:cNvSpPr>
          <p:nvPr>
            <p:ph type="sldNum" sz="quarter" idx="12"/>
          </p:nvPr>
        </p:nvSpPr>
        <p:spPr/>
        <p:txBody>
          <a:bodyPr/>
          <a:lstStyle>
            <a:lvl1pPr>
              <a:defRPr/>
            </a:lvl1pPr>
          </a:lstStyle>
          <a:p>
            <a:pPr>
              <a:defRPr/>
            </a:pPr>
            <a:fld id="{2BBBDFA7-B6D3-424F-82FC-FE37D29362D1}" type="slidenum">
              <a:rPr lang="en-US" altLang="en-US"/>
              <a:pPr>
                <a:defRPr/>
              </a:pPr>
              <a:t>‹#›</a:t>
            </a:fld>
            <a:endParaRPr lang="en-US" altLang="en-US"/>
          </a:p>
        </p:txBody>
      </p:sp>
    </p:spTree>
    <p:extLst>
      <p:ext uri="{BB962C8B-B14F-4D97-AF65-F5344CB8AC3E}">
        <p14:creationId xmlns:p14="http://schemas.microsoft.com/office/powerpoint/2010/main" val="11233971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96FCB7DC-45CD-46FD-ABE3-22D8ACA6AD40}"/>
              </a:ext>
            </a:extLst>
          </p:cNvPr>
          <p:cNvSpPr>
            <a:spLocks noGrp="1"/>
          </p:cNvSpPr>
          <p:nvPr>
            <p:ph type="dt" sz="half" idx="10"/>
          </p:nvPr>
        </p:nvSpPr>
        <p:spPr/>
        <p:txBody>
          <a:bodyPr/>
          <a:lstStyle>
            <a:lvl1pPr>
              <a:defRPr/>
            </a:lvl1pPr>
          </a:lstStyle>
          <a:p>
            <a:pPr>
              <a:defRPr/>
            </a:pPr>
            <a:fld id="{A5BFD283-B1B5-4F8F-ADF9-61449B5AC2FD}" type="datetimeFigureOut">
              <a:rPr lang="en-US"/>
              <a:pPr>
                <a:defRPr/>
              </a:pPr>
              <a:t>7/25/2021</a:t>
            </a:fld>
            <a:endParaRPr lang="en-US"/>
          </a:p>
        </p:txBody>
      </p:sp>
      <p:sp>
        <p:nvSpPr>
          <p:cNvPr id="4" name="Footer Placeholder 4">
            <a:extLst>
              <a:ext uri="{FF2B5EF4-FFF2-40B4-BE49-F238E27FC236}">
                <a16:creationId xmlns:a16="http://schemas.microsoft.com/office/drawing/2014/main" id="{A9463D90-E318-46B6-83CC-BCC3E9939EFD}"/>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DF19240D-6758-4714-A86F-D4292ADDB721}"/>
              </a:ext>
            </a:extLst>
          </p:cNvPr>
          <p:cNvSpPr>
            <a:spLocks noGrp="1"/>
          </p:cNvSpPr>
          <p:nvPr>
            <p:ph type="sldNum" sz="quarter" idx="12"/>
          </p:nvPr>
        </p:nvSpPr>
        <p:spPr/>
        <p:txBody>
          <a:bodyPr/>
          <a:lstStyle>
            <a:lvl1pPr>
              <a:defRPr/>
            </a:lvl1pPr>
          </a:lstStyle>
          <a:p>
            <a:pPr>
              <a:defRPr/>
            </a:pPr>
            <a:fld id="{190A7505-D92A-4C96-9AD9-36AA26BD3B5C}" type="slidenum">
              <a:rPr lang="en-US" altLang="en-US"/>
              <a:pPr>
                <a:defRPr/>
              </a:pPr>
              <a:t>‹#›</a:t>
            </a:fld>
            <a:endParaRPr lang="en-US" altLang="en-US"/>
          </a:p>
        </p:txBody>
      </p:sp>
    </p:spTree>
    <p:extLst>
      <p:ext uri="{BB962C8B-B14F-4D97-AF65-F5344CB8AC3E}">
        <p14:creationId xmlns:p14="http://schemas.microsoft.com/office/powerpoint/2010/main" val="10602353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49097169-C127-407C-A89F-9082FDB61805}"/>
              </a:ext>
            </a:extLst>
          </p:cNvPr>
          <p:cNvSpPr>
            <a:spLocks noGrp="1"/>
          </p:cNvSpPr>
          <p:nvPr>
            <p:ph type="dt" sz="half" idx="10"/>
          </p:nvPr>
        </p:nvSpPr>
        <p:spPr/>
        <p:txBody>
          <a:bodyPr/>
          <a:lstStyle>
            <a:lvl1pPr>
              <a:defRPr/>
            </a:lvl1pPr>
          </a:lstStyle>
          <a:p>
            <a:pPr>
              <a:defRPr/>
            </a:pPr>
            <a:fld id="{1E5ED0A8-F40C-48AC-8CD2-A55C73FA9B3F}" type="datetimeFigureOut">
              <a:rPr lang="en-US"/>
              <a:pPr>
                <a:defRPr/>
              </a:pPr>
              <a:t>7/25/2021</a:t>
            </a:fld>
            <a:endParaRPr lang="en-US"/>
          </a:p>
        </p:txBody>
      </p:sp>
      <p:sp>
        <p:nvSpPr>
          <p:cNvPr id="3" name="Footer Placeholder 4">
            <a:extLst>
              <a:ext uri="{FF2B5EF4-FFF2-40B4-BE49-F238E27FC236}">
                <a16:creationId xmlns:a16="http://schemas.microsoft.com/office/drawing/2014/main" id="{3AFB60BC-EFD4-4237-B639-511120086C12}"/>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1A6ACABB-9365-45B3-9521-A077E21D31DF}"/>
              </a:ext>
            </a:extLst>
          </p:cNvPr>
          <p:cNvSpPr>
            <a:spLocks noGrp="1"/>
          </p:cNvSpPr>
          <p:nvPr>
            <p:ph type="sldNum" sz="quarter" idx="12"/>
          </p:nvPr>
        </p:nvSpPr>
        <p:spPr/>
        <p:txBody>
          <a:bodyPr/>
          <a:lstStyle>
            <a:lvl1pPr>
              <a:defRPr/>
            </a:lvl1pPr>
          </a:lstStyle>
          <a:p>
            <a:pPr>
              <a:defRPr/>
            </a:pPr>
            <a:fld id="{44D9D949-E8B0-41DC-8558-5A17FE98AEB7}" type="slidenum">
              <a:rPr lang="en-US" altLang="en-US"/>
              <a:pPr>
                <a:defRPr/>
              </a:pPr>
              <a:t>‹#›</a:t>
            </a:fld>
            <a:endParaRPr lang="en-US" altLang="en-US"/>
          </a:p>
        </p:txBody>
      </p:sp>
      <p:pic>
        <p:nvPicPr>
          <p:cNvPr id="5" name="Picture 4" descr="Icon&#10;&#10;Description automatically generated">
            <a:extLst>
              <a:ext uri="{FF2B5EF4-FFF2-40B4-BE49-F238E27FC236}">
                <a16:creationId xmlns:a16="http://schemas.microsoft.com/office/drawing/2014/main" id="{AF11BE7F-F4B2-47EB-AB38-21C51172F38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353800" y="115440"/>
            <a:ext cx="681085" cy="629493"/>
          </a:xfrm>
          <a:prstGeom prst="rect">
            <a:avLst/>
          </a:prstGeom>
        </p:spPr>
      </p:pic>
    </p:spTree>
    <p:extLst>
      <p:ext uri="{BB962C8B-B14F-4D97-AF65-F5344CB8AC3E}">
        <p14:creationId xmlns:p14="http://schemas.microsoft.com/office/powerpoint/2010/main" val="32386009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943C524B-296C-4B3E-9D45-AC6EAEE38873}"/>
              </a:ext>
            </a:extLst>
          </p:cNvPr>
          <p:cNvSpPr>
            <a:spLocks noGrp="1"/>
          </p:cNvSpPr>
          <p:nvPr>
            <p:ph type="dt" sz="half" idx="10"/>
          </p:nvPr>
        </p:nvSpPr>
        <p:spPr/>
        <p:txBody>
          <a:bodyPr/>
          <a:lstStyle>
            <a:lvl1pPr>
              <a:defRPr/>
            </a:lvl1pPr>
          </a:lstStyle>
          <a:p>
            <a:pPr>
              <a:defRPr/>
            </a:pPr>
            <a:fld id="{9991423D-D8CA-4B2B-AA9D-5F266B54482D}" type="datetimeFigureOut">
              <a:rPr lang="en-US"/>
              <a:pPr>
                <a:defRPr/>
              </a:pPr>
              <a:t>7/25/2021</a:t>
            </a:fld>
            <a:endParaRPr lang="en-US"/>
          </a:p>
        </p:txBody>
      </p:sp>
      <p:sp>
        <p:nvSpPr>
          <p:cNvPr id="6" name="Footer Placeholder 4">
            <a:extLst>
              <a:ext uri="{FF2B5EF4-FFF2-40B4-BE49-F238E27FC236}">
                <a16:creationId xmlns:a16="http://schemas.microsoft.com/office/drawing/2014/main" id="{32B94871-4387-4FE6-98DD-1707DB46DD5E}"/>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E687C56D-BF72-40B0-A20E-AD3E92498E16}"/>
              </a:ext>
            </a:extLst>
          </p:cNvPr>
          <p:cNvSpPr>
            <a:spLocks noGrp="1"/>
          </p:cNvSpPr>
          <p:nvPr>
            <p:ph type="sldNum" sz="quarter" idx="12"/>
          </p:nvPr>
        </p:nvSpPr>
        <p:spPr/>
        <p:txBody>
          <a:bodyPr/>
          <a:lstStyle>
            <a:lvl1pPr>
              <a:defRPr/>
            </a:lvl1pPr>
          </a:lstStyle>
          <a:p>
            <a:pPr>
              <a:defRPr/>
            </a:pPr>
            <a:fld id="{B691FFDD-FB82-46E7-A32C-CABC018168D0}" type="slidenum">
              <a:rPr lang="en-US" altLang="en-US"/>
              <a:pPr>
                <a:defRPr/>
              </a:pPr>
              <a:t>‹#›</a:t>
            </a:fld>
            <a:endParaRPr lang="en-US" altLang="en-US"/>
          </a:p>
        </p:txBody>
      </p:sp>
    </p:spTree>
    <p:extLst>
      <p:ext uri="{BB962C8B-B14F-4D97-AF65-F5344CB8AC3E}">
        <p14:creationId xmlns:p14="http://schemas.microsoft.com/office/powerpoint/2010/main" val="27455187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2B462B2D-8222-4B35-A181-0362C4C1AFAE}"/>
              </a:ext>
            </a:extLst>
          </p:cNvPr>
          <p:cNvSpPr>
            <a:spLocks noGrp="1"/>
          </p:cNvSpPr>
          <p:nvPr>
            <p:ph type="dt" sz="half" idx="10"/>
          </p:nvPr>
        </p:nvSpPr>
        <p:spPr/>
        <p:txBody>
          <a:bodyPr/>
          <a:lstStyle>
            <a:lvl1pPr>
              <a:defRPr/>
            </a:lvl1pPr>
          </a:lstStyle>
          <a:p>
            <a:pPr>
              <a:defRPr/>
            </a:pPr>
            <a:fld id="{1C70B302-034D-4A32-BE50-6E42EEA5E9E2}" type="datetimeFigureOut">
              <a:rPr lang="en-US"/>
              <a:pPr>
                <a:defRPr/>
              </a:pPr>
              <a:t>7/25/2021</a:t>
            </a:fld>
            <a:endParaRPr lang="en-US"/>
          </a:p>
        </p:txBody>
      </p:sp>
      <p:sp>
        <p:nvSpPr>
          <p:cNvPr id="6" name="Footer Placeholder 4">
            <a:extLst>
              <a:ext uri="{FF2B5EF4-FFF2-40B4-BE49-F238E27FC236}">
                <a16:creationId xmlns:a16="http://schemas.microsoft.com/office/drawing/2014/main" id="{9A6BC140-F6CD-471A-823E-5CBDA4FE5E3B}"/>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889DE509-2E9E-496A-9CD5-35A2EDEE2241}"/>
              </a:ext>
            </a:extLst>
          </p:cNvPr>
          <p:cNvSpPr>
            <a:spLocks noGrp="1"/>
          </p:cNvSpPr>
          <p:nvPr>
            <p:ph type="sldNum" sz="quarter" idx="12"/>
          </p:nvPr>
        </p:nvSpPr>
        <p:spPr/>
        <p:txBody>
          <a:bodyPr/>
          <a:lstStyle>
            <a:lvl1pPr>
              <a:defRPr/>
            </a:lvl1pPr>
          </a:lstStyle>
          <a:p>
            <a:pPr>
              <a:defRPr/>
            </a:pPr>
            <a:fld id="{BE2B8181-38CC-44C2-BB2B-6F7320DD9225}" type="slidenum">
              <a:rPr lang="en-US" altLang="en-US"/>
              <a:pPr>
                <a:defRPr/>
              </a:pPr>
              <a:t>‹#›</a:t>
            </a:fld>
            <a:endParaRPr lang="en-US" altLang="en-US"/>
          </a:p>
        </p:txBody>
      </p:sp>
    </p:spTree>
    <p:extLst>
      <p:ext uri="{BB962C8B-B14F-4D97-AF65-F5344CB8AC3E}">
        <p14:creationId xmlns:p14="http://schemas.microsoft.com/office/powerpoint/2010/main" val="10899387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13" Type="http://schemas.openxmlformats.org/officeDocument/2006/relationships/theme" Target="../theme/theme4.xml"/><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slideLayout" Target="../slideLayouts/slideLayout47.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039BB3EA-1E2D-49C2-9469-06CD40E5E69A}"/>
              </a:ext>
            </a:extLst>
          </p:cNvPr>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98B71664-322B-4562-8D77-23F64D28FC37}"/>
              </a:ext>
            </a:extLst>
          </p:cNvPr>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333A9800-BB06-4BC8-88EF-FFD92074A4CD}"/>
              </a:ext>
            </a:extLst>
          </p:cNvPr>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979412BE-0564-480F-95AD-E0660A4C168F}" type="datetimeFigureOut">
              <a:rPr lang="en-US"/>
              <a:pPr>
                <a:defRPr/>
              </a:pPr>
              <a:t>7/25/2021</a:t>
            </a:fld>
            <a:endParaRPr lang="en-US"/>
          </a:p>
        </p:txBody>
      </p:sp>
      <p:sp>
        <p:nvSpPr>
          <p:cNvPr id="5" name="Footer Placeholder 4">
            <a:extLst>
              <a:ext uri="{FF2B5EF4-FFF2-40B4-BE49-F238E27FC236}">
                <a16:creationId xmlns:a16="http://schemas.microsoft.com/office/drawing/2014/main" id="{09604C15-C671-4F1E-81D7-122C546BC61F}"/>
              </a:ext>
            </a:extLst>
          </p:cNvPr>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a:extLst>
              <a:ext uri="{FF2B5EF4-FFF2-40B4-BE49-F238E27FC236}">
                <a16:creationId xmlns:a16="http://schemas.microsoft.com/office/drawing/2014/main" id="{70676C61-74F2-48AD-9585-4FE8D5FFA3F4}"/>
              </a:ext>
            </a:extLst>
          </p:cNvPr>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7A109907-CF81-41CB-8B24-3717227C432D}" type="slidenum">
              <a:rPr lang="en-US" altLang="en-US"/>
              <a:pPr>
                <a:defRPr/>
              </a:pPr>
              <a:t>‹#›</a:t>
            </a:fld>
            <a:endParaRPr lang="en-US" altLang="en-US"/>
          </a:p>
        </p:txBody>
      </p:sp>
    </p:spTree>
    <p:extLst>
      <p:ext uri="{BB962C8B-B14F-4D97-AF65-F5344CB8AC3E}">
        <p14:creationId xmlns:p14="http://schemas.microsoft.com/office/powerpoint/2010/main" val="34938633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defRPr>
      </a:lvl2pPr>
      <a:lvl3pPr algn="ctr" rtl="0" eaLnBrk="0" fontAlgn="base" hangingPunct="0">
        <a:spcBef>
          <a:spcPct val="0"/>
        </a:spcBef>
        <a:spcAft>
          <a:spcPct val="0"/>
        </a:spcAft>
        <a:defRPr sz="4400">
          <a:solidFill>
            <a:schemeClr val="tx1"/>
          </a:solidFill>
          <a:latin typeface="Calibri" panose="020F0502020204030204" pitchFamily="34" charset="0"/>
        </a:defRPr>
      </a:lvl3pPr>
      <a:lvl4pPr algn="ctr" rtl="0" eaLnBrk="0" fontAlgn="base" hangingPunct="0">
        <a:spcBef>
          <a:spcPct val="0"/>
        </a:spcBef>
        <a:spcAft>
          <a:spcPct val="0"/>
        </a:spcAft>
        <a:defRPr sz="4400">
          <a:solidFill>
            <a:schemeClr val="tx1"/>
          </a:solidFill>
          <a:latin typeface="Calibri" panose="020F0502020204030204" pitchFamily="34" charset="0"/>
        </a:defRPr>
      </a:lvl4pPr>
      <a:lvl5pPr algn="ctr" rtl="0" eaLnBrk="0" fontAlgn="base" hangingPunct="0">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D6197CDE-B010-4D13-9E96-9BD7F4A8F652}"/>
              </a:ext>
            </a:extLst>
          </p:cNvPr>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4099" name="Rectangle 3">
            <a:extLst>
              <a:ext uri="{FF2B5EF4-FFF2-40B4-BE49-F238E27FC236}">
                <a16:creationId xmlns:a16="http://schemas.microsoft.com/office/drawing/2014/main" id="{79FD85F2-5F6C-4350-AA5A-DE2BC6652997}"/>
              </a:ext>
            </a:extLst>
          </p:cNvPr>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D0117CA4-A889-47BC-B5D0-FC8B30204F1A}"/>
              </a:ext>
            </a:extLst>
          </p:cNvPr>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en-US" altLang="en-US"/>
          </a:p>
        </p:txBody>
      </p:sp>
      <p:sp>
        <p:nvSpPr>
          <p:cNvPr id="1029" name="Rectangle 5">
            <a:extLst>
              <a:ext uri="{FF2B5EF4-FFF2-40B4-BE49-F238E27FC236}">
                <a16:creationId xmlns:a16="http://schemas.microsoft.com/office/drawing/2014/main" id="{3CE26282-6C55-4C5D-BAD4-D996720FDC5E}"/>
              </a:ext>
            </a:extLst>
          </p:cNvPr>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ltLang="en-US"/>
          </a:p>
        </p:txBody>
      </p:sp>
      <p:sp>
        <p:nvSpPr>
          <p:cNvPr id="1030" name="Rectangle 6">
            <a:extLst>
              <a:ext uri="{FF2B5EF4-FFF2-40B4-BE49-F238E27FC236}">
                <a16:creationId xmlns:a16="http://schemas.microsoft.com/office/drawing/2014/main" id="{D1DB9792-332A-476B-B131-0D8932D2C5AC}"/>
              </a:ext>
            </a:extLst>
          </p:cNvPr>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DD99BB1F-52F8-4304-B8E9-D8BE7BF9C2D2}" type="slidenum">
              <a:rPr lang="en-US" altLang="en-US"/>
              <a:pPr>
                <a:defRPr/>
              </a:pPr>
              <a:t>‹#›</a:t>
            </a:fld>
            <a:endParaRPr lang="en-US" altLang="en-US"/>
          </a:p>
        </p:txBody>
      </p:sp>
    </p:spTree>
    <p:extLst>
      <p:ext uri="{BB962C8B-B14F-4D97-AF65-F5344CB8AC3E}">
        <p14:creationId xmlns:p14="http://schemas.microsoft.com/office/powerpoint/2010/main" val="1036348639"/>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ctr" rtl="0" eaLnBrk="0" fontAlgn="base" hangingPunct="0">
        <a:spcBef>
          <a:spcPct val="0"/>
        </a:spcBef>
        <a:spcAft>
          <a:spcPct val="0"/>
        </a:spcAft>
        <a:defRPr sz="3600" kern="12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Arial" panose="020B0604020202020204" pitchFamily="34" charset="0"/>
        </a:defRPr>
      </a:lvl2pPr>
      <a:lvl3pPr algn="ctr" rtl="0" eaLnBrk="0" fontAlgn="base" hangingPunct="0">
        <a:spcBef>
          <a:spcPct val="0"/>
        </a:spcBef>
        <a:spcAft>
          <a:spcPct val="0"/>
        </a:spcAft>
        <a:defRPr sz="3600">
          <a:solidFill>
            <a:schemeClr val="tx2"/>
          </a:solidFill>
          <a:latin typeface="Arial" panose="020B0604020202020204" pitchFamily="34" charset="0"/>
        </a:defRPr>
      </a:lvl3pPr>
      <a:lvl4pPr algn="ctr" rtl="0" eaLnBrk="0" fontAlgn="base" hangingPunct="0">
        <a:spcBef>
          <a:spcPct val="0"/>
        </a:spcBef>
        <a:spcAft>
          <a:spcPct val="0"/>
        </a:spcAft>
        <a:defRPr sz="3600">
          <a:solidFill>
            <a:schemeClr val="tx2"/>
          </a:solidFill>
          <a:latin typeface="Arial" panose="020B0604020202020204" pitchFamily="34" charset="0"/>
        </a:defRPr>
      </a:lvl4pPr>
      <a:lvl5pPr algn="ctr" rtl="0" eaLnBrk="0" fontAlgn="base" hangingPunct="0">
        <a:spcBef>
          <a:spcPct val="0"/>
        </a:spcBef>
        <a:spcAft>
          <a:spcPct val="0"/>
        </a:spcAft>
        <a:defRPr sz="3600">
          <a:solidFill>
            <a:schemeClr val="tx2"/>
          </a:solidFill>
          <a:latin typeface="Arial" panose="020B0604020202020204" pitchFamily="34" charset="0"/>
        </a:defRPr>
      </a:lvl5pPr>
      <a:lvl6pPr marL="457200" algn="ctr" rtl="0" fontAlgn="base">
        <a:spcBef>
          <a:spcPct val="0"/>
        </a:spcBef>
        <a:spcAft>
          <a:spcPct val="0"/>
        </a:spcAft>
        <a:defRPr sz="3600">
          <a:solidFill>
            <a:schemeClr val="tx2"/>
          </a:solidFill>
          <a:latin typeface="Arial" panose="020B0604020202020204" pitchFamily="34" charset="0"/>
        </a:defRPr>
      </a:lvl6pPr>
      <a:lvl7pPr marL="914400" algn="ctr" rtl="0" fontAlgn="base">
        <a:spcBef>
          <a:spcPct val="0"/>
        </a:spcBef>
        <a:spcAft>
          <a:spcPct val="0"/>
        </a:spcAft>
        <a:defRPr sz="3600">
          <a:solidFill>
            <a:schemeClr val="tx2"/>
          </a:solidFill>
          <a:latin typeface="Arial" panose="020B0604020202020204" pitchFamily="34" charset="0"/>
        </a:defRPr>
      </a:lvl7pPr>
      <a:lvl8pPr marL="1371600" algn="ctr" rtl="0" fontAlgn="base">
        <a:spcBef>
          <a:spcPct val="0"/>
        </a:spcBef>
        <a:spcAft>
          <a:spcPct val="0"/>
        </a:spcAft>
        <a:defRPr sz="3600">
          <a:solidFill>
            <a:schemeClr val="tx2"/>
          </a:solidFill>
          <a:latin typeface="Arial" panose="020B0604020202020204" pitchFamily="34" charset="0"/>
        </a:defRPr>
      </a:lvl8pPr>
      <a:lvl9pPr marL="1828800" algn="ctr" rtl="0" fontAlgn="base">
        <a:spcBef>
          <a:spcPct val="0"/>
        </a:spcBef>
        <a:spcAft>
          <a:spcPct val="0"/>
        </a:spcAft>
        <a:defRPr sz="36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0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Title Placeholder 1">
            <a:extLst>
              <a:ext uri="{FF2B5EF4-FFF2-40B4-BE49-F238E27FC236}">
                <a16:creationId xmlns:a16="http://schemas.microsoft.com/office/drawing/2014/main" id="{9E76A2A1-A1EE-491C-9CEE-D14BF2CE02B0}"/>
              </a:ext>
            </a:extLst>
          </p:cNvPr>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Text Placeholder 2">
            <a:extLst>
              <a:ext uri="{FF2B5EF4-FFF2-40B4-BE49-F238E27FC236}">
                <a16:creationId xmlns:a16="http://schemas.microsoft.com/office/drawing/2014/main" id="{976AF0D0-AAE4-4AC0-B991-54949B5999EC}"/>
              </a:ext>
            </a:extLst>
          </p:cNvPr>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A80E838D-EAD5-49E3-B5CB-75238DEF4BE0}"/>
              </a:ext>
            </a:extLst>
          </p:cNvPr>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mn-lt"/>
                <a:cs typeface="+mn-cs"/>
              </a:defRPr>
            </a:lvl1pPr>
          </a:lstStyle>
          <a:p>
            <a:pPr>
              <a:defRPr/>
            </a:pPr>
            <a:fld id="{571A499F-6763-445F-B4C5-6F8B284E6DDC}" type="datetimeFigureOut">
              <a:rPr lang="en-US"/>
              <a:pPr>
                <a:defRPr/>
              </a:pPr>
              <a:t>7/25/2021</a:t>
            </a:fld>
            <a:endParaRPr lang="en-US"/>
          </a:p>
        </p:txBody>
      </p:sp>
      <p:sp>
        <p:nvSpPr>
          <p:cNvPr id="5" name="Footer Placeholder 4">
            <a:extLst>
              <a:ext uri="{FF2B5EF4-FFF2-40B4-BE49-F238E27FC236}">
                <a16:creationId xmlns:a16="http://schemas.microsoft.com/office/drawing/2014/main" id="{82C40E27-EDA3-4057-9346-FC4C0AD56501}"/>
              </a:ext>
            </a:extLst>
          </p:cNvPr>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mn-lt"/>
                <a:cs typeface="+mn-cs"/>
              </a:defRPr>
            </a:lvl1pPr>
          </a:lstStyle>
          <a:p>
            <a:pPr>
              <a:defRPr/>
            </a:pPr>
            <a:endParaRPr lang="en-US"/>
          </a:p>
        </p:txBody>
      </p:sp>
      <p:sp>
        <p:nvSpPr>
          <p:cNvPr id="6" name="Slide Number Placeholder 5">
            <a:extLst>
              <a:ext uri="{FF2B5EF4-FFF2-40B4-BE49-F238E27FC236}">
                <a16:creationId xmlns:a16="http://schemas.microsoft.com/office/drawing/2014/main" id="{C5B5C3DE-816B-4E67-83C0-B540FBA349B8}"/>
              </a:ext>
            </a:extLst>
          </p:cNvPr>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27070D0F-4061-47AC-B255-F97B78F96D1C}" type="slidenum">
              <a:rPr lang="en-US" altLang="en-US"/>
              <a:pPr>
                <a:defRPr/>
              </a:pPr>
              <a:t>‹#›</a:t>
            </a:fld>
            <a:endParaRPr lang="en-US" altLang="en-US"/>
          </a:p>
        </p:txBody>
      </p:sp>
    </p:spTree>
    <p:extLst>
      <p:ext uri="{BB962C8B-B14F-4D97-AF65-F5344CB8AC3E}">
        <p14:creationId xmlns:p14="http://schemas.microsoft.com/office/powerpoint/2010/main" val="3800763699"/>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defRPr>
      </a:lvl2pPr>
      <a:lvl3pPr algn="ctr" rtl="0" eaLnBrk="0" fontAlgn="base" hangingPunct="0">
        <a:spcBef>
          <a:spcPct val="0"/>
        </a:spcBef>
        <a:spcAft>
          <a:spcPct val="0"/>
        </a:spcAft>
        <a:defRPr sz="4400">
          <a:solidFill>
            <a:schemeClr val="tx1"/>
          </a:solidFill>
          <a:latin typeface="Calibri" panose="020F0502020204030204" pitchFamily="34" charset="0"/>
        </a:defRPr>
      </a:lvl3pPr>
      <a:lvl4pPr algn="ctr" rtl="0" eaLnBrk="0" fontAlgn="base" hangingPunct="0">
        <a:spcBef>
          <a:spcPct val="0"/>
        </a:spcBef>
        <a:spcAft>
          <a:spcPct val="0"/>
        </a:spcAft>
        <a:defRPr sz="4400">
          <a:solidFill>
            <a:schemeClr val="tx1"/>
          </a:solidFill>
          <a:latin typeface="Calibri" panose="020F0502020204030204" pitchFamily="34" charset="0"/>
        </a:defRPr>
      </a:lvl4pPr>
      <a:lvl5pPr algn="ctr" rtl="0" eaLnBrk="0" fontAlgn="base" hangingPunct="0">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8BDF33E6-F11C-4C90-B7ED-04D59BE45ED1}"/>
              </a:ext>
            </a:extLst>
          </p:cNvPr>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8195" name="Rectangle 3">
            <a:extLst>
              <a:ext uri="{FF2B5EF4-FFF2-40B4-BE49-F238E27FC236}">
                <a16:creationId xmlns:a16="http://schemas.microsoft.com/office/drawing/2014/main" id="{734A2AE8-D113-4D40-AD0E-AF06E58359FF}"/>
              </a:ext>
            </a:extLst>
          </p:cNvPr>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21C177E1-F457-438B-9D82-F62EDCA1ECF2}"/>
              </a:ext>
            </a:extLst>
          </p:cNvPr>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en-US" altLang="en-US"/>
          </a:p>
        </p:txBody>
      </p:sp>
      <p:sp>
        <p:nvSpPr>
          <p:cNvPr id="1029" name="Rectangle 5">
            <a:extLst>
              <a:ext uri="{FF2B5EF4-FFF2-40B4-BE49-F238E27FC236}">
                <a16:creationId xmlns:a16="http://schemas.microsoft.com/office/drawing/2014/main" id="{E36312F6-983D-47B0-945A-7507ABA20673}"/>
              </a:ext>
            </a:extLst>
          </p:cNvPr>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ltLang="en-US"/>
          </a:p>
        </p:txBody>
      </p:sp>
      <p:sp>
        <p:nvSpPr>
          <p:cNvPr id="1030" name="Rectangle 6">
            <a:extLst>
              <a:ext uri="{FF2B5EF4-FFF2-40B4-BE49-F238E27FC236}">
                <a16:creationId xmlns:a16="http://schemas.microsoft.com/office/drawing/2014/main" id="{E61280C4-A3D6-4660-A51D-A1247CE6F41F}"/>
              </a:ext>
            </a:extLst>
          </p:cNvPr>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598714CC-C95D-4F16-9902-57D257B6D974}" type="slidenum">
              <a:rPr lang="en-US" altLang="en-US"/>
              <a:pPr>
                <a:defRPr/>
              </a:pPr>
              <a:t>‹#›</a:t>
            </a:fld>
            <a:endParaRPr lang="en-US" altLang="en-US"/>
          </a:p>
        </p:txBody>
      </p:sp>
    </p:spTree>
    <p:extLst>
      <p:ext uri="{BB962C8B-B14F-4D97-AF65-F5344CB8AC3E}">
        <p14:creationId xmlns:p14="http://schemas.microsoft.com/office/powerpoint/2010/main" val="4141108003"/>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 id="2147483710" r:id="rId12"/>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3.bin"/><Relationship Id="rId7"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9.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1.xml"/><Relationship Id="rId1" Type="http://schemas.openxmlformats.org/officeDocument/2006/relationships/slideLayout" Target="../slideLayouts/slideLayout35.xml"/><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2.xml"/><Relationship Id="rId1" Type="http://schemas.openxmlformats.org/officeDocument/2006/relationships/slideLayout" Target="../slideLayouts/slideLayout29.xml"/><Relationship Id="rId6" Type="http://schemas.openxmlformats.org/officeDocument/2006/relationships/image" Target="../media/image1.png"/><Relationship Id="rId5" Type="http://schemas.openxmlformats.org/officeDocument/2006/relationships/image" Target="../media/image13.png"/><Relationship Id="rId4" Type="http://schemas.openxmlformats.org/officeDocument/2006/relationships/oleObject" Target="../embeddings/oleObject4.bin"/></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5.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35.xml"/><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5.xml"/><Relationship Id="rId1" Type="http://schemas.openxmlformats.org/officeDocument/2006/relationships/slideLayout" Target="../slideLayouts/slideLayout29.xml"/><Relationship Id="rId4" Type="http://schemas.openxmlformats.org/officeDocument/2006/relationships/image" Target="../media/image1.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4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4.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16.xml"/><Relationship Id="rId6" Type="http://schemas.openxmlformats.org/officeDocument/2006/relationships/image" Target="../media/image1.png"/><Relationship Id="rId5" Type="http://schemas.openxmlformats.org/officeDocument/2006/relationships/image" Target="../media/image5.png"/><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19.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notesSlide" Target="../notesSlides/notesSlide9.xml"/><Relationship Id="rId1" Type="http://schemas.openxmlformats.org/officeDocument/2006/relationships/slideLayout" Target="../slideLayouts/slideLayout19.xml"/><Relationship Id="rId5" Type="http://schemas.openxmlformats.org/officeDocument/2006/relationships/image" Target="../media/image1.pn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a:extLst>
              <a:ext uri="{FF2B5EF4-FFF2-40B4-BE49-F238E27FC236}">
                <a16:creationId xmlns:a16="http://schemas.microsoft.com/office/drawing/2014/main" id="{489978F9-F1C6-427F-8EB3-81A25A79901D}"/>
              </a:ext>
            </a:extLst>
          </p:cNvPr>
          <p:cNvSpPr txBox="1">
            <a:spLocks noChangeArrowheads="1"/>
          </p:cNvSpPr>
          <p:nvPr/>
        </p:nvSpPr>
        <p:spPr bwMode="auto">
          <a:xfrm>
            <a:off x="1395530" y="1041073"/>
            <a:ext cx="9833599"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0" fontAlgn="base" hangingPunct="0">
              <a:spcBef>
                <a:spcPct val="0"/>
              </a:spcBef>
              <a:spcAft>
                <a:spcPct val="0"/>
              </a:spcAft>
              <a:buNone/>
            </a:pPr>
            <a:r>
              <a:rPr lang="en-US" altLang="en-US" sz="6000" b="1" dirty="0">
                <a:solidFill>
                  <a:prstClr val="black"/>
                </a:solidFill>
                <a:latin typeface="Arial" panose="020B0604020202020204" pitchFamily="34" charset="0"/>
                <a:cs typeface="Arial" panose="020B0604020202020204" pitchFamily="34" charset="0"/>
              </a:rPr>
              <a:t>The Basics of STR Typing</a:t>
            </a:r>
          </a:p>
        </p:txBody>
      </p:sp>
      <p:pic>
        <p:nvPicPr>
          <p:cNvPr id="3" name="Picture 4">
            <a:extLst>
              <a:ext uri="{FF2B5EF4-FFF2-40B4-BE49-F238E27FC236}">
                <a16:creationId xmlns:a16="http://schemas.microsoft.com/office/drawing/2014/main" id="{152B7446-15D0-4A64-A07E-4CB0204C3613}"/>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43365" y="2692867"/>
            <a:ext cx="5301509" cy="3945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1" name="Group 2">
            <a:extLst>
              <a:ext uri="{FF2B5EF4-FFF2-40B4-BE49-F238E27FC236}">
                <a16:creationId xmlns:a16="http://schemas.microsoft.com/office/drawing/2014/main" id="{DB4730D6-E450-40BE-89DD-9518C6B3A650}"/>
              </a:ext>
            </a:extLst>
          </p:cNvPr>
          <p:cNvGrpSpPr>
            <a:grpSpLocks/>
          </p:cNvGrpSpPr>
          <p:nvPr/>
        </p:nvGrpSpPr>
        <p:grpSpPr bwMode="auto">
          <a:xfrm>
            <a:off x="289041" y="2522961"/>
            <a:ext cx="5041900" cy="4208463"/>
            <a:chOff x="197" y="1088"/>
            <a:chExt cx="3176" cy="2651"/>
          </a:xfrm>
        </p:grpSpPr>
        <p:pic>
          <p:nvPicPr>
            <p:cNvPr id="12" name="Picture 3">
              <a:extLst>
                <a:ext uri="{FF2B5EF4-FFF2-40B4-BE49-F238E27FC236}">
                  <a16:creationId xmlns:a16="http://schemas.microsoft.com/office/drawing/2014/main" id="{706A6EA6-B8AB-43E5-B998-E7AB5A9D6F0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5" y="1088"/>
              <a:ext cx="3000" cy="2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Text Box 4">
              <a:extLst>
                <a:ext uri="{FF2B5EF4-FFF2-40B4-BE49-F238E27FC236}">
                  <a16:creationId xmlns:a16="http://schemas.microsoft.com/office/drawing/2014/main" id="{1665F1D3-458F-4721-AF19-9B3F2542BD4B}"/>
                </a:ext>
              </a:extLst>
            </p:cNvPr>
            <p:cNvSpPr txBox="1">
              <a:spLocks noChangeArrowheads="1"/>
            </p:cNvSpPr>
            <p:nvPr/>
          </p:nvSpPr>
          <p:spPr bwMode="auto">
            <a:xfrm rot="-5400000">
              <a:off x="-712" y="2253"/>
              <a:ext cx="1990"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1200" b="0" i="0" u="none" strike="noStrike" kern="0" cap="none" spc="0" normalizeH="0" baseline="0" noProof="0">
                  <a:ln>
                    <a:noFill/>
                  </a:ln>
                  <a:solidFill>
                    <a:srgbClr val="FFFFFF"/>
                  </a:solidFill>
                  <a:effectLst/>
                  <a:uLnTx/>
                  <a:uFillTx/>
                  <a:cs typeface="Arial" panose="020B0604020202020204" pitchFamily="34" charset="0"/>
                </a:rPr>
                <a:t>http://www.ncbi.nlm.nih.gov/genome/guide/</a:t>
              </a:r>
              <a:r>
                <a:rPr kumimoji="0" lang="en-US" altLang="en-US" sz="1200" b="0" i="0" u="none" strike="noStrike" kern="0" cap="none" spc="0" normalizeH="0" baseline="0" noProof="0">
                  <a:ln>
                    <a:noFill/>
                  </a:ln>
                  <a:solidFill>
                    <a:sysClr val="windowText" lastClr="000000"/>
                  </a:solidFill>
                  <a:effectLst/>
                  <a:uLnTx/>
                  <a:uFillTx/>
                  <a:cs typeface="Arial" panose="020B0604020202020204" pitchFamily="34" charset="0"/>
                </a:rPr>
                <a:t> </a:t>
              </a:r>
            </a:p>
          </p:txBody>
        </p:sp>
        <p:sp>
          <p:nvSpPr>
            <p:cNvPr id="14" name="Text Box 5">
              <a:extLst>
                <a:ext uri="{FF2B5EF4-FFF2-40B4-BE49-F238E27FC236}">
                  <a16:creationId xmlns:a16="http://schemas.microsoft.com/office/drawing/2014/main" id="{16A8CC0C-A812-4929-9B64-81B472E270D0}"/>
                </a:ext>
              </a:extLst>
            </p:cNvPr>
            <p:cNvSpPr txBox="1">
              <a:spLocks noChangeArrowheads="1"/>
            </p:cNvSpPr>
            <p:nvPr/>
          </p:nvSpPr>
          <p:spPr bwMode="auto">
            <a:xfrm>
              <a:off x="403" y="2449"/>
              <a:ext cx="2970" cy="233"/>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1800" b="1" i="0" u="none" strike="noStrike" kern="0" cap="none" spc="0" normalizeH="0" baseline="0" noProof="0" dirty="0">
                  <a:ln>
                    <a:noFill/>
                  </a:ln>
                  <a:solidFill>
                    <a:sysClr val="windowText" lastClr="000000"/>
                  </a:solidFill>
                  <a:effectLst/>
                  <a:uLnTx/>
                  <a:uFillTx/>
                  <a:cs typeface="Arial" panose="020B0604020202020204" pitchFamily="34" charset="0"/>
                </a:rPr>
                <a:t>1     2     3    4     5     6     7     8     9    10   11   12</a:t>
              </a:r>
            </a:p>
          </p:txBody>
        </p:sp>
        <p:sp>
          <p:nvSpPr>
            <p:cNvPr id="15" name="Text Box 6">
              <a:extLst>
                <a:ext uri="{FF2B5EF4-FFF2-40B4-BE49-F238E27FC236}">
                  <a16:creationId xmlns:a16="http://schemas.microsoft.com/office/drawing/2014/main" id="{BF04B8FC-4639-47FE-BD78-838D2C17F5F3}"/>
                </a:ext>
              </a:extLst>
            </p:cNvPr>
            <p:cNvSpPr txBox="1">
              <a:spLocks noChangeArrowheads="1"/>
            </p:cNvSpPr>
            <p:nvPr/>
          </p:nvSpPr>
          <p:spPr bwMode="auto">
            <a:xfrm>
              <a:off x="297" y="3448"/>
              <a:ext cx="3022" cy="291"/>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2400" b="1" i="0" u="none" strike="noStrike" kern="0" cap="none" spc="0" normalizeH="0" baseline="0" noProof="0" dirty="0">
                  <a:ln>
                    <a:noFill/>
                  </a:ln>
                  <a:solidFill>
                    <a:sysClr val="windowText" lastClr="000000"/>
                  </a:solidFill>
                  <a:effectLst/>
                  <a:uLnTx/>
                  <a:uFillTx/>
                  <a:cs typeface="Arial" panose="020B0604020202020204" pitchFamily="34" charset="0"/>
                </a:rPr>
                <a:t>  </a:t>
              </a:r>
              <a:r>
                <a:rPr kumimoji="0" lang="en-US" altLang="en-US" sz="1800" b="1" i="0" u="none" strike="noStrike" kern="0" cap="none" spc="0" normalizeH="0" baseline="0" noProof="0" dirty="0">
                  <a:ln>
                    <a:noFill/>
                  </a:ln>
                  <a:solidFill>
                    <a:sysClr val="windowText" lastClr="000000"/>
                  </a:solidFill>
                  <a:effectLst/>
                  <a:uLnTx/>
                  <a:uFillTx/>
                  <a:cs typeface="Arial" panose="020B0604020202020204" pitchFamily="34" charset="0"/>
                </a:rPr>
                <a:t>13   14   15  16   17   18   19   20   21   22   X     Y</a:t>
              </a:r>
            </a:p>
          </p:txBody>
        </p:sp>
      </p:grpSp>
      <p:grpSp>
        <p:nvGrpSpPr>
          <p:cNvPr id="17" name="Group 12">
            <a:extLst>
              <a:ext uri="{FF2B5EF4-FFF2-40B4-BE49-F238E27FC236}">
                <a16:creationId xmlns:a16="http://schemas.microsoft.com/office/drawing/2014/main" id="{25294D93-5C26-4205-8518-F3D05B2D4B95}"/>
              </a:ext>
            </a:extLst>
          </p:cNvPr>
          <p:cNvGrpSpPr>
            <a:grpSpLocks/>
          </p:cNvGrpSpPr>
          <p:nvPr/>
        </p:nvGrpSpPr>
        <p:grpSpPr bwMode="auto">
          <a:xfrm>
            <a:off x="612892" y="2876973"/>
            <a:ext cx="4487863" cy="3192462"/>
            <a:chOff x="298" y="1157"/>
            <a:chExt cx="2827" cy="2011"/>
          </a:xfrm>
        </p:grpSpPr>
        <p:sp>
          <p:nvSpPr>
            <p:cNvPr id="18" name="Rectangle 13">
              <a:extLst>
                <a:ext uri="{FF2B5EF4-FFF2-40B4-BE49-F238E27FC236}">
                  <a16:creationId xmlns:a16="http://schemas.microsoft.com/office/drawing/2014/main" id="{C77770F7-3CE3-4F56-8B20-DD0CC40C9EB2}"/>
                </a:ext>
              </a:extLst>
            </p:cNvPr>
            <p:cNvSpPr>
              <a:spLocks noChangeArrowheads="1"/>
            </p:cNvSpPr>
            <p:nvPr/>
          </p:nvSpPr>
          <p:spPr bwMode="auto">
            <a:xfrm>
              <a:off x="1023" y="1872"/>
              <a:ext cx="96" cy="96"/>
            </a:xfrm>
            <a:prstGeom prst="rect">
              <a:avLst/>
            </a:prstGeom>
            <a:solidFill>
              <a:srgbClr val="FF0000"/>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cs typeface="Arial" panose="020B0604020202020204" pitchFamily="34" charset="0"/>
              </a:endParaRPr>
            </a:p>
          </p:txBody>
        </p:sp>
        <p:sp>
          <p:nvSpPr>
            <p:cNvPr id="19" name="Rectangle 14">
              <a:extLst>
                <a:ext uri="{FF2B5EF4-FFF2-40B4-BE49-F238E27FC236}">
                  <a16:creationId xmlns:a16="http://schemas.microsoft.com/office/drawing/2014/main" id="{103CDCAA-92DB-4D88-A71C-C4411365C1A4}"/>
                </a:ext>
              </a:extLst>
            </p:cNvPr>
            <p:cNvSpPr>
              <a:spLocks noChangeArrowheads="1"/>
            </p:cNvSpPr>
            <p:nvPr/>
          </p:nvSpPr>
          <p:spPr bwMode="auto">
            <a:xfrm>
              <a:off x="543" y="1157"/>
              <a:ext cx="96" cy="96"/>
            </a:xfrm>
            <a:prstGeom prst="rect">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cs typeface="Arial" panose="020B0604020202020204" pitchFamily="34" charset="0"/>
              </a:endParaRPr>
            </a:p>
          </p:txBody>
        </p:sp>
        <p:sp>
          <p:nvSpPr>
            <p:cNvPr id="20" name="Rectangle 15">
              <a:extLst>
                <a:ext uri="{FF2B5EF4-FFF2-40B4-BE49-F238E27FC236}">
                  <a16:creationId xmlns:a16="http://schemas.microsoft.com/office/drawing/2014/main" id="{6071C737-FCD7-4BF2-8A09-D5B61546DA41}"/>
                </a:ext>
              </a:extLst>
            </p:cNvPr>
            <p:cNvSpPr>
              <a:spLocks noChangeArrowheads="1"/>
            </p:cNvSpPr>
            <p:nvPr/>
          </p:nvSpPr>
          <p:spPr bwMode="auto">
            <a:xfrm>
              <a:off x="1273" y="2112"/>
              <a:ext cx="96" cy="96"/>
            </a:xfrm>
            <a:prstGeom prst="rect">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cs typeface="Arial" panose="020B0604020202020204" pitchFamily="34" charset="0"/>
              </a:endParaRPr>
            </a:p>
          </p:txBody>
        </p:sp>
        <p:sp>
          <p:nvSpPr>
            <p:cNvPr id="21" name="Rectangle 16">
              <a:extLst>
                <a:ext uri="{FF2B5EF4-FFF2-40B4-BE49-F238E27FC236}">
                  <a16:creationId xmlns:a16="http://schemas.microsoft.com/office/drawing/2014/main" id="{EBC000F7-7310-4AF2-8648-13B2FA9C934B}"/>
                </a:ext>
              </a:extLst>
            </p:cNvPr>
            <p:cNvSpPr>
              <a:spLocks noChangeArrowheads="1"/>
            </p:cNvSpPr>
            <p:nvPr/>
          </p:nvSpPr>
          <p:spPr bwMode="auto">
            <a:xfrm>
              <a:off x="1776" y="1968"/>
              <a:ext cx="96" cy="96"/>
            </a:xfrm>
            <a:prstGeom prst="rect">
              <a:avLst/>
            </a:prstGeom>
            <a:solidFill>
              <a:srgbClr val="FF0000"/>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cs typeface="Arial" panose="020B0604020202020204" pitchFamily="34" charset="0"/>
              </a:endParaRPr>
            </a:p>
          </p:txBody>
        </p:sp>
        <p:sp>
          <p:nvSpPr>
            <p:cNvPr id="22" name="Rectangle 17">
              <a:extLst>
                <a:ext uri="{FF2B5EF4-FFF2-40B4-BE49-F238E27FC236}">
                  <a16:creationId xmlns:a16="http://schemas.microsoft.com/office/drawing/2014/main" id="{DF0AFAEE-142B-488B-BEBF-694D4BE11339}"/>
                </a:ext>
              </a:extLst>
            </p:cNvPr>
            <p:cNvSpPr>
              <a:spLocks noChangeArrowheads="1"/>
            </p:cNvSpPr>
            <p:nvPr/>
          </p:nvSpPr>
          <p:spPr bwMode="auto">
            <a:xfrm>
              <a:off x="2026" y="1728"/>
              <a:ext cx="96" cy="96"/>
            </a:xfrm>
            <a:prstGeom prst="rect">
              <a:avLst/>
            </a:prstGeom>
            <a:solidFill>
              <a:srgbClr val="FFFF00"/>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cs typeface="Arial" panose="020B0604020202020204" pitchFamily="34" charset="0"/>
              </a:endParaRPr>
            </a:p>
          </p:txBody>
        </p:sp>
        <p:sp>
          <p:nvSpPr>
            <p:cNvPr id="23" name="Rectangle 18">
              <a:extLst>
                <a:ext uri="{FF2B5EF4-FFF2-40B4-BE49-F238E27FC236}">
                  <a16:creationId xmlns:a16="http://schemas.microsoft.com/office/drawing/2014/main" id="{C2A615BD-468E-4BCE-8FE0-787A30A8B20A}"/>
                </a:ext>
              </a:extLst>
            </p:cNvPr>
            <p:cNvSpPr>
              <a:spLocks noChangeArrowheads="1"/>
            </p:cNvSpPr>
            <p:nvPr/>
          </p:nvSpPr>
          <p:spPr bwMode="auto">
            <a:xfrm>
              <a:off x="3029" y="1824"/>
              <a:ext cx="96" cy="96"/>
            </a:xfrm>
            <a:prstGeom prst="rect">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cs typeface="Arial" panose="020B0604020202020204" pitchFamily="34" charset="0"/>
              </a:endParaRPr>
            </a:p>
          </p:txBody>
        </p:sp>
        <p:sp>
          <p:nvSpPr>
            <p:cNvPr id="24" name="Rectangle 19">
              <a:extLst>
                <a:ext uri="{FF2B5EF4-FFF2-40B4-BE49-F238E27FC236}">
                  <a16:creationId xmlns:a16="http://schemas.microsoft.com/office/drawing/2014/main" id="{0D64EECA-177A-49C2-A8DD-B9346BD42269}"/>
                </a:ext>
              </a:extLst>
            </p:cNvPr>
            <p:cNvSpPr>
              <a:spLocks noChangeArrowheads="1"/>
            </p:cNvSpPr>
            <p:nvPr/>
          </p:nvSpPr>
          <p:spPr bwMode="auto">
            <a:xfrm>
              <a:off x="2779" y="1728"/>
              <a:ext cx="96" cy="96"/>
            </a:xfrm>
            <a:prstGeom prst="rect">
              <a:avLst/>
            </a:prstGeom>
            <a:solidFill>
              <a:srgbClr val="FFFF00"/>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cs typeface="Arial" panose="020B0604020202020204" pitchFamily="34" charset="0"/>
              </a:endParaRPr>
            </a:p>
          </p:txBody>
        </p:sp>
        <p:sp>
          <p:nvSpPr>
            <p:cNvPr id="25" name="Rectangle 20">
              <a:extLst>
                <a:ext uri="{FF2B5EF4-FFF2-40B4-BE49-F238E27FC236}">
                  <a16:creationId xmlns:a16="http://schemas.microsoft.com/office/drawing/2014/main" id="{0F984620-1D70-422B-99E5-0F46D58EDC8B}"/>
                </a:ext>
              </a:extLst>
            </p:cNvPr>
            <p:cNvSpPr>
              <a:spLocks noChangeArrowheads="1"/>
            </p:cNvSpPr>
            <p:nvPr/>
          </p:nvSpPr>
          <p:spPr bwMode="auto">
            <a:xfrm>
              <a:off x="298" y="2928"/>
              <a:ext cx="96" cy="96"/>
            </a:xfrm>
            <a:prstGeom prst="rect">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cs typeface="Arial" panose="020B0604020202020204" pitchFamily="34" charset="0"/>
              </a:endParaRPr>
            </a:p>
          </p:txBody>
        </p:sp>
        <p:sp>
          <p:nvSpPr>
            <p:cNvPr id="26" name="Rectangle 21">
              <a:extLst>
                <a:ext uri="{FF2B5EF4-FFF2-40B4-BE49-F238E27FC236}">
                  <a16:creationId xmlns:a16="http://schemas.microsoft.com/office/drawing/2014/main" id="{9701EA65-5DEB-4F95-8FCA-10FC4D9D2F67}"/>
                </a:ext>
              </a:extLst>
            </p:cNvPr>
            <p:cNvSpPr>
              <a:spLocks noChangeArrowheads="1"/>
            </p:cNvSpPr>
            <p:nvPr/>
          </p:nvSpPr>
          <p:spPr bwMode="auto">
            <a:xfrm>
              <a:off x="1028" y="2976"/>
              <a:ext cx="96" cy="96"/>
            </a:xfrm>
            <a:prstGeom prst="rect">
              <a:avLst/>
            </a:prstGeom>
            <a:solidFill>
              <a:srgbClr val="FFFF00"/>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cs typeface="Arial" panose="020B0604020202020204" pitchFamily="34" charset="0"/>
              </a:endParaRPr>
            </a:p>
          </p:txBody>
        </p:sp>
        <p:sp>
          <p:nvSpPr>
            <p:cNvPr id="27" name="Rectangle 22">
              <a:extLst>
                <a:ext uri="{FF2B5EF4-FFF2-40B4-BE49-F238E27FC236}">
                  <a16:creationId xmlns:a16="http://schemas.microsoft.com/office/drawing/2014/main" id="{151219DB-02EE-4E67-977F-25EC2E364012}"/>
                </a:ext>
              </a:extLst>
            </p:cNvPr>
            <p:cNvSpPr>
              <a:spLocks noChangeArrowheads="1"/>
            </p:cNvSpPr>
            <p:nvPr/>
          </p:nvSpPr>
          <p:spPr bwMode="auto">
            <a:xfrm>
              <a:off x="1521" y="2976"/>
              <a:ext cx="96" cy="96"/>
            </a:xfrm>
            <a:prstGeom prst="rect">
              <a:avLst/>
            </a:prstGeom>
            <a:solidFill>
              <a:srgbClr val="FF0000"/>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cs typeface="Arial" panose="020B0604020202020204" pitchFamily="34" charset="0"/>
              </a:endParaRPr>
            </a:p>
          </p:txBody>
        </p:sp>
        <p:sp>
          <p:nvSpPr>
            <p:cNvPr id="28" name="Rectangle 23">
              <a:extLst>
                <a:ext uri="{FF2B5EF4-FFF2-40B4-BE49-F238E27FC236}">
                  <a16:creationId xmlns:a16="http://schemas.microsoft.com/office/drawing/2014/main" id="{226D4A23-2D6F-43D0-AB6B-258B1AECF7EE}"/>
                </a:ext>
              </a:extLst>
            </p:cNvPr>
            <p:cNvSpPr>
              <a:spLocks noChangeArrowheads="1"/>
            </p:cNvSpPr>
            <p:nvPr/>
          </p:nvSpPr>
          <p:spPr bwMode="auto">
            <a:xfrm>
              <a:off x="2274" y="3072"/>
              <a:ext cx="96" cy="96"/>
            </a:xfrm>
            <a:prstGeom prst="rect">
              <a:avLst/>
            </a:prstGeom>
            <a:solidFill>
              <a:srgbClr val="FFFF00"/>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cs typeface="Arial" panose="020B0604020202020204" pitchFamily="34" charset="0"/>
              </a:endParaRPr>
            </a:p>
          </p:txBody>
        </p:sp>
        <p:sp>
          <p:nvSpPr>
            <p:cNvPr id="29" name="Rectangle 24">
              <a:extLst>
                <a:ext uri="{FF2B5EF4-FFF2-40B4-BE49-F238E27FC236}">
                  <a16:creationId xmlns:a16="http://schemas.microsoft.com/office/drawing/2014/main" id="{40F4F75B-D7DE-4EBD-9D82-24FB7DBE8B94}"/>
                </a:ext>
              </a:extLst>
            </p:cNvPr>
            <p:cNvSpPr>
              <a:spLocks noChangeArrowheads="1"/>
            </p:cNvSpPr>
            <p:nvPr/>
          </p:nvSpPr>
          <p:spPr bwMode="auto">
            <a:xfrm>
              <a:off x="2779" y="2592"/>
              <a:ext cx="96" cy="96"/>
            </a:xfrm>
            <a:prstGeom prst="rect">
              <a:avLst/>
            </a:prstGeom>
            <a:solidFill>
              <a:srgbClr val="FF0000"/>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cs typeface="Arial" panose="020B0604020202020204" pitchFamily="34" charset="0"/>
              </a:endParaRPr>
            </a:p>
          </p:txBody>
        </p:sp>
        <p:sp>
          <p:nvSpPr>
            <p:cNvPr id="30" name="Rectangle 25">
              <a:extLst>
                <a:ext uri="{FF2B5EF4-FFF2-40B4-BE49-F238E27FC236}">
                  <a16:creationId xmlns:a16="http://schemas.microsoft.com/office/drawing/2014/main" id="{9AAE1C4D-EE21-4D1F-BA88-B0DAC0E5C3BB}"/>
                </a:ext>
              </a:extLst>
            </p:cNvPr>
            <p:cNvSpPr>
              <a:spLocks noChangeArrowheads="1"/>
            </p:cNvSpPr>
            <p:nvPr/>
          </p:nvSpPr>
          <p:spPr bwMode="auto">
            <a:xfrm>
              <a:off x="3029" y="3024"/>
              <a:ext cx="96" cy="96"/>
            </a:xfrm>
            <a:prstGeom prst="rect">
              <a:avLst/>
            </a:prstGeom>
            <a:solidFill>
              <a:srgbClr val="FF0000"/>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cs typeface="Arial" panose="020B0604020202020204" pitchFamily="34" charset="0"/>
              </a:endParaRPr>
            </a:p>
          </p:txBody>
        </p:sp>
        <p:sp>
          <p:nvSpPr>
            <p:cNvPr id="31" name="Rectangle 26">
              <a:extLst>
                <a:ext uri="{FF2B5EF4-FFF2-40B4-BE49-F238E27FC236}">
                  <a16:creationId xmlns:a16="http://schemas.microsoft.com/office/drawing/2014/main" id="{82DE342E-D61A-4547-A38E-932068AA9C8C}"/>
                </a:ext>
              </a:extLst>
            </p:cNvPr>
            <p:cNvSpPr>
              <a:spLocks noChangeArrowheads="1"/>
            </p:cNvSpPr>
            <p:nvPr/>
          </p:nvSpPr>
          <p:spPr bwMode="auto">
            <a:xfrm>
              <a:off x="791" y="1440"/>
              <a:ext cx="96" cy="96"/>
            </a:xfrm>
            <a:prstGeom prst="rect">
              <a:avLst/>
            </a:prstGeom>
            <a:solidFill>
              <a:srgbClr val="FFFF00"/>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cs typeface="Arial" panose="020B0604020202020204" pitchFamily="34" charset="0"/>
              </a:endParaRPr>
            </a:p>
          </p:txBody>
        </p:sp>
      </p:grpSp>
    </p:spTree>
    <p:extLst>
      <p:ext uri="{BB962C8B-B14F-4D97-AF65-F5344CB8AC3E}">
        <p14:creationId xmlns:p14="http://schemas.microsoft.com/office/powerpoint/2010/main" val="4218215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dissolve">
                                      <p:cBhvr>
                                        <p:cTn id="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6802" name="Group 2">
            <a:extLst>
              <a:ext uri="{FF2B5EF4-FFF2-40B4-BE49-F238E27FC236}">
                <a16:creationId xmlns:a16="http://schemas.microsoft.com/office/drawing/2014/main" id="{B70855D4-CE6E-4F46-B26D-48FC68D22A1E}"/>
              </a:ext>
            </a:extLst>
          </p:cNvPr>
          <p:cNvGrpSpPr>
            <a:grpSpLocks/>
          </p:cNvGrpSpPr>
          <p:nvPr/>
        </p:nvGrpSpPr>
        <p:grpSpPr bwMode="auto">
          <a:xfrm>
            <a:off x="1565276" y="1147764"/>
            <a:ext cx="7121525" cy="5557837"/>
            <a:chOff x="366" y="288"/>
            <a:chExt cx="4486" cy="3501"/>
          </a:xfrm>
        </p:grpSpPr>
        <p:graphicFrame>
          <p:nvGraphicFramePr>
            <p:cNvPr id="76833" name="Object 3">
              <a:extLst>
                <a:ext uri="{FF2B5EF4-FFF2-40B4-BE49-F238E27FC236}">
                  <a16:creationId xmlns:a16="http://schemas.microsoft.com/office/drawing/2014/main" id="{056D8212-7A65-4597-9BEF-1745405C2DE5}"/>
                </a:ext>
              </a:extLst>
            </p:cNvPr>
            <p:cNvGraphicFramePr>
              <a:graphicFrameLocks noChangeAspect="1"/>
            </p:cNvGraphicFramePr>
            <p:nvPr/>
          </p:nvGraphicFramePr>
          <p:xfrm>
            <a:off x="909" y="531"/>
            <a:ext cx="3943" cy="3258"/>
          </p:xfrm>
          <a:graphic>
            <a:graphicData uri="http://schemas.openxmlformats.org/presentationml/2006/ole">
              <mc:AlternateContent xmlns:mc="http://schemas.openxmlformats.org/markup-compatibility/2006">
                <mc:Choice xmlns:v="urn:schemas-microsoft-com:vml" Requires="v">
                  <p:oleObj name="Bitmap Image" r:id="rId3" imgW="6257143" imgH="5172797" progId="Paint.Picture">
                    <p:embed/>
                  </p:oleObj>
                </mc:Choice>
                <mc:Fallback>
                  <p:oleObj name="Bitmap Image" r:id="rId3" imgW="6257143" imgH="5172797" progId="Paint.Picture">
                    <p:embed/>
                    <p:pic>
                      <p:nvPicPr>
                        <p:cNvPr id="76833" name="Object 3">
                          <a:extLst>
                            <a:ext uri="{FF2B5EF4-FFF2-40B4-BE49-F238E27FC236}">
                              <a16:creationId xmlns:a16="http://schemas.microsoft.com/office/drawing/2014/main" id="{056D8212-7A65-4597-9BEF-1745405C2DE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09" y="531"/>
                          <a:ext cx="3943" cy="32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2772" name="Text Box 4">
              <a:extLst>
                <a:ext uri="{FF2B5EF4-FFF2-40B4-BE49-F238E27FC236}">
                  <a16:creationId xmlns:a16="http://schemas.microsoft.com/office/drawing/2014/main" id="{F7C0F40A-3ADF-4A3D-A0CC-6BF33C3AC14A}"/>
                </a:ext>
              </a:extLst>
            </p:cNvPr>
            <p:cNvSpPr txBox="1">
              <a:spLocks noChangeArrowheads="1"/>
            </p:cNvSpPr>
            <p:nvPr/>
          </p:nvSpPr>
          <p:spPr bwMode="auto">
            <a:xfrm>
              <a:off x="1380" y="594"/>
              <a:ext cx="684" cy="173"/>
            </a:xfrm>
            <a:prstGeom prst="rect">
              <a:avLst/>
            </a:prstGeom>
            <a:noFill/>
            <a:ln>
              <a:noFill/>
            </a:ln>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0" hangingPunct="0">
                <a:defRPr/>
              </a:pPr>
              <a:r>
                <a:rPr lang="en-US" altLang="en-US" sz="1200" b="1" kern="0">
                  <a:solidFill>
                    <a:sysClr val="windowText" lastClr="000000"/>
                  </a:solidFill>
                  <a:latin typeface="Calibri" panose="020F0502020204030204" pitchFamily="34" charset="0"/>
                  <a:cs typeface="Arial" panose="020B0604020202020204" pitchFamily="34" charset="0"/>
                </a:rPr>
                <a:t>D8S1179</a:t>
              </a:r>
            </a:p>
          </p:txBody>
        </p:sp>
        <p:sp>
          <p:nvSpPr>
            <p:cNvPr id="32773" name="Text Box 5">
              <a:extLst>
                <a:ext uri="{FF2B5EF4-FFF2-40B4-BE49-F238E27FC236}">
                  <a16:creationId xmlns:a16="http://schemas.microsoft.com/office/drawing/2014/main" id="{353E6D01-98DC-4DAA-980B-A584407B46FC}"/>
                </a:ext>
              </a:extLst>
            </p:cNvPr>
            <p:cNvSpPr txBox="1">
              <a:spLocks noChangeArrowheads="1"/>
            </p:cNvSpPr>
            <p:nvPr/>
          </p:nvSpPr>
          <p:spPr bwMode="auto">
            <a:xfrm>
              <a:off x="2166" y="609"/>
              <a:ext cx="570" cy="173"/>
            </a:xfrm>
            <a:prstGeom prst="rect">
              <a:avLst/>
            </a:prstGeom>
            <a:noFill/>
            <a:ln>
              <a:noFill/>
            </a:ln>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0" hangingPunct="0">
                <a:defRPr/>
              </a:pPr>
              <a:r>
                <a:rPr lang="en-US" altLang="en-US" sz="1200" b="1" kern="0">
                  <a:solidFill>
                    <a:sysClr val="windowText" lastClr="000000"/>
                  </a:solidFill>
                  <a:latin typeface="Calibri" panose="020F0502020204030204" pitchFamily="34" charset="0"/>
                  <a:cs typeface="Arial" panose="020B0604020202020204" pitchFamily="34" charset="0"/>
                </a:rPr>
                <a:t>D21S11</a:t>
              </a:r>
            </a:p>
          </p:txBody>
        </p:sp>
        <p:sp>
          <p:nvSpPr>
            <p:cNvPr id="32774" name="Text Box 6">
              <a:extLst>
                <a:ext uri="{FF2B5EF4-FFF2-40B4-BE49-F238E27FC236}">
                  <a16:creationId xmlns:a16="http://schemas.microsoft.com/office/drawing/2014/main" id="{765D1B65-A9EA-4BFF-8FF0-0D0BBB2AC0A1}"/>
                </a:ext>
              </a:extLst>
            </p:cNvPr>
            <p:cNvSpPr txBox="1">
              <a:spLocks noChangeArrowheads="1"/>
            </p:cNvSpPr>
            <p:nvPr/>
          </p:nvSpPr>
          <p:spPr bwMode="auto">
            <a:xfrm>
              <a:off x="3006" y="600"/>
              <a:ext cx="546" cy="173"/>
            </a:xfrm>
            <a:prstGeom prst="rect">
              <a:avLst/>
            </a:prstGeom>
            <a:noFill/>
            <a:ln>
              <a:noFill/>
            </a:ln>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0" hangingPunct="0">
                <a:defRPr/>
              </a:pPr>
              <a:r>
                <a:rPr lang="en-US" altLang="en-US" sz="1200" b="1" kern="0">
                  <a:solidFill>
                    <a:sysClr val="windowText" lastClr="000000"/>
                  </a:solidFill>
                  <a:latin typeface="Calibri" panose="020F0502020204030204" pitchFamily="34" charset="0"/>
                  <a:cs typeface="Arial" panose="020B0604020202020204" pitchFamily="34" charset="0"/>
                </a:rPr>
                <a:t>D7S820</a:t>
              </a:r>
            </a:p>
          </p:txBody>
        </p:sp>
        <p:sp>
          <p:nvSpPr>
            <p:cNvPr id="32775" name="Text Box 7">
              <a:extLst>
                <a:ext uri="{FF2B5EF4-FFF2-40B4-BE49-F238E27FC236}">
                  <a16:creationId xmlns:a16="http://schemas.microsoft.com/office/drawing/2014/main" id="{3CCD9352-F878-4D0C-A185-BA0E5A5EDDDC}"/>
                </a:ext>
              </a:extLst>
            </p:cNvPr>
            <p:cNvSpPr txBox="1">
              <a:spLocks noChangeArrowheads="1"/>
            </p:cNvSpPr>
            <p:nvPr/>
          </p:nvSpPr>
          <p:spPr bwMode="auto">
            <a:xfrm>
              <a:off x="3936" y="624"/>
              <a:ext cx="671" cy="173"/>
            </a:xfrm>
            <a:prstGeom prst="rect">
              <a:avLst/>
            </a:prstGeom>
            <a:noFill/>
            <a:ln>
              <a:noFill/>
            </a:ln>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0" hangingPunct="0">
                <a:defRPr/>
              </a:pPr>
              <a:r>
                <a:rPr lang="en-US" altLang="en-US" sz="1200" b="1" kern="0">
                  <a:solidFill>
                    <a:sysClr val="windowText" lastClr="000000"/>
                  </a:solidFill>
                  <a:latin typeface="Calibri" panose="020F0502020204030204" pitchFamily="34" charset="0"/>
                  <a:cs typeface="Arial" panose="020B0604020202020204" pitchFamily="34" charset="0"/>
                </a:rPr>
                <a:t>CSF1PO</a:t>
              </a:r>
            </a:p>
          </p:txBody>
        </p:sp>
        <p:sp>
          <p:nvSpPr>
            <p:cNvPr id="32776" name="Text Box 8">
              <a:extLst>
                <a:ext uri="{FF2B5EF4-FFF2-40B4-BE49-F238E27FC236}">
                  <a16:creationId xmlns:a16="http://schemas.microsoft.com/office/drawing/2014/main" id="{DCC687FB-F810-49AA-812A-AA2F97878212}"/>
                </a:ext>
              </a:extLst>
            </p:cNvPr>
            <p:cNvSpPr txBox="1">
              <a:spLocks noChangeArrowheads="1"/>
            </p:cNvSpPr>
            <p:nvPr/>
          </p:nvSpPr>
          <p:spPr bwMode="auto">
            <a:xfrm>
              <a:off x="1248" y="1194"/>
              <a:ext cx="546" cy="173"/>
            </a:xfrm>
            <a:prstGeom prst="rect">
              <a:avLst/>
            </a:prstGeom>
            <a:noFill/>
            <a:ln>
              <a:noFill/>
            </a:ln>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0" hangingPunct="0">
                <a:defRPr/>
              </a:pPr>
              <a:r>
                <a:rPr lang="en-US" altLang="en-US" sz="1200" b="1" kern="0">
                  <a:solidFill>
                    <a:sysClr val="windowText" lastClr="000000"/>
                  </a:solidFill>
                  <a:latin typeface="Calibri" panose="020F0502020204030204" pitchFamily="34" charset="0"/>
                  <a:cs typeface="Arial" panose="020B0604020202020204" pitchFamily="34" charset="0"/>
                </a:rPr>
                <a:t>D3S1358</a:t>
              </a:r>
            </a:p>
          </p:txBody>
        </p:sp>
        <p:sp>
          <p:nvSpPr>
            <p:cNvPr id="32777" name="Text Box 9">
              <a:extLst>
                <a:ext uri="{FF2B5EF4-FFF2-40B4-BE49-F238E27FC236}">
                  <a16:creationId xmlns:a16="http://schemas.microsoft.com/office/drawing/2014/main" id="{36E797E8-4652-41C3-8327-9753B6242FC6}"/>
                </a:ext>
              </a:extLst>
            </p:cNvPr>
            <p:cNvSpPr txBox="1">
              <a:spLocks noChangeArrowheads="1"/>
            </p:cNvSpPr>
            <p:nvPr/>
          </p:nvSpPr>
          <p:spPr bwMode="auto">
            <a:xfrm>
              <a:off x="1728" y="1080"/>
              <a:ext cx="624" cy="173"/>
            </a:xfrm>
            <a:prstGeom prst="rect">
              <a:avLst/>
            </a:prstGeom>
            <a:noFill/>
            <a:ln>
              <a:noFill/>
            </a:ln>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0" hangingPunct="0">
                <a:defRPr/>
              </a:pPr>
              <a:r>
                <a:rPr lang="en-US" altLang="en-US" sz="1200" b="1" kern="0">
                  <a:solidFill>
                    <a:sysClr val="windowText" lastClr="000000"/>
                  </a:solidFill>
                  <a:latin typeface="Calibri" panose="020F0502020204030204" pitchFamily="34" charset="0"/>
                  <a:cs typeface="Arial" panose="020B0604020202020204" pitchFamily="34" charset="0"/>
                </a:rPr>
                <a:t>TH01</a:t>
              </a:r>
            </a:p>
          </p:txBody>
        </p:sp>
        <p:sp>
          <p:nvSpPr>
            <p:cNvPr id="32778" name="Text Box 10">
              <a:extLst>
                <a:ext uri="{FF2B5EF4-FFF2-40B4-BE49-F238E27FC236}">
                  <a16:creationId xmlns:a16="http://schemas.microsoft.com/office/drawing/2014/main" id="{FC9E84BB-48F1-487D-8F4D-7B7736CC1192}"/>
                </a:ext>
              </a:extLst>
            </p:cNvPr>
            <p:cNvSpPr txBox="1">
              <a:spLocks noChangeArrowheads="1"/>
            </p:cNvSpPr>
            <p:nvPr/>
          </p:nvSpPr>
          <p:spPr bwMode="auto">
            <a:xfrm>
              <a:off x="2592" y="1221"/>
              <a:ext cx="576" cy="173"/>
            </a:xfrm>
            <a:prstGeom prst="rect">
              <a:avLst/>
            </a:prstGeom>
            <a:noFill/>
            <a:ln>
              <a:noFill/>
            </a:ln>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0" hangingPunct="0">
                <a:defRPr/>
              </a:pPr>
              <a:r>
                <a:rPr lang="en-US" altLang="en-US" sz="1200" b="1" kern="0">
                  <a:solidFill>
                    <a:sysClr val="windowText" lastClr="000000"/>
                  </a:solidFill>
                  <a:latin typeface="Calibri" panose="020F0502020204030204" pitchFamily="34" charset="0"/>
                  <a:cs typeface="Arial" panose="020B0604020202020204" pitchFamily="34" charset="0"/>
                </a:rPr>
                <a:t>D13S317</a:t>
              </a:r>
            </a:p>
          </p:txBody>
        </p:sp>
        <p:sp>
          <p:nvSpPr>
            <p:cNvPr id="32779" name="Text Box 11">
              <a:extLst>
                <a:ext uri="{FF2B5EF4-FFF2-40B4-BE49-F238E27FC236}">
                  <a16:creationId xmlns:a16="http://schemas.microsoft.com/office/drawing/2014/main" id="{959EC8C2-E1B9-4296-B2D0-851ECF128059}"/>
                </a:ext>
              </a:extLst>
            </p:cNvPr>
            <p:cNvSpPr txBox="1">
              <a:spLocks noChangeArrowheads="1"/>
            </p:cNvSpPr>
            <p:nvPr/>
          </p:nvSpPr>
          <p:spPr bwMode="auto">
            <a:xfrm>
              <a:off x="2976" y="1213"/>
              <a:ext cx="960" cy="173"/>
            </a:xfrm>
            <a:prstGeom prst="rect">
              <a:avLst/>
            </a:prstGeom>
            <a:noFill/>
            <a:ln>
              <a:noFill/>
            </a:ln>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0" hangingPunct="0">
                <a:defRPr/>
              </a:pPr>
              <a:r>
                <a:rPr lang="en-US" altLang="en-US" sz="1200" b="1" kern="0">
                  <a:solidFill>
                    <a:sysClr val="windowText" lastClr="000000"/>
                  </a:solidFill>
                  <a:latin typeface="Calibri" panose="020F0502020204030204" pitchFamily="34" charset="0"/>
                  <a:cs typeface="Arial" panose="020B0604020202020204" pitchFamily="34" charset="0"/>
                </a:rPr>
                <a:t>D16S539</a:t>
              </a:r>
            </a:p>
          </p:txBody>
        </p:sp>
        <p:sp>
          <p:nvSpPr>
            <p:cNvPr id="32780" name="Text Box 12">
              <a:extLst>
                <a:ext uri="{FF2B5EF4-FFF2-40B4-BE49-F238E27FC236}">
                  <a16:creationId xmlns:a16="http://schemas.microsoft.com/office/drawing/2014/main" id="{9F78A571-40DB-4EBE-B29A-9D93E40BC96F}"/>
                </a:ext>
              </a:extLst>
            </p:cNvPr>
            <p:cNvSpPr txBox="1">
              <a:spLocks noChangeArrowheads="1"/>
            </p:cNvSpPr>
            <p:nvPr/>
          </p:nvSpPr>
          <p:spPr bwMode="auto">
            <a:xfrm>
              <a:off x="3744" y="1171"/>
              <a:ext cx="960" cy="173"/>
            </a:xfrm>
            <a:prstGeom prst="rect">
              <a:avLst/>
            </a:prstGeom>
            <a:noFill/>
            <a:ln>
              <a:noFill/>
            </a:ln>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0" hangingPunct="0">
                <a:defRPr/>
              </a:pPr>
              <a:r>
                <a:rPr lang="en-US" altLang="en-US" sz="1200" b="1" kern="0">
                  <a:solidFill>
                    <a:sysClr val="windowText" lastClr="000000"/>
                  </a:solidFill>
                  <a:latin typeface="Calibri" panose="020F0502020204030204" pitchFamily="34" charset="0"/>
                  <a:cs typeface="Arial" panose="020B0604020202020204" pitchFamily="34" charset="0"/>
                </a:rPr>
                <a:t>D2S1338</a:t>
              </a:r>
            </a:p>
          </p:txBody>
        </p:sp>
        <p:sp>
          <p:nvSpPr>
            <p:cNvPr id="32781" name="Text Box 13">
              <a:extLst>
                <a:ext uri="{FF2B5EF4-FFF2-40B4-BE49-F238E27FC236}">
                  <a16:creationId xmlns:a16="http://schemas.microsoft.com/office/drawing/2014/main" id="{A4BFD491-82DE-4B72-9CF1-457E2199E154}"/>
                </a:ext>
              </a:extLst>
            </p:cNvPr>
            <p:cNvSpPr txBox="1">
              <a:spLocks noChangeArrowheads="1"/>
            </p:cNvSpPr>
            <p:nvPr/>
          </p:nvSpPr>
          <p:spPr bwMode="auto">
            <a:xfrm>
              <a:off x="864" y="1906"/>
              <a:ext cx="960" cy="173"/>
            </a:xfrm>
            <a:prstGeom prst="rect">
              <a:avLst/>
            </a:prstGeom>
            <a:noFill/>
            <a:ln>
              <a:noFill/>
            </a:ln>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0" hangingPunct="0">
                <a:defRPr/>
              </a:pPr>
              <a:r>
                <a:rPr lang="en-US" altLang="en-US" sz="1200" b="1" kern="0">
                  <a:solidFill>
                    <a:sysClr val="windowText" lastClr="000000"/>
                  </a:solidFill>
                  <a:latin typeface="Calibri" panose="020F0502020204030204" pitchFamily="34" charset="0"/>
                  <a:cs typeface="Arial" panose="020B0604020202020204" pitchFamily="34" charset="0"/>
                </a:rPr>
                <a:t>D19S433</a:t>
              </a:r>
            </a:p>
          </p:txBody>
        </p:sp>
        <p:sp>
          <p:nvSpPr>
            <p:cNvPr id="32782" name="Text Box 14">
              <a:extLst>
                <a:ext uri="{FF2B5EF4-FFF2-40B4-BE49-F238E27FC236}">
                  <a16:creationId xmlns:a16="http://schemas.microsoft.com/office/drawing/2014/main" id="{5B5268D9-622F-486F-B340-9F5146454691}"/>
                </a:ext>
              </a:extLst>
            </p:cNvPr>
            <p:cNvSpPr txBox="1">
              <a:spLocks noChangeArrowheads="1"/>
            </p:cNvSpPr>
            <p:nvPr/>
          </p:nvSpPr>
          <p:spPr bwMode="auto">
            <a:xfrm>
              <a:off x="3168" y="1933"/>
              <a:ext cx="960" cy="173"/>
            </a:xfrm>
            <a:prstGeom prst="rect">
              <a:avLst/>
            </a:prstGeom>
            <a:noFill/>
            <a:ln>
              <a:noFill/>
            </a:ln>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0" hangingPunct="0">
                <a:defRPr/>
              </a:pPr>
              <a:r>
                <a:rPr lang="en-US" altLang="en-US" sz="1200" b="1" kern="0">
                  <a:solidFill>
                    <a:sysClr val="windowText" lastClr="000000"/>
                  </a:solidFill>
                  <a:latin typeface="Calibri" panose="020F0502020204030204" pitchFamily="34" charset="0"/>
                  <a:cs typeface="Arial" panose="020B0604020202020204" pitchFamily="34" charset="0"/>
                </a:rPr>
                <a:t>D18S51</a:t>
              </a:r>
            </a:p>
          </p:txBody>
        </p:sp>
        <p:sp>
          <p:nvSpPr>
            <p:cNvPr id="32783" name="Text Box 15">
              <a:extLst>
                <a:ext uri="{FF2B5EF4-FFF2-40B4-BE49-F238E27FC236}">
                  <a16:creationId xmlns:a16="http://schemas.microsoft.com/office/drawing/2014/main" id="{505FCF60-F760-4A10-8869-E59792ED97AE}"/>
                </a:ext>
              </a:extLst>
            </p:cNvPr>
            <p:cNvSpPr txBox="1">
              <a:spLocks noChangeArrowheads="1"/>
            </p:cNvSpPr>
            <p:nvPr/>
          </p:nvSpPr>
          <p:spPr bwMode="auto">
            <a:xfrm>
              <a:off x="2496" y="1722"/>
              <a:ext cx="672" cy="173"/>
            </a:xfrm>
            <a:prstGeom prst="rect">
              <a:avLst/>
            </a:prstGeom>
            <a:noFill/>
            <a:ln>
              <a:noFill/>
            </a:ln>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0" hangingPunct="0">
                <a:defRPr/>
              </a:pPr>
              <a:r>
                <a:rPr lang="en-US" altLang="en-US" sz="1200" b="1" kern="0">
                  <a:solidFill>
                    <a:sysClr val="windowText" lastClr="000000"/>
                  </a:solidFill>
                  <a:latin typeface="Calibri" panose="020F0502020204030204" pitchFamily="34" charset="0"/>
                  <a:cs typeface="Arial" panose="020B0604020202020204" pitchFamily="34" charset="0"/>
                </a:rPr>
                <a:t>TPOX</a:t>
              </a:r>
            </a:p>
          </p:txBody>
        </p:sp>
        <p:sp>
          <p:nvSpPr>
            <p:cNvPr id="32784" name="Text Box 16">
              <a:extLst>
                <a:ext uri="{FF2B5EF4-FFF2-40B4-BE49-F238E27FC236}">
                  <a16:creationId xmlns:a16="http://schemas.microsoft.com/office/drawing/2014/main" id="{9C5689F3-F659-407D-BA59-F668B43C602C}"/>
                </a:ext>
              </a:extLst>
            </p:cNvPr>
            <p:cNvSpPr txBox="1">
              <a:spLocks noChangeArrowheads="1"/>
            </p:cNvSpPr>
            <p:nvPr/>
          </p:nvSpPr>
          <p:spPr bwMode="auto">
            <a:xfrm>
              <a:off x="1680" y="1864"/>
              <a:ext cx="960" cy="173"/>
            </a:xfrm>
            <a:prstGeom prst="rect">
              <a:avLst/>
            </a:prstGeom>
            <a:noFill/>
            <a:ln>
              <a:noFill/>
            </a:ln>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0" hangingPunct="0">
                <a:defRPr/>
              </a:pPr>
              <a:r>
                <a:rPr lang="en-US" altLang="en-US" sz="1200" b="1" kern="0">
                  <a:solidFill>
                    <a:sysClr val="windowText" lastClr="000000"/>
                  </a:solidFill>
                  <a:latin typeface="Calibri" panose="020F0502020204030204" pitchFamily="34" charset="0"/>
                  <a:cs typeface="Arial" panose="020B0604020202020204" pitchFamily="34" charset="0"/>
                </a:rPr>
                <a:t>VWA</a:t>
              </a:r>
            </a:p>
          </p:txBody>
        </p:sp>
        <p:sp>
          <p:nvSpPr>
            <p:cNvPr id="32785" name="Text Box 17">
              <a:extLst>
                <a:ext uri="{FF2B5EF4-FFF2-40B4-BE49-F238E27FC236}">
                  <a16:creationId xmlns:a16="http://schemas.microsoft.com/office/drawing/2014/main" id="{D8B5C73E-26C1-4B88-AB5A-8E9D4A376E06}"/>
                </a:ext>
              </a:extLst>
            </p:cNvPr>
            <p:cNvSpPr txBox="1">
              <a:spLocks noChangeArrowheads="1"/>
            </p:cNvSpPr>
            <p:nvPr/>
          </p:nvSpPr>
          <p:spPr bwMode="auto">
            <a:xfrm>
              <a:off x="960" y="2400"/>
              <a:ext cx="624" cy="173"/>
            </a:xfrm>
            <a:prstGeom prst="rect">
              <a:avLst/>
            </a:prstGeom>
            <a:noFill/>
            <a:ln>
              <a:noFill/>
            </a:ln>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0" hangingPunct="0">
                <a:defRPr/>
              </a:pPr>
              <a:r>
                <a:rPr lang="en-US" altLang="en-US" sz="1200" b="1" kern="0">
                  <a:solidFill>
                    <a:sysClr val="windowText" lastClr="000000"/>
                  </a:solidFill>
                  <a:latin typeface="Calibri" panose="020F0502020204030204" pitchFamily="34" charset="0"/>
                  <a:cs typeface="Arial" panose="020B0604020202020204" pitchFamily="34" charset="0"/>
                </a:rPr>
                <a:t>AMEL</a:t>
              </a:r>
            </a:p>
          </p:txBody>
        </p:sp>
        <p:sp>
          <p:nvSpPr>
            <p:cNvPr id="32786" name="Text Box 18">
              <a:extLst>
                <a:ext uri="{FF2B5EF4-FFF2-40B4-BE49-F238E27FC236}">
                  <a16:creationId xmlns:a16="http://schemas.microsoft.com/office/drawing/2014/main" id="{101E2615-0C41-4053-AAC8-1A578512C519}"/>
                </a:ext>
              </a:extLst>
            </p:cNvPr>
            <p:cNvSpPr txBox="1">
              <a:spLocks noChangeArrowheads="1"/>
            </p:cNvSpPr>
            <p:nvPr/>
          </p:nvSpPr>
          <p:spPr bwMode="auto">
            <a:xfrm>
              <a:off x="1536" y="2448"/>
              <a:ext cx="720" cy="173"/>
            </a:xfrm>
            <a:prstGeom prst="rect">
              <a:avLst/>
            </a:prstGeom>
            <a:noFill/>
            <a:ln>
              <a:noFill/>
            </a:ln>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0" hangingPunct="0">
                <a:defRPr/>
              </a:pPr>
              <a:r>
                <a:rPr lang="en-US" altLang="en-US" sz="1200" b="1" kern="0">
                  <a:solidFill>
                    <a:sysClr val="windowText" lastClr="000000"/>
                  </a:solidFill>
                  <a:latin typeface="Calibri" panose="020F0502020204030204" pitchFamily="34" charset="0"/>
                  <a:cs typeface="Arial" panose="020B0604020202020204" pitchFamily="34" charset="0"/>
                </a:rPr>
                <a:t>D5S818</a:t>
              </a:r>
            </a:p>
          </p:txBody>
        </p:sp>
        <p:sp>
          <p:nvSpPr>
            <p:cNvPr id="32787" name="Text Box 19">
              <a:extLst>
                <a:ext uri="{FF2B5EF4-FFF2-40B4-BE49-F238E27FC236}">
                  <a16:creationId xmlns:a16="http://schemas.microsoft.com/office/drawing/2014/main" id="{B7A561AF-D052-4816-B5C1-E63D157C2FCF}"/>
                </a:ext>
              </a:extLst>
            </p:cNvPr>
            <p:cNvSpPr txBox="1">
              <a:spLocks noChangeArrowheads="1"/>
            </p:cNvSpPr>
            <p:nvPr/>
          </p:nvSpPr>
          <p:spPr bwMode="auto">
            <a:xfrm>
              <a:off x="2448" y="2503"/>
              <a:ext cx="768" cy="173"/>
            </a:xfrm>
            <a:prstGeom prst="rect">
              <a:avLst/>
            </a:prstGeom>
            <a:noFill/>
            <a:ln>
              <a:noFill/>
            </a:ln>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0" hangingPunct="0">
                <a:defRPr/>
              </a:pPr>
              <a:r>
                <a:rPr lang="en-US" altLang="en-US" sz="1200" b="1" kern="0">
                  <a:solidFill>
                    <a:sysClr val="windowText" lastClr="000000"/>
                  </a:solidFill>
                  <a:latin typeface="Calibri" panose="020F0502020204030204" pitchFamily="34" charset="0"/>
                  <a:cs typeface="Arial" panose="020B0604020202020204" pitchFamily="34" charset="0"/>
                </a:rPr>
                <a:t>FGA</a:t>
              </a:r>
            </a:p>
          </p:txBody>
        </p:sp>
        <p:sp>
          <p:nvSpPr>
            <p:cNvPr id="32788" name="Text Box 20">
              <a:extLst>
                <a:ext uri="{FF2B5EF4-FFF2-40B4-BE49-F238E27FC236}">
                  <a16:creationId xmlns:a16="http://schemas.microsoft.com/office/drawing/2014/main" id="{94BBDB94-1C85-462B-88C4-091F68B5062A}"/>
                </a:ext>
              </a:extLst>
            </p:cNvPr>
            <p:cNvSpPr txBox="1">
              <a:spLocks noChangeArrowheads="1"/>
            </p:cNvSpPr>
            <p:nvPr/>
          </p:nvSpPr>
          <p:spPr bwMode="auto">
            <a:xfrm>
              <a:off x="1614" y="3139"/>
              <a:ext cx="2256" cy="173"/>
            </a:xfrm>
            <a:prstGeom prst="rect">
              <a:avLst/>
            </a:prstGeom>
            <a:noFill/>
            <a:ln>
              <a:noFill/>
            </a:ln>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0" hangingPunct="0">
                <a:defRPr/>
              </a:pPr>
              <a:r>
                <a:rPr lang="en-US" altLang="en-US" sz="1200" b="1" kern="0">
                  <a:solidFill>
                    <a:sysClr val="windowText" lastClr="000000"/>
                  </a:solidFill>
                  <a:latin typeface="Calibri" panose="020F0502020204030204" pitchFamily="34" charset="0"/>
                  <a:cs typeface="Arial" panose="020B0604020202020204" pitchFamily="34" charset="0"/>
                </a:rPr>
                <a:t>GS500 LIZ size standard </a:t>
              </a:r>
              <a:r>
                <a:rPr lang="en-US" altLang="en-US" sz="1200" b="1" i="1" kern="0">
                  <a:solidFill>
                    <a:srgbClr val="FF0000"/>
                  </a:solidFill>
                  <a:latin typeface="Calibri" panose="020F0502020204030204" pitchFamily="34" charset="0"/>
                  <a:cs typeface="Arial" panose="020B0604020202020204" pitchFamily="34" charset="0"/>
                </a:rPr>
                <a:t>(not shown above)</a:t>
              </a:r>
            </a:p>
          </p:txBody>
        </p:sp>
        <p:sp>
          <p:nvSpPr>
            <p:cNvPr id="32789" name="Text Box 21">
              <a:extLst>
                <a:ext uri="{FF2B5EF4-FFF2-40B4-BE49-F238E27FC236}">
                  <a16:creationId xmlns:a16="http://schemas.microsoft.com/office/drawing/2014/main" id="{1F72ED91-4770-4DBC-BB70-29EE570F5C4A}"/>
                </a:ext>
              </a:extLst>
            </p:cNvPr>
            <p:cNvSpPr txBox="1">
              <a:spLocks noChangeArrowheads="1"/>
            </p:cNvSpPr>
            <p:nvPr/>
          </p:nvSpPr>
          <p:spPr bwMode="auto">
            <a:xfrm>
              <a:off x="2195" y="288"/>
              <a:ext cx="1136" cy="192"/>
            </a:xfrm>
            <a:prstGeom prst="rect">
              <a:avLst/>
            </a:prstGeom>
            <a:noFill/>
            <a:ln>
              <a:noFill/>
            </a:ln>
            <a:effectLst/>
            <a:extLst>
              <a:ext uri="{909E8E84-426E-40DD-AFC4-6F175D3DCCD1}">
                <a14:hiddenFill xmlns:a14="http://schemas.microsoft.com/office/drawing/2010/main">
                  <a:solidFill>
                    <a:srgbClr val="618FFD"/>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919191"/>
                    </a:outerShdw>
                  </a:effectLst>
                </a14:hiddenEffects>
              </a:ext>
            </a:extLst>
          </p:spPr>
          <p:txBody>
            <a:bodyPr>
              <a:spAutoFit/>
            </a:bodyPr>
            <a:lstStyle/>
            <a:p>
              <a:pPr algn="ctr" eaLnBrk="0" hangingPunct="0">
                <a:defRPr/>
              </a:pPr>
              <a:r>
                <a:rPr lang="en-US" altLang="en-US" sz="1400" b="1" i="1" kern="0">
                  <a:solidFill>
                    <a:sysClr val="windowText" lastClr="000000"/>
                  </a:solidFill>
                  <a:latin typeface="Calibri" panose="020F0502020204030204" pitchFamily="34" charset="0"/>
                  <a:cs typeface="Arial" panose="020B0604020202020204" pitchFamily="34" charset="0"/>
                </a:rPr>
                <a:t>DNA Size (bp)</a:t>
              </a:r>
            </a:p>
          </p:txBody>
        </p:sp>
        <p:sp>
          <p:nvSpPr>
            <p:cNvPr id="32790" name="Text Box 22">
              <a:extLst>
                <a:ext uri="{FF2B5EF4-FFF2-40B4-BE49-F238E27FC236}">
                  <a16:creationId xmlns:a16="http://schemas.microsoft.com/office/drawing/2014/main" id="{95C1038A-66D1-4038-8011-DE42AEAF5A67}"/>
                </a:ext>
              </a:extLst>
            </p:cNvPr>
            <p:cNvSpPr txBox="1">
              <a:spLocks noChangeArrowheads="1"/>
            </p:cNvSpPr>
            <p:nvPr/>
          </p:nvSpPr>
          <p:spPr bwMode="auto">
            <a:xfrm>
              <a:off x="384" y="672"/>
              <a:ext cx="46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defRPr/>
              </a:pPr>
              <a:r>
                <a:rPr lang="en-US" altLang="en-US" sz="1200" b="1" kern="0">
                  <a:solidFill>
                    <a:sysClr val="windowText" lastClr="000000"/>
                  </a:solidFill>
                  <a:latin typeface="Calibri" panose="020F0502020204030204" pitchFamily="34" charset="0"/>
                  <a:cs typeface="Arial" panose="020B0604020202020204" pitchFamily="34" charset="0"/>
                </a:rPr>
                <a:t>6FAM</a:t>
              </a:r>
              <a:r>
                <a:rPr lang="en-US" altLang="en-US" sz="1200" b="1" kern="0">
                  <a:solidFill>
                    <a:sysClr val="windowText" lastClr="000000"/>
                  </a:solidFill>
                  <a:latin typeface="Calibri" panose="020F0502020204030204" pitchFamily="34" charset="0"/>
                  <a:cs typeface="Arial" panose="020B0604020202020204" pitchFamily="34" charset="0"/>
                  <a:sym typeface="Symbol" panose="05050102010706020507" pitchFamily="18" charset="2"/>
                </a:rPr>
                <a:t></a:t>
              </a:r>
              <a:r>
                <a:rPr lang="en-US" altLang="en-US" sz="1200" b="1" kern="0">
                  <a:solidFill>
                    <a:sysClr val="windowText" lastClr="000000"/>
                  </a:solidFill>
                  <a:latin typeface="Calibri" panose="020F0502020204030204" pitchFamily="34" charset="0"/>
                  <a:cs typeface="Arial" panose="020B0604020202020204" pitchFamily="34" charset="0"/>
                </a:rPr>
                <a:t>  (blue)</a:t>
              </a:r>
            </a:p>
          </p:txBody>
        </p:sp>
        <p:sp>
          <p:nvSpPr>
            <p:cNvPr id="32791" name="Text Box 23">
              <a:extLst>
                <a:ext uri="{FF2B5EF4-FFF2-40B4-BE49-F238E27FC236}">
                  <a16:creationId xmlns:a16="http://schemas.microsoft.com/office/drawing/2014/main" id="{37F794E1-549E-4801-BA43-9EE017C76E1F}"/>
                </a:ext>
              </a:extLst>
            </p:cNvPr>
            <p:cNvSpPr txBox="1">
              <a:spLocks noChangeArrowheads="1"/>
            </p:cNvSpPr>
            <p:nvPr/>
          </p:nvSpPr>
          <p:spPr bwMode="auto">
            <a:xfrm>
              <a:off x="366" y="3258"/>
              <a:ext cx="504" cy="2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defRPr/>
              </a:pPr>
              <a:r>
                <a:rPr lang="en-US" altLang="en-US" sz="1200" b="1" kern="0">
                  <a:solidFill>
                    <a:sysClr val="windowText" lastClr="000000"/>
                  </a:solidFill>
                  <a:latin typeface="Calibri" panose="020F0502020204030204" pitchFamily="34" charset="0"/>
                  <a:cs typeface="Arial" panose="020B0604020202020204" pitchFamily="34" charset="0"/>
                </a:rPr>
                <a:t>LIZ</a:t>
              </a:r>
              <a:r>
                <a:rPr lang="en-US" altLang="en-US" sz="1200" b="1" kern="0">
                  <a:solidFill>
                    <a:sysClr val="windowText" lastClr="000000"/>
                  </a:solidFill>
                  <a:latin typeface="Calibri" panose="020F0502020204030204" pitchFamily="34" charset="0"/>
                  <a:cs typeface="Arial" panose="020B0604020202020204" pitchFamily="34" charset="0"/>
                  <a:sym typeface="Symbol" panose="05050102010706020507" pitchFamily="18" charset="2"/>
                </a:rPr>
                <a:t></a:t>
              </a:r>
              <a:r>
                <a:rPr lang="en-US" altLang="en-US" sz="1200" b="1" kern="0">
                  <a:solidFill>
                    <a:sysClr val="windowText" lastClr="000000"/>
                  </a:solidFill>
                  <a:latin typeface="Calibri" panose="020F0502020204030204" pitchFamily="34" charset="0"/>
                  <a:cs typeface="Arial" panose="020B0604020202020204" pitchFamily="34" charset="0"/>
                </a:rPr>
                <a:t> (orange)</a:t>
              </a:r>
            </a:p>
          </p:txBody>
        </p:sp>
        <p:sp>
          <p:nvSpPr>
            <p:cNvPr id="32792" name="Text Box 24">
              <a:extLst>
                <a:ext uri="{FF2B5EF4-FFF2-40B4-BE49-F238E27FC236}">
                  <a16:creationId xmlns:a16="http://schemas.microsoft.com/office/drawing/2014/main" id="{0D43547B-E2F9-4248-98D2-90B7637653E8}"/>
                </a:ext>
              </a:extLst>
            </p:cNvPr>
            <p:cNvSpPr txBox="1">
              <a:spLocks noChangeArrowheads="1"/>
            </p:cNvSpPr>
            <p:nvPr/>
          </p:nvSpPr>
          <p:spPr bwMode="auto">
            <a:xfrm>
              <a:off x="384" y="2586"/>
              <a:ext cx="468" cy="2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defRPr/>
              </a:pPr>
              <a:r>
                <a:rPr lang="en-US" altLang="en-US" sz="1200" b="1" kern="0">
                  <a:solidFill>
                    <a:sysClr val="windowText" lastClr="000000"/>
                  </a:solidFill>
                  <a:latin typeface="Calibri" panose="020F0502020204030204" pitchFamily="34" charset="0"/>
                  <a:cs typeface="Arial" panose="020B0604020202020204" pitchFamily="34" charset="0"/>
                </a:rPr>
                <a:t>PET</a:t>
              </a:r>
              <a:r>
                <a:rPr lang="en-US" altLang="en-US" sz="1200" b="1" kern="0">
                  <a:solidFill>
                    <a:sysClr val="windowText" lastClr="000000"/>
                  </a:solidFill>
                  <a:latin typeface="Calibri" panose="020F0502020204030204" pitchFamily="34" charset="0"/>
                  <a:cs typeface="Arial" panose="020B0604020202020204" pitchFamily="34" charset="0"/>
                  <a:sym typeface="Symbol" panose="05050102010706020507" pitchFamily="18" charset="2"/>
                </a:rPr>
                <a:t></a:t>
              </a:r>
              <a:r>
                <a:rPr lang="en-US" altLang="en-US" sz="1200" b="1" kern="0">
                  <a:solidFill>
                    <a:sysClr val="windowText" lastClr="000000"/>
                  </a:solidFill>
                  <a:latin typeface="Calibri" panose="020F0502020204030204" pitchFamily="34" charset="0"/>
                  <a:cs typeface="Arial" panose="020B0604020202020204" pitchFamily="34" charset="0"/>
                </a:rPr>
                <a:t> (red)</a:t>
              </a:r>
            </a:p>
          </p:txBody>
        </p:sp>
        <p:sp>
          <p:nvSpPr>
            <p:cNvPr id="32793" name="Text Box 25">
              <a:extLst>
                <a:ext uri="{FF2B5EF4-FFF2-40B4-BE49-F238E27FC236}">
                  <a16:creationId xmlns:a16="http://schemas.microsoft.com/office/drawing/2014/main" id="{EDF51856-A9EE-4EEA-B412-40FE90DB7B96}"/>
                </a:ext>
              </a:extLst>
            </p:cNvPr>
            <p:cNvSpPr txBox="1">
              <a:spLocks noChangeArrowheads="1"/>
            </p:cNvSpPr>
            <p:nvPr/>
          </p:nvSpPr>
          <p:spPr bwMode="auto">
            <a:xfrm>
              <a:off x="384" y="1242"/>
              <a:ext cx="468" cy="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defRPr/>
              </a:pPr>
              <a:r>
                <a:rPr lang="en-US" altLang="en-US" sz="1200" b="1" kern="0">
                  <a:solidFill>
                    <a:sysClr val="windowText" lastClr="000000"/>
                  </a:solidFill>
                  <a:latin typeface="Calibri" panose="020F0502020204030204" pitchFamily="34" charset="0"/>
                  <a:cs typeface="Arial" panose="020B0604020202020204" pitchFamily="34" charset="0"/>
                </a:rPr>
                <a:t>VIC</a:t>
              </a:r>
              <a:r>
                <a:rPr lang="en-US" altLang="en-US" sz="1200" b="1" kern="0">
                  <a:solidFill>
                    <a:sysClr val="windowText" lastClr="000000"/>
                  </a:solidFill>
                  <a:latin typeface="Calibri" panose="020F0502020204030204" pitchFamily="34" charset="0"/>
                  <a:cs typeface="Arial" panose="020B0604020202020204" pitchFamily="34" charset="0"/>
                  <a:sym typeface="Symbol" panose="05050102010706020507" pitchFamily="18" charset="2"/>
                </a:rPr>
                <a:t></a:t>
              </a:r>
              <a:r>
                <a:rPr lang="en-US" altLang="en-US" sz="1200" b="1" kern="0">
                  <a:solidFill>
                    <a:sysClr val="windowText" lastClr="000000"/>
                  </a:solidFill>
                  <a:latin typeface="Calibri" panose="020F0502020204030204" pitchFamily="34" charset="0"/>
                  <a:cs typeface="Arial" panose="020B0604020202020204" pitchFamily="34" charset="0"/>
                </a:rPr>
                <a:t> (green)</a:t>
              </a:r>
            </a:p>
          </p:txBody>
        </p:sp>
        <p:sp>
          <p:nvSpPr>
            <p:cNvPr id="32794" name="Text Box 26">
              <a:extLst>
                <a:ext uri="{FF2B5EF4-FFF2-40B4-BE49-F238E27FC236}">
                  <a16:creationId xmlns:a16="http://schemas.microsoft.com/office/drawing/2014/main" id="{BB8117E0-B629-495C-A2AF-0ECDDA87958B}"/>
                </a:ext>
              </a:extLst>
            </p:cNvPr>
            <p:cNvSpPr txBox="1">
              <a:spLocks noChangeArrowheads="1"/>
            </p:cNvSpPr>
            <p:nvPr/>
          </p:nvSpPr>
          <p:spPr bwMode="auto">
            <a:xfrm>
              <a:off x="369" y="1914"/>
              <a:ext cx="498" cy="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defRPr/>
              </a:pPr>
              <a:r>
                <a:rPr lang="en-US" altLang="en-US" sz="1200" b="1" kern="0">
                  <a:solidFill>
                    <a:sysClr val="windowText" lastClr="000000"/>
                  </a:solidFill>
                  <a:latin typeface="Calibri" panose="020F0502020204030204" pitchFamily="34" charset="0"/>
                  <a:cs typeface="Arial" panose="020B0604020202020204" pitchFamily="34" charset="0"/>
                </a:rPr>
                <a:t>NED</a:t>
              </a:r>
              <a:r>
                <a:rPr lang="en-US" altLang="en-US" sz="1200" b="1" kern="0">
                  <a:solidFill>
                    <a:sysClr val="windowText" lastClr="000000"/>
                  </a:solidFill>
                  <a:latin typeface="Calibri" panose="020F0502020204030204" pitchFamily="34" charset="0"/>
                  <a:cs typeface="Arial" panose="020B0604020202020204" pitchFamily="34" charset="0"/>
                  <a:sym typeface="Symbol" panose="05050102010706020507" pitchFamily="18" charset="2"/>
                </a:rPr>
                <a:t></a:t>
              </a:r>
              <a:r>
                <a:rPr lang="en-US" altLang="en-US" sz="1200" b="1" kern="0">
                  <a:solidFill>
                    <a:sysClr val="windowText" lastClr="000000"/>
                  </a:solidFill>
                  <a:latin typeface="Calibri" panose="020F0502020204030204" pitchFamily="34" charset="0"/>
                  <a:cs typeface="Arial" panose="020B0604020202020204" pitchFamily="34" charset="0"/>
                </a:rPr>
                <a:t> (yellow)</a:t>
              </a:r>
            </a:p>
          </p:txBody>
        </p:sp>
      </p:grpSp>
      <p:grpSp>
        <p:nvGrpSpPr>
          <p:cNvPr id="76803" name="Group 27">
            <a:extLst>
              <a:ext uri="{FF2B5EF4-FFF2-40B4-BE49-F238E27FC236}">
                <a16:creationId xmlns:a16="http://schemas.microsoft.com/office/drawing/2014/main" id="{29A0B144-6E29-4FCB-96B3-5CEF7ED28195}"/>
              </a:ext>
            </a:extLst>
          </p:cNvPr>
          <p:cNvGrpSpPr>
            <a:grpSpLocks/>
          </p:cNvGrpSpPr>
          <p:nvPr/>
        </p:nvGrpSpPr>
        <p:grpSpPr bwMode="auto">
          <a:xfrm>
            <a:off x="2667000" y="212726"/>
            <a:ext cx="5410200" cy="1158875"/>
            <a:chOff x="1440" y="134"/>
            <a:chExt cx="3408" cy="730"/>
          </a:xfrm>
        </p:grpSpPr>
        <p:pic>
          <p:nvPicPr>
            <p:cNvPr id="76816" name="Picture 28">
              <a:extLst>
                <a:ext uri="{FF2B5EF4-FFF2-40B4-BE49-F238E27FC236}">
                  <a16:creationId xmlns:a16="http://schemas.microsoft.com/office/drawing/2014/main" id="{1EC4579B-E7F1-4A34-818A-64EE605B7B6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40" y="134"/>
              <a:ext cx="3408" cy="73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2797" name="Text Box 29">
              <a:extLst>
                <a:ext uri="{FF2B5EF4-FFF2-40B4-BE49-F238E27FC236}">
                  <a16:creationId xmlns:a16="http://schemas.microsoft.com/office/drawing/2014/main" id="{E8F4ED68-BC10-40AF-A444-F5D9EE121C25}"/>
                </a:ext>
              </a:extLst>
            </p:cNvPr>
            <p:cNvSpPr txBox="1">
              <a:spLocks noChangeArrowheads="1"/>
            </p:cNvSpPr>
            <p:nvPr/>
          </p:nvSpPr>
          <p:spPr bwMode="auto">
            <a:xfrm>
              <a:off x="1470" y="556"/>
              <a:ext cx="384"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defRPr/>
              </a:pPr>
              <a:r>
                <a:rPr lang="en-US" altLang="en-US" sz="1000" b="1" kern="0">
                  <a:solidFill>
                    <a:srgbClr val="FF3300"/>
                  </a:solidFill>
                  <a:latin typeface="Calibri" panose="020F0502020204030204" pitchFamily="34" charset="0"/>
                  <a:cs typeface="Arial" panose="020B0604020202020204" pitchFamily="34" charset="0"/>
                </a:rPr>
                <a:t>AMEL</a:t>
              </a:r>
            </a:p>
          </p:txBody>
        </p:sp>
        <p:sp>
          <p:nvSpPr>
            <p:cNvPr id="32798" name="Text Box 30">
              <a:extLst>
                <a:ext uri="{FF2B5EF4-FFF2-40B4-BE49-F238E27FC236}">
                  <a16:creationId xmlns:a16="http://schemas.microsoft.com/office/drawing/2014/main" id="{B138477E-44A7-4371-8CC7-88192A6E97F7}"/>
                </a:ext>
              </a:extLst>
            </p:cNvPr>
            <p:cNvSpPr txBox="1">
              <a:spLocks noChangeArrowheads="1"/>
            </p:cNvSpPr>
            <p:nvPr/>
          </p:nvSpPr>
          <p:spPr bwMode="auto">
            <a:xfrm>
              <a:off x="1783" y="421"/>
              <a:ext cx="308"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defRPr/>
              </a:pPr>
              <a:r>
                <a:rPr lang="en-US" altLang="en-US" sz="1000" b="1" kern="0">
                  <a:solidFill>
                    <a:srgbClr val="33CC33"/>
                  </a:solidFill>
                  <a:latin typeface="Calibri" panose="020F0502020204030204" pitchFamily="34" charset="0"/>
                  <a:cs typeface="Arial" panose="020B0604020202020204" pitchFamily="34" charset="0"/>
                </a:rPr>
                <a:t>D3</a:t>
              </a:r>
            </a:p>
          </p:txBody>
        </p:sp>
        <p:sp>
          <p:nvSpPr>
            <p:cNvPr id="32799" name="Text Box 31">
              <a:extLst>
                <a:ext uri="{FF2B5EF4-FFF2-40B4-BE49-F238E27FC236}">
                  <a16:creationId xmlns:a16="http://schemas.microsoft.com/office/drawing/2014/main" id="{55D0DAFC-68B4-4E40-AA91-3B100580CCBD}"/>
                </a:ext>
              </a:extLst>
            </p:cNvPr>
            <p:cNvSpPr txBox="1">
              <a:spLocks noChangeArrowheads="1"/>
            </p:cNvSpPr>
            <p:nvPr/>
          </p:nvSpPr>
          <p:spPr bwMode="auto">
            <a:xfrm>
              <a:off x="2247" y="248"/>
              <a:ext cx="383"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defRPr/>
              </a:pPr>
              <a:r>
                <a:rPr lang="en-US" altLang="en-US" sz="1000" b="1" kern="0">
                  <a:solidFill>
                    <a:srgbClr val="33CC33"/>
                  </a:solidFill>
                  <a:latin typeface="Calibri" panose="020F0502020204030204" pitchFamily="34" charset="0"/>
                  <a:cs typeface="Arial" panose="020B0604020202020204" pitchFamily="34" charset="0"/>
                </a:rPr>
                <a:t>TH01</a:t>
              </a:r>
            </a:p>
          </p:txBody>
        </p:sp>
        <p:sp>
          <p:nvSpPr>
            <p:cNvPr id="32800" name="Text Box 32">
              <a:extLst>
                <a:ext uri="{FF2B5EF4-FFF2-40B4-BE49-F238E27FC236}">
                  <a16:creationId xmlns:a16="http://schemas.microsoft.com/office/drawing/2014/main" id="{9F573E3F-40B8-423C-AA08-D63F0D331156}"/>
                </a:ext>
              </a:extLst>
            </p:cNvPr>
            <p:cNvSpPr txBox="1">
              <a:spLocks noChangeArrowheads="1"/>
            </p:cNvSpPr>
            <p:nvPr/>
          </p:nvSpPr>
          <p:spPr bwMode="auto">
            <a:xfrm>
              <a:off x="3004" y="248"/>
              <a:ext cx="383"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defRPr/>
              </a:pPr>
              <a:r>
                <a:rPr lang="en-US" altLang="en-US" sz="1000" b="1" kern="0">
                  <a:solidFill>
                    <a:sysClr val="windowText" lastClr="000000"/>
                  </a:solidFill>
                  <a:latin typeface="Calibri" panose="020F0502020204030204" pitchFamily="34" charset="0"/>
                  <a:cs typeface="Arial" panose="020B0604020202020204" pitchFamily="34" charset="0"/>
                </a:rPr>
                <a:t>TPOX</a:t>
              </a:r>
            </a:p>
          </p:txBody>
        </p:sp>
        <p:sp>
          <p:nvSpPr>
            <p:cNvPr id="32801" name="Text Box 33">
              <a:extLst>
                <a:ext uri="{FF2B5EF4-FFF2-40B4-BE49-F238E27FC236}">
                  <a16:creationId xmlns:a16="http://schemas.microsoft.com/office/drawing/2014/main" id="{1C415A14-61B2-4DEC-A669-382C0AF6ED5C}"/>
                </a:ext>
              </a:extLst>
            </p:cNvPr>
            <p:cNvSpPr txBox="1">
              <a:spLocks noChangeArrowheads="1"/>
            </p:cNvSpPr>
            <p:nvPr/>
          </p:nvSpPr>
          <p:spPr bwMode="auto">
            <a:xfrm>
              <a:off x="4457" y="453"/>
              <a:ext cx="237"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defRPr/>
              </a:pPr>
              <a:r>
                <a:rPr lang="en-US" altLang="en-US" sz="1000" b="1" kern="0">
                  <a:solidFill>
                    <a:srgbClr val="00CC00"/>
                  </a:solidFill>
                  <a:latin typeface="Calibri" panose="020F0502020204030204" pitchFamily="34" charset="0"/>
                  <a:cs typeface="Arial" panose="020B0604020202020204" pitchFamily="34" charset="0"/>
                </a:rPr>
                <a:t>D2</a:t>
              </a:r>
            </a:p>
          </p:txBody>
        </p:sp>
        <p:sp>
          <p:nvSpPr>
            <p:cNvPr id="32802" name="Text Box 34">
              <a:extLst>
                <a:ext uri="{FF2B5EF4-FFF2-40B4-BE49-F238E27FC236}">
                  <a16:creationId xmlns:a16="http://schemas.microsoft.com/office/drawing/2014/main" id="{241B81ED-0527-4750-BABB-CC9F0DCBDF8D}"/>
                </a:ext>
              </a:extLst>
            </p:cNvPr>
            <p:cNvSpPr txBox="1">
              <a:spLocks noChangeArrowheads="1"/>
            </p:cNvSpPr>
            <p:nvPr/>
          </p:nvSpPr>
          <p:spPr bwMode="auto">
            <a:xfrm>
              <a:off x="1605" y="453"/>
              <a:ext cx="317"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defRPr/>
              </a:pPr>
              <a:r>
                <a:rPr lang="en-US" altLang="en-US" sz="1000" b="1" kern="0">
                  <a:solidFill>
                    <a:sysClr val="windowText" lastClr="000000"/>
                  </a:solidFill>
                  <a:latin typeface="Calibri" panose="020F0502020204030204" pitchFamily="34" charset="0"/>
                  <a:cs typeface="Arial" panose="020B0604020202020204" pitchFamily="34" charset="0"/>
                </a:rPr>
                <a:t>D19</a:t>
              </a:r>
            </a:p>
          </p:txBody>
        </p:sp>
        <p:sp>
          <p:nvSpPr>
            <p:cNvPr id="32803" name="Text Box 35">
              <a:extLst>
                <a:ext uri="{FF2B5EF4-FFF2-40B4-BE49-F238E27FC236}">
                  <a16:creationId xmlns:a16="http://schemas.microsoft.com/office/drawing/2014/main" id="{3CC4E47A-ACA5-4C11-AC8E-6549FA784F6D}"/>
                </a:ext>
              </a:extLst>
            </p:cNvPr>
            <p:cNvSpPr txBox="1">
              <a:spLocks noChangeArrowheads="1"/>
            </p:cNvSpPr>
            <p:nvPr/>
          </p:nvSpPr>
          <p:spPr bwMode="auto">
            <a:xfrm>
              <a:off x="2888" y="604"/>
              <a:ext cx="384"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defRPr/>
              </a:pPr>
              <a:r>
                <a:rPr lang="en-US" altLang="en-US" sz="1000" b="1" kern="0">
                  <a:solidFill>
                    <a:srgbClr val="FF3300"/>
                  </a:solidFill>
                  <a:latin typeface="Calibri" panose="020F0502020204030204" pitchFamily="34" charset="0"/>
                  <a:cs typeface="Arial" panose="020B0604020202020204" pitchFamily="34" charset="0"/>
                </a:rPr>
                <a:t>FGA</a:t>
              </a:r>
            </a:p>
          </p:txBody>
        </p:sp>
        <p:sp>
          <p:nvSpPr>
            <p:cNvPr id="32804" name="Text Box 36">
              <a:extLst>
                <a:ext uri="{FF2B5EF4-FFF2-40B4-BE49-F238E27FC236}">
                  <a16:creationId xmlns:a16="http://schemas.microsoft.com/office/drawing/2014/main" id="{3B282F26-8510-437D-9EE9-B1EEA8A27339}"/>
                </a:ext>
              </a:extLst>
            </p:cNvPr>
            <p:cNvSpPr txBox="1">
              <a:spLocks noChangeArrowheads="1"/>
            </p:cNvSpPr>
            <p:nvPr/>
          </p:nvSpPr>
          <p:spPr bwMode="auto">
            <a:xfrm>
              <a:off x="2710" y="453"/>
              <a:ext cx="307"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defRPr/>
              </a:pPr>
              <a:r>
                <a:rPr lang="en-US" altLang="en-US" sz="1000" b="1" kern="0">
                  <a:solidFill>
                    <a:srgbClr val="0066FF"/>
                  </a:solidFill>
                  <a:latin typeface="Calibri" panose="020F0502020204030204" pitchFamily="34" charset="0"/>
                  <a:cs typeface="Arial" panose="020B0604020202020204" pitchFamily="34" charset="0"/>
                </a:rPr>
                <a:t>D21</a:t>
              </a:r>
            </a:p>
          </p:txBody>
        </p:sp>
        <p:sp>
          <p:nvSpPr>
            <p:cNvPr id="32805" name="Text Box 37">
              <a:extLst>
                <a:ext uri="{FF2B5EF4-FFF2-40B4-BE49-F238E27FC236}">
                  <a16:creationId xmlns:a16="http://schemas.microsoft.com/office/drawing/2014/main" id="{85097D3C-E0E8-45CC-90D2-0D5C1FB047F1}"/>
                </a:ext>
              </a:extLst>
            </p:cNvPr>
            <p:cNvSpPr txBox="1">
              <a:spLocks noChangeArrowheads="1"/>
            </p:cNvSpPr>
            <p:nvPr/>
          </p:nvSpPr>
          <p:spPr bwMode="auto">
            <a:xfrm>
              <a:off x="3865" y="488"/>
              <a:ext cx="306"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defRPr/>
              </a:pPr>
              <a:r>
                <a:rPr lang="en-US" altLang="en-US" sz="1000" b="1" kern="0">
                  <a:solidFill>
                    <a:sysClr val="windowText" lastClr="000000"/>
                  </a:solidFill>
                  <a:latin typeface="Calibri" panose="020F0502020204030204" pitchFamily="34" charset="0"/>
                  <a:cs typeface="Arial" panose="020B0604020202020204" pitchFamily="34" charset="0"/>
                </a:rPr>
                <a:t>D18</a:t>
              </a:r>
            </a:p>
          </p:txBody>
        </p:sp>
        <p:sp>
          <p:nvSpPr>
            <p:cNvPr id="32806" name="Text Box 38">
              <a:extLst>
                <a:ext uri="{FF2B5EF4-FFF2-40B4-BE49-F238E27FC236}">
                  <a16:creationId xmlns:a16="http://schemas.microsoft.com/office/drawing/2014/main" id="{A6EC8651-1517-4DF6-96C6-70DDBAD4F7C2}"/>
                </a:ext>
              </a:extLst>
            </p:cNvPr>
            <p:cNvSpPr txBox="1">
              <a:spLocks noChangeArrowheads="1"/>
            </p:cNvSpPr>
            <p:nvPr/>
          </p:nvSpPr>
          <p:spPr bwMode="auto">
            <a:xfrm>
              <a:off x="4207" y="248"/>
              <a:ext cx="307"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defRPr/>
              </a:pPr>
              <a:r>
                <a:rPr lang="en-US" altLang="en-US" sz="1000" b="1" kern="0">
                  <a:solidFill>
                    <a:srgbClr val="0000FF"/>
                  </a:solidFill>
                  <a:latin typeface="Calibri" panose="020F0502020204030204" pitchFamily="34" charset="0"/>
                  <a:cs typeface="Arial" panose="020B0604020202020204" pitchFamily="34" charset="0"/>
                </a:rPr>
                <a:t>CSF</a:t>
              </a:r>
            </a:p>
          </p:txBody>
        </p:sp>
        <p:sp>
          <p:nvSpPr>
            <p:cNvPr id="32807" name="Text Box 39">
              <a:extLst>
                <a:ext uri="{FF2B5EF4-FFF2-40B4-BE49-F238E27FC236}">
                  <a16:creationId xmlns:a16="http://schemas.microsoft.com/office/drawing/2014/main" id="{93B282B6-50FD-4DB1-8C7E-748C5115317B}"/>
                </a:ext>
              </a:extLst>
            </p:cNvPr>
            <p:cNvSpPr txBox="1">
              <a:spLocks noChangeArrowheads="1"/>
            </p:cNvSpPr>
            <p:nvPr/>
          </p:nvSpPr>
          <p:spPr bwMode="auto">
            <a:xfrm>
              <a:off x="3672" y="385"/>
              <a:ext cx="309"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defRPr/>
              </a:pPr>
              <a:r>
                <a:rPr lang="en-US" altLang="en-US" sz="1000" b="1" kern="0">
                  <a:solidFill>
                    <a:srgbClr val="00CC00"/>
                  </a:solidFill>
                  <a:latin typeface="Calibri" panose="020F0502020204030204" pitchFamily="34" charset="0"/>
                  <a:cs typeface="Arial" panose="020B0604020202020204" pitchFamily="34" charset="0"/>
                </a:rPr>
                <a:t>D16</a:t>
              </a:r>
            </a:p>
          </p:txBody>
        </p:sp>
        <p:sp>
          <p:nvSpPr>
            <p:cNvPr id="32808" name="Text Box 40">
              <a:extLst>
                <a:ext uri="{FF2B5EF4-FFF2-40B4-BE49-F238E27FC236}">
                  <a16:creationId xmlns:a16="http://schemas.microsoft.com/office/drawing/2014/main" id="{59EA6266-0CFA-44AC-A42D-685009ACFABE}"/>
                </a:ext>
              </a:extLst>
            </p:cNvPr>
            <p:cNvSpPr txBox="1">
              <a:spLocks noChangeArrowheads="1"/>
            </p:cNvSpPr>
            <p:nvPr/>
          </p:nvSpPr>
          <p:spPr bwMode="auto">
            <a:xfrm>
              <a:off x="3508" y="248"/>
              <a:ext cx="307"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defRPr/>
              </a:pPr>
              <a:r>
                <a:rPr lang="en-US" altLang="en-US" sz="1000" b="1" kern="0">
                  <a:solidFill>
                    <a:srgbClr val="0000FF"/>
                  </a:solidFill>
                  <a:latin typeface="Calibri" panose="020F0502020204030204" pitchFamily="34" charset="0"/>
                  <a:cs typeface="Arial" panose="020B0604020202020204" pitchFamily="34" charset="0"/>
                </a:rPr>
                <a:t>D7</a:t>
              </a:r>
            </a:p>
          </p:txBody>
        </p:sp>
        <p:sp>
          <p:nvSpPr>
            <p:cNvPr id="32809" name="Text Box 41">
              <a:extLst>
                <a:ext uri="{FF2B5EF4-FFF2-40B4-BE49-F238E27FC236}">
                  <a16:creationId xmlns:a16="http://schemas.microsoft.com/office/drawing/2014/main" id="{7066DE71-65F4-43D6-9325-E3E8A5AFEBE5}"/>
                </a:ext>
              </a:extLst>
            </p:cNvPr>
            <p:cNvSpPr txBox="1">
              <a:spLocks noChangeArrowheads="1"/>
            </p:cNvSpPr>
            <p:nvPr/>
          </p:nvSpPr>
          <p:spPr bwMode="auto">
            <a:xfrm>
              <a:off x="3138" y="385"/>
              <a:ext cx="306"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defRPr/>
              </a:pPr>
              <a:r>
                <a:rPr lang="en-US" altLang="en-US" sz="1000" b="1" kern="0">
                  <a:solidFill>
                    <a:srgbClr val="00CC00"/>
                  </a:solidFill>
                  <a:latin typeface="Calibri" panose="020F0502020204030204" pitchFamily="34" charset="0"/>
                  <a:cs typeface="Arial" panose="020B0604020202020204" pitchFamily="34" charset="0"/>
                </a:rPr>
                <a:t>D13</a:t>
              </a:r>
            </a:p>
          </p:txBody>
        </p:sp>
        <p:sp>
          <p:nvSpPr>
            <p:cNvPr id="32810" name="Text Box 42">
              <a:extLst>
                <a:ext uri="{FF2B5EF4-FFF2-40B4-BE49-F238E27FC236}">
                  <a16:creationId xmlns:a16="http://schemas.microsoft.com/office/drawing/2014/main" id="{E3B8E84C-46C6-44B0-85E6-776ED8B4B994}"/>
                </a:ext>
              </a:extLst>
            </p:cNvPr>
            <p:cNvSpPr txBox="1">
              <a:spLocks noChangeArrowheads="1"/>
            </p:cNvSpPr>
            <p:nvPr/>
          </p:nvSpPr>
          <p:spPr bwMode="auto">
            <a:xfrm>
              <a:off x="2140" y="570"/>
              <a:ext cx="306"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defRPr/>
              </a:pPr>
              <a:r>
                <a:rPr lang="en-US" altLang="en-US" sz="1000" b="1" kern="0">
                  <a:solidFill>
                    <a:srgbClr val="FF3300"/>
                  </a:solidFill>
                  <a:latin typeface="Calibri" panose="020F0502020204030204" pitchFamily="34" charset="0"/>
                  <a:cs typeface="Arial" panose="020B0604020202020204" pitchFamily="34" charset="0"/>
                </a:rPr>
                <a:t>D5</a:t>
              </a:r>
            </a:p>
          </p:txBody>
        </p:sp>
        <p:sp>
          <p:nvSpPr>
            <p:cNvPr id="32811" name="Text Box 43">
              <a:extLst>
                <a:ext uri="{FF2B5EF4-FFF2-40B4-BE49-F238E27FC236}">
                  <a16:creationId xmlns:a16="http://schemas.microsoft.com/office/drawing/2014/main" id="{21B5A37A-2F0F-430C-B068-47B66A161AEC}"/>
                </a:ext>
              </a:extLst>
            </p:cNvPr>
            <p:cNvSpPr txBox="1">
              <a:spLocks noChangeArrowheads="1"/>
            </p:cNvSpPr>
            <p:nvPr/>
          </p:nvSpPr>
          <p:spPr bwMode="auto">
            <a:xfrm>
              <a:off x="2389" y="522"/>
              <a:ext cx="384"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defRPr/>
              </a:pPr>
              <a:r>
                <a:rPr lang="en-US" altLang="en-US" sz="1000" b="1" kern="0">
                  <a:solidFill>
                    <a:sysClr val="windowText" lastClr="000000"/>
                  </a:solidFill>
                  <a:latin typeface="Calibri" panose="020F0502020204030204" pitchFamily="34" charset="0"/>
                  <a:cs typeface="Arial" panose="020B0604020202020204" pitchFamily="34" charset="0"/>
                </a:rPr>
                <a:t>VWA</a:t>
              </a:r>
            </a:p>
          </p:txBody>
        </p:sp>
        <p:sp>
          <p:nvSpPr>
            <p:cNvPr id="32812" name="Text Box 44">
              <a:extLst>
                <a:ext uri="{FF2B5EF4-FFF2-40B4-BE49-F238E27FC236}">
                  <a16:creationId xmlns:a16="http://schemas.microsoft.com/office/drawing/2014/main" id="{36126BE9-53E4-4141-8576-B020A9CA76D2}"/>
                </a:ext>
              </a:extLst>
            </p:cNvPr>
            <p:cNvSpPr txBox="1">
              <a:spLocks noChangeArrowheads="1"/>
            </p:cNvSpPr>
            <p:nvPr/>
          </p:nvSpPr>
          <p:spPr bwMode="auto">
            <a:xfrm>
              <a:off x="1961" y="488"/>
              <a:ext cx="307"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defRPr/>
              </a:pPr>
              <a:r>
                <a:rPr lang="en-US" altLang="en-US" sz="1000" b="1" kern="0">
                  <a:solidFill>
                    <a:srgbClr val="0000FF"/>
                  </a:solidFill>
                  <a:latin typeface="Calibri" panose="020F0502020204030204" pitchFamily="34" charset="0"/>
                  <a:cs typeface="Arial" panose="020B0604020202020204" pitchFamily="34" charset="0"/>
                </a:rPr>
                <a:t>D8</a:t>
              </a:r>
            </a:p>
          </p:txBody>
        </p:sp>
      </p:grpSp>
      <p:sp>
        <p:nvSpPr>
          <p:cNvPr id="32813" name="Text Box 45">
            <a:extLst>
              <a:ext uri="{FF2B5EF4-FFF2-40B4-BE49-F238E27FC236}">
                <a16:creationId xmlns:a16="http://schemas.microsoft.com/office/drawing/2014/main" id="{18A4BB9E-3979-48F2-9133-9E247D0897B0}"/>
              </a:ext>
            </a:extLst>
          </p:cNvPr>
          <p:cNvSpPr txBox="1">
            <a:spLocks noChangeArrowheads="1"/>
          </p:cNvSpPr>
          <p:nvPr/>
        </p:nvSpPr>
        <p:spPr bwMode="auto">
          <a:xfrm>
            <a:off x="8305800" y="5410201"/>
            <a:ext cx="2286000" cy="1412875"/>
          </a:xfrm>
          <a:prstGeom prst="rect">
            <a:avLst/>
          </a:prstGeom>
          <a:solidFill>
            <a:srgbClr val="FFFF00"/>
          </a:solidFill>
          <a:ln w="38100">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r>
              <a:rPr lang="en-US" altLang="en-US" sz="1600" kern="0">
                <a:solidFill>
                  <a:sysClr val="windowText" lastClr="000000"/>
                </a:solidFill>
                <a:latin typeface="Calibri" panose="020F0502020204030204" pitchFamily="34" charset="0"/>
                <a:cs typeface="Arial" panose="020B0604020202020204" pitchFamily="34" charset="0"/>
              </a:rPr>
              <a:t>An </a:t>
            </a:r>
            <a:r>
              <a:rPr lang="en-US" altLang="en-US" b="1" kern="0">
                <a:solidFill>
                  <a:srgbClr val="3333FF"/>
                </a:solidFill>
                <a:latin typeface="Calibri" panose="020F0502020204030204" pitchFamily="34" charset="0"/>
                <a:cs typeface="Arial" panose="020B0604020202020204" pitchFamily="34" charset="0"/>
              </a:rPr>
              <a:t>internal size standard</a:t>
            </a:r>
            <a:r>
              <a:rPr lang="en-US" altLang="en-US" sz="1600" kern="0">
                <a:solidFill>
                  <a:sysClr val="windowText" lastClr="000000"/>
                </a:solidFill>
                <a:latin typeface="Calibri" panose="020F0502020204030204" pitchFamily="34" charset="0"/>
                <a:cs typeface="Arial" panose="020B0604020202020204" pitchFamily="34" charset="0"/>
              </a:rPr>
              <a:t> is run with each sample and external standard to correlate sizes.</a:t>
            </a:r>
          </a:p>
        </p:txBody>
      </p:sp>
      <p:sp>
        <p:nvSpPr>
          <p:cNvPr id="32814" name="Text Box 46">
            <a:extLst>
              <a:ext uri="{FF2B5EF4-FFF2-40B4-BE49-F238E27FC236}">
                <a16:creationId xmlns:a16="http://schemas.microsoft.com/office/drawing/2014/main" id="{B0FAEF31-6305-4717-A36B-2DB1EA6F2B83}"/>
              </a:ext>
            </a:extLst>
          </p:cNvPr>
          <p:cNvSpPr txBox="1">
            <a:spLocks noChangeArrowheads="1"/>
          </p:cNvSpPr>
          <p:nvPr/>
        </p:nvSpPr>
        <p:spPr bwMode="auto">
          <a:xfrm>
            <a:off x="2057400" y="3946525"/>
            <a:ext cx="8458200" cy="1320800"/>
          </a:xfrm>
          <a:prstGeom prst="rect">
            <a:avLst/>
          </a:prstGeom>
          <a:solidFill>
            <a:srgbClr val="FFFFCC"/>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r>
              <a:rPr lang="en-US" altLang="en-US" sz="2000" b="1" kern="0" dirty="0">
                <a:solidFill>
                  <a:sysClr val="windowText" lastClr="000000"/>
                </a:solidFill>
                <a:latin typeface="Calibri" panose="020F0502020204030204" pitchFamily="34" charset="0"/>
                <a:cs typeface="Arial" panose="020B0604020202020204" pitchFamily="34" charset="0"/>
              </a:rPr>
              <a:t>Measurement (genotype determination) is performed by comparing allele size (relative to an internal size standard) to a commercially provided STR kit </a:t>
            </a:r>
            <a:r>
              <a:rPr lang="en-US" altLang="en-US" sz="2000" b="1" kern="0" dirty="0">
                <a:solidFill>
                  <a:srgbClr val="3333FF"/>
                </a:solidFill>
                <a:latin typeface="Calibri" panose="020F0502020204030204" pitchFamily="34" charset="0"/>
                <a:cs typeface="Arial" panose="020B0604020202020204" pitchFamily="34" charset="0"/>
              </a:rPr>
              <a:t>allelic ladder with calibrated repeat numbers</a:t>
            </a:r>
            <a:r>
              <a:rPr lang="en-US" altLang="en-US" sz="2000" b="1" kern="0" dirty="0">
                <a:solidFill>
                  <a:sysClr val="windowText" lastClr="000000"/>
                </a:solidFill>
                <a:latin typeface="Calibri" panose="020F0502020204030204" pitchFamily="34" charset="0"/>
                <a:cs typeface="Arial" panose="020B0604020202020204" pitchFamily="34" charset="0"/>
              </a:rPr>
              <a:t> (sized according to the same internal size standard)</a:t>
            </a:r>
          </a:p>
        </p:txBody>
      </p:sp>
      <p:grpSp>
        <p:nvGrpSpPr>
          <p:cNvPr id="32815" name="Group 47">
            <a:extLst>
              <a:ext uri="{FF2B5EF4-FFF2-40B4-BE49-F238E27FC236}">
                <a16:creationId xmlns:a16="http://schemas.microsoft.com/office/drawing/2014/main" id="{D0312CCB-1596-4ADC-88C5-125172632D9D}"/>
              </a:ext>
            </a:extLst>
          </p:cNvPr>
          <p:cNvGrpSpPr>
            <a:grpSpLocks/>
          </p:cNvGrpSpPr>
          <p:nvPr/>
        </p:nvGrpSpPr>
        <p:grpSpPr bwMode="auto">
          <a:xfrm>
            <a:off x="2819400" y="123826"/>
            <a:ext cx="7696200" cy="3686175"/>
            <a:chOff x="816" y="78"/>
            <a:chExt cx="4848" cy="2322"/>
          </a:xfrm>
        </p:grpSpPr>
        <p:sp>
          <p:nvSpPr>
            <p:cNvPr id="32816" name="Rectangle 48">
              <a:extLst>
                <a:ext uri="{FF2B5EF4-FFF2-40B4-BE49-F238E27FC236}">
                  <a16:creationId xmlns:a16="http://schemas.microsoft.com/office/drawing/2014/main" id="{93DB059A-4C11-4EB0-BA2C-11EB8C3948D1}"/>
                </a:ext>
              </a:extLst>
            </p:cNvPr>
            <p:cNvSpPr>
              <a:spLocks noChangeArrowheads="1"/>
            </p:cNvSpPr>
            <p:nvPr/>
          </p:nvSpPr>
          <p:spPr bwMode="auto">
            <a:xfrm>
              <a:off x="816" y="1584"/>
              <a:ext cx="624" cy="624"/>
            </a:xfrm>
            <a:prstGeom prst="rect">
              <a:avLst/>
            </a:prstGeom>
            <a:noFill/>
            <a:ln w="38100">
              <a:solidFill>
                <a:srgbClr val="008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grpSp>
          <p:nvGrpSpPr>
            <p:cNvPr id="76809" name="Group 49">
              <a:extLst>
                <a:ext uri="{FF2B5EF4-FFF2-40B4-BE49-F238E27FC236}">
                  <a16:creationId xmlns:a16="http://schemas.microsoft.com/office/drawing/2014/main" id="{E313B838-D1BA-4E6B-B596-9C43CBE13592}"/>
                </a:ext>
              </a:extLst>
            </p:cNvPr>
            <p:cNvGrpSpPr>
              <a:grpSpLocks/>
            </p:cNvGrpSpPr>
            <p:nvPr/>
          </p:nvGrpSpPr>
          <p:grpSpPr bwMode="auto">
            <a:xfrm>
              <a:off x="4512" y="78"/>
              <a:ext cx="1152" cy="2322"/>
              <a:chOff x="4512" y="78"/>
              <a:chExt cx="1152" cy="2322"/>
            </a:xfrm>
          </p:grpSpPr>
          <p:grpSp>
            <p:nvGrpSpPr>
              <p:cNvPr id="76810" name="Group 50">
                <a:extLst>
                  <a:ext uri="{FF2B5EF4-FFF2-40B4-BE49-F238E27FC236}">
                    <a16:creationId xmlns:a16="http://schemas.microsoft.com/office/drawing/2014/main" id="{E8A10475-A2D2-4669-B7DF-2CAAC924B17E}"/>
                  </a:ext>
                </a:extLst>
              </p:cNvPr>
              <p:cNvGrpSpPr>
                <a:grpSpLocks/>
              </p:cNvGrpSpPr>
              <p:nvPr/>
            </p:nvGrpSpPr>
            <p:grpSpPr bwMode="auto">
              <a:xfrm>
                <a:off x="4512" y="78"/>
                <a:ext cx="1152" cy="2322"/>
                <a:chOff x="4608" y="96"/>
                <a:chExt cx="1152" cy="2322"/>
              </a:xfrm>
            </p:grpSpPr>
            <p:sp>
              <p:nvSpPr>
                <p:cNvPr id="32819" name="Text Box 51">
                  <a:extLst>
                    <a:ext uri="{FF2B5EF4-FFF2-40B4-BE49-F238E27FC236}">
                      <a16:creationId xmlns:a16="http://schemas.microsoft.com/office/drawing/2014/main" id="{5C061B70-040B-49CD-AEE9-E3A6811BCECF}"/>
                    </a:ext>
                  </a:extLst>
                </p:cNvPr>
                <p:cNvSpPr txBox="1">
                  <a:spLocks noChangeArrowheads="1"/>
                </p:cNvSpPr>
                <p:nvPr/>
              </p:nvSpPr>
              <p:spPr bwMode="auto">
                <a:xfrm>
                  <a:off x="4608" y="96"/>
                  <a:ext cx="1152"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defRPr/>
                  </a:pPr>
                  <a:r>
                    <a:rPr lang="en-US" altLang="en-US" sz="1200" b="1" kern="0">
                      <a:solidFill>
                        <a:sysClr val="windowText" lastClr="000000"/>
                      </a:solidFill>
                      <a:latin typeface="Calibri" panose="020F0502020204030204" pitchFamily="34" charset="0"/>
                      <a:cs typeface="Arial" panose="020B0604020202020204" pitchFamily="34" charset="0"/>
                    </a:rPr>
                    <a:t>PCR Product Size (bp)</a:t>
                  </a:r>
                  <a:endParaRPr lang="en-US" altLang="en-US" kern="0">
                    <a:solidFill>
                      <a:sysClr val="windowText" lastClr="000000"/>
                    </a:solidFill>
                    <a:latin typeface="Calibri" panose="020F0502020204030204" pitchFamily="34" charset="0"/>
                    <a:cs typeface="Arial" panose="020B0604020202020204" pitchFamily="34" charset="0"/>
                  </a:endParaRPr>
                </a:p>
              </p:txBody>
            </p:sp>
            <p:pic>
              <p:nvPicPr>
                <p:cNvPr id="76813" name="Picture 52">
                  <a:extLst>
                    <a:ext uri="{FF2B5EF4-FFF2-40B4-BE49-F238E27FC236}">
                      <a16:creationId xmlns:a16="http://schemas.microsoft.com/office/drawing/2014/main" id="{81C6CDD7-0D9C-4570-87E4-0B7181261EAE}"/>
                    </a:ext>
                  </a:extLst>
                </p:cNvPr>
                <p:cNvPicPr>
                  <a:picLocks noChangeArrowheads="1"/>
                </p:cNvPicPr>
                <p:nvPr/>
              </p:nvPicPr>
              <p:blipFill>
                <a:blip r:embed="rId6">
                  <a:extLst>
                    <a:ext uri="{28A0092B-C50C-407E-A947-70E740481C1C}">
                      <a14:useLocalDpi xmlns:a14="http://schemas.microsoft.com/office/drawing/2010/main" val="0"/>
                    </a:ext>
                  </a:extLst>
                </a:blip>
                <a:srcRect r="71957" b="25267"/>
                <a:stretch>
                  <a:fillRect/>
                </a:stretch>
              </p:blipFill>
              <p:spPr bwMode="auto">
                <a:xfrm>
                  <a:off x="4779" y="288"/>
                  <a:ext cx="896" cy="2130"/>
                </a:xfrm>
                <a:prstGeom prst="rect">
                  <a:avLst/>
                </a:prstGeom>
                <a:noFill/>
                <a:ln>
                  <a:noFill/>
                </a:ln>
                <a:effectLst/>
                <a:extLst>
                  <a:ext uri="{909E8E84-426E-40DD-AFC4-6F175D3DCCD1}">
                    <a14:hiddenFill xmlns:a14="http://schemas.microsoft.com/office/drawing/2010/main">
                      <a:solidFill>
                        <a:srgbClr val="618FFD"/>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919191"/>
                        </a:outerShdw>
                      </a:effectLst>
                    </a14:hiddenEffects>
                  </a:ext>
                </a:extLst>
              </p:spPr>
            </p:pic>
            <p:sp>
              <p:nvSpPr>
                <p:cNvPr id="32821" name="Text Box 53">
                  <a:extLst>
                    <a:ext uri="{FF2B5EF4-FFF2-40B4-BE49-F238E27FC236}">
                      <a16:creationId xmlns:a16="http://schemas.microsoft.com/office/drawing/2014/main" id="{910CEF91-B10D-46BC-BA0B-944A649AFC62}"/>
                    </a:ext>
                  </a:extLst>
                </p:cNvPr>
                <p:cNvSpPr txBox="1">
                  <a:spLocks noChangeArrowheads="1"/>
                </p:cNvSpPr>
                <p:nvPr/>
              </p:nvSpPr>
              <p:spPr bwMode="auto">
                <a:xfrm>
                  <a:off x="4656" y="528"/>
                  <a:ext cx="68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defRPr/>
                  </a:pPr>
                  <a:r>
                    <a:rPr lang="en-US" altLang="en-US" sz="1200" b="1" kern="0" dirty="0">
                      <a:solidFill>
                        <a:sysClr val="windowText" lastClr="000000"/>
                      </a:solidFill>
                      <a:latin typeface="Calibri" panose="020F0502020204030204" pitchFamily="34" charset="0"/>
                      <a:cs typeface="Arial" panose="020B0604020202020204" pitchFamily="34" charset="0"/>
                    </a:rPr>
                    <a:t>Allelic Ladder</a:t>
                  </a:r>
                  <a:endParaRPr lang="en-US" altLang="en-US" b="1" kern="0" dirty="0">
                    <a:solidFill>
                      <a:sysClr val="windowText" lastClr="000000"/>
                    </a:solidFill>
                    <a:latin typeface="Calibri" panose="020F0502020204030204" pitchFamily="34" charset="0"/>
                    <a:cs typeface="Arial" panose="020B0604020202020204" pitchFamily="34" charset="0"/>
                  </a:endParaRPr>
                </a:p>
              </p:txBody>
            </p:sp>
            <p:sp>
              <p:nvSpPr>
                <p:cNvPr id="32822" name="Text Box 54">
                  <a:extLst>
                    <a:ext uri="{FF2B5EF4-FFF2-40B4-BE49-F238E27FC236}">
                      <a16:creationId xmlns:a16="http://schemas.microsoft.com/office/drawing/2014/main" id="{0802C270-2373-4DBA-A8CE-376CC48BEA0D}"/>
                    </a:ext>
                  </a:extLst>
                </p:cNvPr>
                <p:cNvSpPr txBox="1">
                  <a:spLocks noChangeArrowheads="1"/>
                </p:cNvSpPr>
                <p:nvPr/>
              </p:nvSpPr>
              <p:spPr bwMode="auto">
                <a:xfrm>
                  <a:off x="4848" y="1728"/>
                  <a:ext cx="468" cy="2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defRPr/>
                  </a:pPr>
                  <a:r>
                    <a:rPr lang="en-US" altLang="en-US" sz="1200" b="1" kern="0">
                      <a:solidFill>
                        <a:sysClr val="windowText" lastClr="000000"/>
                      </a:solidFill>
                      <a:latin typeface="Calibri" panose="020F0502020204030204" pitchFamily="34" charset="0"/>
                      <a:cs typeface="Arial" panose="020B0604020202020204" pitchFamily="34" charset="0"/>
                    </a:rPr>
                    <a:t>Sample</a:t>
                  </a:r>
                  <a:endParaRPr lang="en-US" altLang="en-US" kern="0">
                    <a:solidFill>
                      <a:sysClr val="windowText" lastClr="000000"/>
                    </a:solidFill>
                    <a:latin typeface="Calibri" panose="020F0502020204030204" pitchFamily="34" charset="0"/>
                    <a:cs typeface="Arial" panose="020B0604020202020204" pitchFamily="34" charset="0"/>
                  </a:endParaRPr>
                </a:p>
              </p:txBody>
            </p:sp>
          </p:grpSp>
          <p:sp>
            <p:nvSpPr>
              <p:cNvPr id="32823" name="Rectangle 55">
                <a:extLst>
                  <a:ext uri="{FF2B5EF4-FFF2-40B4-BE49-F238E27FC236}">
                    <a16:creationId xmlns:a16="http://schemas.microsoft.com/office/drawing/2014/main" id="{6DECF44A-936B-4987-B646-18E008D1771E}"/>
                  </a:ext>
                </a:extLst>
              </p:cNvPr>
              <p:cNvSpPr>
                <a:spLocks noChangeArrowheads="1"/>
              </p:cNvSpPr>
              <p:nvPr/>
            </p:nvSpPr>
            <p:spPr bwMode="auto">
              <a:xfrm>
                <a:off x="4560" y="96"/>
                <a:ext cx="1056" cy="2304"/>
              </a:xfrm>
              <a:prstGeom prst="rect">
                <a:avLst/>
              </a:prstGeom>
              <a:noFill/>
              <a:ln w="38100">
                <a:solidFill>
                  <a:srgbClr val="008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grpSp>
      </p:grpSp>
      <p:sp>
        <p:nvSpPr>
          <p:cNvPr id="56" name="Text Box 46">
            <a:extLst>
              <a:ext uri="{FF2B5EF4-FFF2-40B4-BE49-F238E27FC236}">
                <a16:creationId xmlns:a16="http://schemas.microsoft.com/office/drawing/2014/main" id="{3FBD65BF-BBFA-43FA-8A24-ECCD08C6E9B6}"/>
              </a:ext>
            </a:extLst>
          </p:cNvPr>
          <p:cNvSpPr txBox="1">
            <a:spLocks noChangeArrowheads="1"/>
          </p:cNvSpPr>
          <p:nvPr/>
        </p:nvSpPr>
        <p:spPr bwMode="auto">
          <a:xfrm>
            <a:off x="4027488" y="2389189"/>
            <a:ext cx="3429000" cy="1200329"/>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3200" b="1" kern="0" dirty="0">
                <a:solidFill>
                  <a:sysClr val="windowText" lastClr="000000"/>
                </a:solidFill>
                <a:latin typeface="Calibri" panose="020F0502020204030204" pitchFamily="34" charset="0"/>
                <a:cs typeface="Arial" panose="020B0604020202020204" pitchFamily="34" charset="0"/>
              </a:rPr>
              <a:t>1 in 837 trillion</a:t>
            </a:r>
            <a:r>
              <a:rPr lang="en-US" altLang="en-US" sz="2400" b="1" kern="0" dirty="0">
                <a:solidFill>
                  <a:sysClr val="windowText" lastClr="000000"/>
                </a:solidFill>
                <a:latin typeface="Calibri" panose="020F0502020204030204" pitchFamily="34" charset="0"/>
                <a:cs typeface="Arial" panose="020B0604020202020204" pitchFamily="34" charset="0"/>
              </a:rPr>
              <a:t> </a:t>
            </a:r>
            <a:r>
              <a:rPr lang="en-US" altLang="en-US" sz="2000" b="1" kern="0" dirty="0">
                <a:solidFill>
                  <a:sysClr val="windowText" lastClr="000000"/>
                </a:solidFill>
                <a:latin typeface="Calibri" panose="020F0502020204030204" pitchFamily="34" charset="0"/>
                <a:cs typeface="Arial" panose="020B0604020202020204" pitchFamily="34" charset="0"/>
              </a:rPr>
              <a:t>(probability of this profile occurring at random)</a:t>
            </a:r>
          </a:p>
        </p:txBody>
      </p:sp>
      <p:pic>
        <p:nvPicPr>
          <p:cNvPr id="57" name="Picture 56" descr="Icon&#10;&#10;Description automatically generated">
            <a:extLst>
              <a:ext uri="{FF2B5EF4-FFF2-40B4-BE49-F238E27FC236}">
                <a16:creationId xmlns:a16="http://schemas.microsoft.com/office/drawing/2014/main" id="{F3FD2E5E-74FA-4C50-9AF1-6AA24329C398}"/>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1353800" y="115440"/>
            <a:ext cx="681085" cy="629493"/>
          </a:xfrm>
          <a:prstGeom prst="rect">
            <a:avLst/>
          </a:prstGeom>
        </p:spPr>
      </p:pic>
    </p:spTree>
    <p:extLst>
      <p:ext uri="{BB962C8B-B14F-4D97-AF65-F5344CB8AC3E}">
        <p14:creationId xmlns:p14="http://schemas.microsoft.com/office/powerpoint/2010/main" val="300973397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32" fill="hold" grpId="0" nodeType="clickEffect">
                                  <p:stCondLst>
                                    <p:cond delay="0"/>
                                  </p:stCondLst>
                                  <p:childTnLst>
                                    <p:set>
                                      <p:cBhvr>
                                        <p:cTn id="6" dur="1" fill="hold">
                                          <p:stCondLst>
                                            <p:cond delay="0"/>
                                          </p:stCondLst>
                                        </p:cTn>
                                        <p:tgtEl>
                                          <p:spTgt spid="32813"/>
                                        </p:tgtEl>
                                        <p:attrNameLst>
                                          <p:attrName>style.visibility</p:attrName>
                                        </p:attrNameLst>
                                      </p:cBhvr>
                                      <p:to>
                                        <p:strVal val="visible"/>
                                      </p:to>
                                    </p:set>
                                    <p:animEffect transition="in" filter="diamond(out)">
                                      <p:cBhvr>
                                        <p:cTn id="7" dur="500"/>
                                        <p:tgtEl>
                                          <p:spTgt spid="3281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0" presetClass="entr" presetSubtype="0" fill="hold" nodeType="clickEffect">
                                  <p:stCondLst>
                                    <p:cond delay="0"/>
                                  </p:stCondLst>
                                  <p:childTnLst>
                                    <p:set>
                                      <p:cBhvr>
                                        <p:cTn id="11" dur="1" fill="hold">
                                          <p:stCondLst>
                                            <p:cond delay="0"/>
                                          </p:stCondLst>
                                        </p:cTn>
                                        <p:tgtEl>
                                          <p:spTgt spid="32815"/>
                                        </p:tgtEl>
                                        <p:attrNameLst>
                                          <p:attrName>style.visibility</p:attrName>
                                        </p:attrNameLst>
                                      </p:cBhvr>
                                      <p:to>
                                        <p:strVal val="visible"/>
                                      </p:to>
                                    </p:set>
                                    <p:animEffect transition="in" filter="wedge">
                                      <p:cBhvr>
                                        <p:cTn id="12" dur="500"/>
                                        <p:tgtEl>
                                          <p:spTgt spid="3281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2814"/>
                                        </p:tgtEl>
                                        <p:attrNameLst>
                                          <p:attrName>style.visibility</p:attrName>
                                        </p:attrNameLst>
                                      </p:cBhvr>
                                      <p:to>
                                        <p:strVal val="visible"/>
                                      </p:to>
                                    </p:set>
                                    <p:animEffect transition="in" filter="dissolve">
                                      <p:cBhvr>
                                        <p:cTn id="17" dur="500"/>
                                        <p:tgtEl>
                                          <p:spTgt spid="3281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5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813" grpId="0" animBg="1"/>
      <p:bldP spid="32814" grpId="0" animBg="1"/>
      <p:bldP spid="5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itle 2">
            <a:extLst>
              <a:ext uri="{FF2B5EF4-FFF2-40B4-BE49-F238E27FC236}">
                <a16:creationId xmlns:a16="http://schemas.microsoft.com/office/drawing/2014/main" id="{6EA75C83-7F6B-4894-B607-DCC6AFEBF9A8}"/>
              </a:ext>
            </a:extLst>
          </p:cNvPr>
          <p:cNvSpPr txBox="1">
            <a:spLocks/>
          </p:cNvSpPr>
          <p:nvPr/>
        </p:nvSpPr>
        <p:spPr bwMode="auto">
          <a:xfrm>
            <a:off x="1524000" y="0"/>
            <a:ext cx="91440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fontAlgn="base">
              <a:spcBef>
                <a:spcPct val="0"/>
              </a:spcBef>
              <a:spcAft>
                <a:spcPct val="0"/>
              </a:spcAft>
              <a:buNone/>
            </a:pPr>
            <a:r>
              <a:rPr lang="en-US" altLang="en-US" sz="4400">
                <a:solidFill>
                  <a:prstClr val="black"/>
                </a:solidFill>
                <a:latin typeface="Helvetica" panose="020B0604020202020204" pitchFamily="34" charset="0"/>
                <a:cs typeface="Helvetica" panose="020B0604020202020204" pitchFamily="34" charset="0"/>
              </a:rPr>
              <a:t>Capillary Electrophoresis</a:t>
            </a:r>
          </a:p>
        </p:txBody>
      </p:sp>
      <p:sp>
        <p:nvSpPr>
          <p:cNvPr id="2" name="TextBox 1">
            <a:extLst>
              <a:ext uri="{FF2B5EF4-FFF2-40B4-BE49-F238E27FC236}">
                <a16:creationId xmlns:a16="http://schemas.microsoft.com/office/drawing/2014/main" id="{ADB63EC1-08AD-468C-859B-B00E34CBA83F}"/>
              </a:ext>
            </a:extLst>
          </p:cNvPr>
          <p:cNvSpPr txBox="1"/>
          <p:nvPr/>
        </p:nvSpPr>
        <p:spPr>
          <a:xfrm>
            <a:off x="1646238" y="1046164"/>
            <a:ext cx="8945562" cy="2600325"/>
          </a:xfrm>
          <a:prstGeom prst="rect">
            <a:avLst/>
          </a:prstGeom>
          <a:noFill/>
        </p:spPr>
        <p:txBody>
          <a:bodyPr>
            <a:spAutoFit/>
          </a:bodyPr>
          <a:lstStyle/>
          <a:p>
            <a:pPr eaLnBrk="0" fontAlgn="base" hangingPunct="0">
              <a:spcBef>
                <a:spcPct val="0"/>
              </a:spcBef>
              <a:spcAft>
                <a:spcPct val="0"/>
              </a:spcAft>
              <a:defRPr/>
            </a:pPr>
            <a:r>
              <a:rPr lang="en-US" sz="2300" dirty="0">
                <a:solidFill>
                  <a:prstClr val="black"/>
                </a:solidFill>
                <a:latin typeface="Calibri" panose="020F0502020204030204" pitchFamily="34" charset="0"/>
                <a:cs typeface="Arial" panose="020B0604020202020204" pitchFamily="34" charset="0"/>
              </a:rPr>
              <a:t>A </a:t>
            </a:r>
            <a:r>
              <a:rPr lang="en-US" sz="2300" b="1" dirty="0">
                <a:solidFill>
                  <a:prstClr val="black"/>
                </a:solidFill>
                <a:latin typeface="Calibri" panose="020F0502020204030204" pitchFamily="34" charset="0"/>
                <a:cs typeface="Arial" panose="020B0604020202020204" pitchFamily="34" charset="0"/>
              </a:rPr>
              <a:t>Genetic Analyzer </a:t>
            </a:r>
            <a:r>
              <a:rPr lang="en-US" sz="2300" dirty="0">
                <a:solidFill>
                  <a:prstClr val="black"/>
                </a:solidFill>
                <a:latin typeface="Calibri" panose="020F0502020204030204" pitchFamily="34" charset="0"/>
                <a:cs typeface="Arial" panose="020B0604020202020204" pitchFamily="34" charset="0"/>
              </a:rPr>
              <a:t>is used to separate PCR products by fragment length</a:t>
            </a:r>
          </a:p>
          <a:p>
            <a:pPr eaLnBrk="0" fontAlgn="base" hangingPunct="0">
              <a:spcBef>
                <a:spcPct val="0"/>
              </a:spcBef>
              <a:spcAft>
                <a:spcPct val="0"/>
              </a:spcAft>
              <a:defRPr/>
            </a:pPr>
            <a:endParaRPr lang="en-US" sz="2000" dirty="0">
              <a:solidFill>
                <a:prstClr val="black"/>
              </a:solidFill>
              <a:latin typeface="Calibri" panose="020F0502020204030204" pitchFamily="34" charset="0"/>
              <a:cs typeface="Arial" panose="020B0604020202020204" pitchFamily="34" charset="0"/>
            </a:endParaRPr>
          </a:p>
          <a:p>
            <a:pPr marL="342900" indent="-342900" eaLnBrk="0" fontAlgn="base" hangingPunct="0">
              <a:spcBef>
                <a:spcPct val="0"/>
              </a:spcBef>
              <a:spcAft>
                <a:spcPct val="0"/>
              </a:spcAft>
              <a:buFont typeface="Arial" panose="020B0604020202020204" pitchFamily="34" charset="0"/>
              <a:buChar char="•"/>
              <a:defRPr/>
            </a:pPr>
            <a:r>
              <a:rPr lang="en-US" sz="2000" dirty="0">
                <a:solidFill>
                  <a:prstClr val="black"/>
                </a:solidFill>
                <a:latin typeface="Calibri" panose="020F0502020204030204" pitchFamily="34" charset="0"/>
                <a:cs typeface="Arial" panose="020B0604020202020204" pitchFamily="34" charset="0"/>
              </a:rPr>
              <a:t>Samples migrate through an electric field</a:t>
            </a:r>
          </a:p>
          <a:p>
            <a:pPr marL="342900" indent="-342900" eaLnBrk="0" fontAlgn="base" hangingPunct="0">
              <a:spcBef>
                <a:spcPct val="0"/>
              </a:spcBef>
              <a:spcAft>
                <a:spcPct val="0"/>
              </a:spcAft>
              <a:buFont typeface="Arial" panose="020B0604020202020204" pitchFamily="34" charset="0"/>
              <a:buChar char="•"/>
              <a:defRPr/>
            </a:pPr>
            <a:r>
              <a:rPr lang="en-US" sz="2000" dirty="0">
                <a:solidFill>
                  <a:prstClr val="black"/>
                </a:solidFill>
                <a:latin typeface="Calibri" panose="020F0502020204030204" pitchFamily="34" charset="0"/>
                <a:cs typeface="Arial" panose="020B0604020202020204" pitchFamily="34" charset="0"/>
              </a:rPr>
              <a:t>Negatively charged DNA migrates toward the anode</a:t>
            </a:r>
          </a:p>
          <a:p>
            <a:pPr marL="342900" indent="-342900" eaLnBrk="0" fontAlgn="base" hangingPunct="0">
              <a:spcBef>
                <a:spcPct val="0"/>
              </a:spcBef>
              <a:spcAft>
                <a:spcPct val="0"/>
              </a:spcAft>
              <a:buFont typeface="Arial" panose="020B0604020202020204" pitchFamily="34" charset="0"/>
              <a:buChar char="•"/>
              <a:defRPr/>
            </a:pPr>
            <a:r>
              <a:rPr lang="en-US" sz="2000" dirty="0">
                <a:solidFill>
                  <a:prstClr val="black"/>
                </a:solidFill>
                <a:latin typeface="Calibri" panose="020F0502020204030204" pitchFamily="34" charset="0"/>
                <a:cs typeface="Arial" panose="020B0604020202020204" pitchFamily="34" charset="0"/>
              </a:rPr>
              <a:t>Keeping DNA single stranded allows all same sized fragments to migrate together</a:t>
            </a:r>
          </a:p>
          <a:p>
            <a:pPr marL="342900" indent="-342900" eaLnBrk="0" fontAlgn="base" hangingPunct="0">
              <a:spcBef>
                <a:spcPct val="0"/>
              </a:spcBef>
              <a:spcAft>
                <a:spcPct val="0"/>
              </a:spcAft>
              <a:buFont typeface="Arial" panose="020B0604020202020204" pitchFamily="34" charset="0"/>
              <a:buChar char="•"/>
              <a:defRPr/>
            </a:pPr>
            <a:r>
              <a:rPr lang="en-US" sz="2000" dirty="0">
                <a:solidFill>
                  <a:prstClr val="black"/>
                </a:solidFill>
                <a:latin typeface="Calibri" panose="020F0502020204030204" pitchFamily="34" charset="0"/>
                <a:cs typeface="Arial" panose="020B0604020202020204" pitchFamily="34" charset="0"/>
              </a:rPr>
              <a:t>Single stranded fragments pass through a laser, exciting a dye-labeled primer</a:t>
            </a:r>
          </a:p>
          <a:p>
            <a:pPr marL="342900" indent="-342900" eaLnBrk="0" fontAlgn="base" hangingPunct="0">
              <a:spcBef>
                <a:spcPct val="0"/>
              </a:spcBef>
              <a:spcAft>
                <a:spcPct val="0"/>
              </a:spcAft>
              <a:buFont typeface="Arial" panose="020B0604020202020204" pitchFamily="34" charset="0"/>
              <a:buChar char="•"/>
              <a:defRPr/>
            </a:pPr>
            <a:r>
              <a:rPr lang="en-US" sz="2000" dirty="0">
                <a:solidFill>
                  <a:prstClr val="black"/>
                </a:solidFill>
                <a:latin typeface="Calibri" panose="020F0502020204030204" pitchFamily="34" charset="0"/>
                <a:cs typeface="Arial" panose="020B0604020202020204" pitchFamily="34" charset="0"/>
              </a:rPr>
              <a:t>Detector captures the intensity of the dye</a:t>
            </a:r>
          </a:p>
          <a:p>
            <a:pPr marL="342900" indent="-342900" eaLnBrk="0" fontAlgn="base" hangingPunct="0">
              <a:spcBef>
                <a:spcPct val="0"/>
              </a:spcBef>
              <a:spcAft>
                <a:spcPct val="0"/>
              </a:spcAft>
              <a:buFont typeface="Arial" panose="020B0604020202020204" pitchFamily="34" charset="0"/>
              <a:buChar char="•"/>
              <a:defRPr/>
            </a:pPr>
            <a:r>
              <a:rPr lang="en-US" sz="2000" dirty="0">
                <a:solidFill>
                  <a:prstClr val="black"/>
                </a:solidFill>
                <a:latin typeface="Calibri" panose="020F0502020204030204" pitchFamily="34" charset="0"/>
                <a:cs typeface="Arial" panose="020B0604020202020204" pitchFamily="34" charset="0"/>
              </a:rPr>
              <a:t>Multiplexing capabilities for DNA fragment analysis with up to six unique dyes</a:t>
            </a:r>
          </a:p>
        </p:txBody>
      </p:sp>
      <p:pic>
        <p:nvPicPr>
          <p:cNvPr id="77828" name="Picture 3">
            <a:extLst>
              <a:ext uri="{FF2B5EF4-FFF2-40B4-BE49-F238E27FC236}">
                <a16:creationId xmlns:a16="http://schemas.microsoft.com/office/drawing/2014/main" id="{8A02C5FD-74D4-4BE1-807E-8446601723BE}"/>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20000" y="3659188"/>
            <a:ext cx="2743200" cy="296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7829" name="TextBox 4">
            <a:extLst>
              <a:ext uri="{FF2B5EF4-FFF2-40B4-BE49-F238E27FC236}">
                <a16:creationId xmlns:a16="http://schemas.microsoft.com/office/drawing/2014/main" id="{122922C7-3FF4-4865-9DEE-6CD3D49DE7A9}"/>
              </a:ext>
            </a:extLst>
          </p:cNvPr>
          <p:cNvSpPr txBox="1">
            <a:spLocks noChangeArrowheads="1"/>
          </p:cNvSpPr>
          <p:nvPr/>
        </p:nvSpPr>
        <p:spPr bwMode="auto">
          <a:xfrm>
            <a:off x="1831975" y="4171951"/>
            <a:ext cx="3352800" cy="193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0" fontAlgn="base" hangingPunct="0">
              <a:spcBef>
                <a:spcPct val="0"/>
              </a:spcBef>
              <a:spcAft>
                <a:spcPct val="0"/>
              </a:spcAft>
              <a:buNone/>
            </a:pPr>
            <a:r>
              <a:rPr lang="en-US" altLang="en-US" sz="2000" u="sng">
                <a:solidFill>
                  <a:prstClr val="black"/>
                </a:solidFill>
                <a:cs typeface="Arial" panose="020B0604020202020204" pitchFamily="34" charset="0"/>
              </a:rPr>
              <a:t>Sample preparation:</a:t>
            </a:r>
          </a:p>
          <a:p>
            <a:pPr eaLnBrk="0" fontAlgn="base" hangingPunct="0">
              <a:spcBef>
                <a:spcPct val="0"/>
              </a:spcBef>
              <a:spcAft>
                <a:spcPct val="0"/>
              </a:spcAft>
              <a:buNone/>
            </a:pPr>
            <a:r>
              <a:rPr lang="en-US" altLang="en-US" sz="2000">
                <a:solidFill>
                  <a:prstClr val="black"/>
                </a:solidFill>
                <a:cs typeface="Arial" panose="020B0604020202020204" pitchFamily="34" charset="0"/>
              </a:rPr>
              <a:t>Samples are prepared using formamide and an Internal Size Standard (ISS).  An allelic ladder is run in a separate lane</a:t>
            </a:r>
          </a:p>
        </p:txBody>
      </p:sp>
      <p:pic>
        <p:nvPicPr>
          <p:cNvPr id="6" name="Picture 5" descr="Icon&#10;&#10;Description automatically generated">
            <a:extLst>
              <a:ext uri="{FF2B5EF4-FFF2-40B4-BE49-F238E27FC236}">
                <a16:creationId xmlns:a16="http://schemas.microsoft.com/office/drawing/2014/main" id="{85E884ED-383E-4590-B167-FAA8A426D5D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53800" y="115440"/>
            <a:ext cx="681085" cy="629493"/>
          </a:xfrm>
          <a:prstGeom prst="rect">
            <a:avLst/>
          </a:prstGeom>
        </p:spPr>
      </p:pic>
    </p:spTree>
    <p:extLst>
      <p:ext uri="{BB962C8B-B14F-4D97-AF65-F5344CB8AC3E}">
        <p14:creationId xmlns:p14="http://schemas.microsoft.com/office/powerpoint/2010/main" val="41824883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9874" name="Group 225">
            <a:extLst>
              <a:ext uri="{FF2B5EF4-FFF2-40B4-BE49-F238E27FC236}">
                <a16:creationId xmlns:a16="http://schemas.microsoft.com/office/drawing/2014/main" id="{1CC2CFE7-95D0-4FF3-83A0-9F934E9AD873}"/>
              </a:ext>
            </a:extLst>
          </p:cNvPr>
          <p:cNvGrpSpPr>
            <a:grpSpLocks/>
          </p:cNvGrpSpPr>
          <p:nvPr/>
        </p:nvGrpSpPr>
        <p:grpSpPr bwMode="auto">
          <a:xfrm>
            <a:off x="262502" y="1798482"/>
            <a:ext cx="6704906" cy="3884289"/>
            <a:chOff x="533400" y="1524000"/>
            <a:chExt cx="8305800" cy="5257800"/>
          </a:xfrm>
        </p:grpSpPr>
        <p:grpSp>
          <p:nvGrpSpPr>
            <p:cNvPr id="79877" name="Group 2">
              <a:extLst>
                <a:ext uri="{FF2B5EF4-FFF2-40B4-BE49-F238E27FC236}">
                  <a16:creationId xmlns:a16="http://schemas.microsoft.com/office/drawing/2014/main" id="{4DCC1287-3C51-4B43-8529-6AAF80D5C50E}"/>
                </a:ext>
              </a:extLst>
            </p:cNvPr>
            <p:cNvGrpSpPr>
              <a:grpSpLocks/>
            </p:cNvGrpSpPr>
            <p:nvPr/>
          </p:nvGrpSpPr>
          <p:grpSpPr bwMode="auto">
            <a:xfrm>
              <a:off x="1320800" y="1905000"/>
              <a:ext cx="6437313" cy="4510088"/>
              <a:chOff x="832" y="1200"/>
              <a:chExt cx="4055" cy="2841"/>
            </a:xfrm>
          </p:grpSpPr>
          <p:sp>
            <p:nvSpPr>
              <p:cNvPr id="443" name="Oval 3">
                <a:extLst>
                  <a:ext uri="{FF2B5EF4-FFF2-40B4-BE49-F238E27FC236}">
                    <a16:creationId xmlns:a16="http://schemas.microsoft.com/office/drawing/2014/main" id="{20AD6B6A-EF87-4A5B-9B3C-377BE7B5BB5B}"/>
                  </a:ext>
                </a:extLst>
              </p:cNvPr>
              <p:cNvSpPr>
                <a:spLocks noChangeArrowheads="1"/>
              </p:cNvSpPr>
              <p:nvPr/>
            </p:nvSpPr>
            <p:spPr bwMode="auto">
              <a:xfrm>
                <a:off x="1248" y="1200"/>
                <a:ext cx="3216" cy="2784"/>
              </a:xfrm>
              <a:prstGeom prst="ellipse">
                <a:avLst/>
              </a:prstGeom>
              <a:noFill/>
              <a:ln w="76200">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fontAlgn="base">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444" name="Rectangle 4">
                <a:extLst>
                  <a:ext uri="{FF2B5EF4-FFF2-40B4-BE49-F238E27FC236}">
                    <a16:creationId xmlns:a16="http://schemas.microsoft.com/office/drawing/2014/main" id="{39DDE34A-668E-4E0F-93D4-3D93BF829F71}"/>
                  </a:ext>
                </a:extLst>
              </p:cNvPr>
              <p:cNvSpPr>
                <a:spLocks noChangeArrowheads="1"/>
              </p:cNvSpPr>
              <p:nvPr/>
            </p:nvSpPr>
            <p:spPr bwMode="auto">
              <a:xfrm>
                <a:off x="832" y="1872"/>
                <a:ext cx="4055" cy="2169"/>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fontAlgn="base">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grpSp>
        <p:grpSp>
          <p:nvGrpSpPr>
            <p:cNvPr id="79878" name="Group 5">
              <a:extLst>
                <a:ext uri="{FF2B5EF4-FFF2-40B4-BE49-F238E27FC236}">
                  <a16:creationId xmlns:a16="http://schemas.microsoft.com/office/drawing/2014/main" id="{6148D1BD-82D4-47AA-B2BC-639673A2F506}"/>
                </a:ext>
              </a:extLst>
            </p:cNvPr>
            <p:cNvGrpSpPr>
              <a:grpSpLocks/>
            </p:cNvGrpSpPr>
            <p:nvPr/>
          </p:nvGrpSpPr>
          <p:grpSpPr bwMode="auto">
            <a:xfrm>
              <a:off x="1320800" y="3581402"/>
              <a:ext cx="6527800" cy="1590676"/>
              <a:chOff x="832" y="2256"/>
              <a:chExt cx="4112" cy="1002"/>
            </a:xfrm>
          </p:grpSpPr>
          <p:grpSp>
            <p:nvGrpSpPr>
              <p:cNvPr id="80073" name="Group 6">
                <a:extLst>
                  <a:ext uri="{FF2B5EF4-FFF2-40B4-BE49-F238E27FC236}">
                    <a16:creationId xmlns:a16="http://schemas.microsoft.com/office/drawing/2014/main" id="{13969FFF-F6C2-4800-845F-09C68EDBA29F}"/>
                  </a:ext>
                </a:extLst>
              </p:cNvPr>
              <p:cNvGrpSpPr>
                <a:grpSpLocks/>
              </p:cNvGrpSpPr>
              <p:nvPr/>
            </p:nvGrpSpPr>
            <p:grpSpPr bwMode="auto">
              <a:xfrm>
                <a:off x="1008" y="2256"/>
                <a:ext cx="3744" cy="671"/>
                <a:chOff x="1008" y="2256"/>
                <a:chExt cx="3744" cy="671"/>
              </a:xfrm>
            </p:grpSpPr>
            <p:grpSp>
              <p:nvGrpSpPr>
                <p:cNvPr id="80076" name="Group 7">
                  <a:extLst>
                    <a:ext uri="{FF2B5EF4-FFF2-40B4-BE49-F238E27FC236}">
                      <a16:creationId xmlns:a16="http://schemas.microsoft.com/office/drawing/2014/main" id="{040E130D-FA2F-47DD-A697-DF101329267D}"/>
                    </a:ext>
                  </a:extLst>
                </p:cNvPr>
                <p:cNvGrpSpPr>
                  <a:grpSpLocks/>
                </p:cNvGrpSpPr>
                <p:nvPr/>
              </p:nvGrpSpPr>
              <p:grpSpPr bwMode="auto">
                <a:xfrm>
                  <a:off x="1008" y="2300"/>
                  <a:ext cx="384" cy="585"/>
                  <a:chOff x="2112" y="2304"/>
                  <a:chExt cx="384" cy="426"/>
                </a:xfrm>
              </p:grpSpPr>
              <p:sp>
                <p:nvSpPr>
                  <p:cNvPr id="439" name="Oval 8">
                    <a:extLst>
                      <a:ext uri="{FF2B5EF4-FFF2-40B4-BE49-F238E27FC236}">
                        <a16:creationId xmlns:a16="http://schemas.microsoft.com/office/drawing/2014/main" id="{3C4538B1-D5D2-4ADE-98B6-217494AD031F}"/>
                      </a:ext>
                    </a:extLst>
                  </p:cNvPr>
                  <p:cNvSpPr>
                    <a:spLocks noChangeArrowheads="1"/>
                  </p:cNvSpPr>
                  <p:nvPr/>
                </p:nvSpPr>
                <p:spPr bwMode="auto">
                  <a:xfrm>
                    <a:off x="2112" y="2304"/>
                    <a:ext cx="384" cy="144"/>
                  </a:xfrm>
                  <a:prstGeom prst="ellipse">
                    <a:avLst/>
                  </a:prstGeom>
                  <a:solidFill>
                    <a:srgbClr val="FFFF00"/>
                  </a:solidFill>
                  <a:ln w="38100">
                    <a:solidFill>
                      <a:srgbClr val="000000"/>
                    </a:solidFill>
                    <a:round/>
                    <a:headEnd/>
                    <a:tailEnd/>
                  </a:ln>
                </p:spPr>
                <p:txBody>
                  <a:bodyPr wrap="none" anchor="ctr"/>
                  <a:lstStyle/>
                  <a:p>
                    <a:pPr fontAlgn="base">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440" name="Line 9">
                    <a:extLst>
                      <a:ext uri="{FF2B5EF4-FFF2-40B4-BE49-F238E27FC236}">
                        <a16:creationId xmlns:a16="http://schemas.microsoft.com/office/drawing/2014/main" id="{AE349F7B-AC72-4EB7-B4E3-AD1E82366B51}"/>
                      </a:ext>
                    </a:extLst>
                  </p:cNvPr>
                  <p:cNvSpPr>
                    <a:spLocks noChangeShapeType="1"/>
                  </p:cNvSpPr>
                  <p:nvPr/>
                </p:nvSpPr>
                <p:spPr bwMode="auto">
                  <a:xfrm>
                    <a:off x="2112" y="2400"/>
                    <a:ext cx="0" cy="240"/>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441" name="Line 10">
                    <a:extLst>
                      <a:ext uri="{FF2B5EF4-FFF2-40B4-BE49-F238E27FC236}">
                        <a16:creationId xmlns:a16="http://schemas.microsoft.com/office/drawing/2014/main" id="{4BCE899C-0837-4486-80D6-7BD52E77355B}"/>
                      </a:ext>
                    </a:extLst>
                  </p:cNvPr>
                  <p:cNvSpPr>
                    <a:spLocks noChangeShapeType="1"/>
                  </p:cNvSpPr>
                  <p:nvPr/>
                </p:nvSpPr>
                <p:spPr bwMode="auto">
                  <a:xfrm>
                    <a:off x="2496" y="2400"/>
                    <a:ext cx="0" cy="240"/>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442" name="Oval 11">
                    <a:extLst>
                      <a:ext uri="{FF2B5EF4-FFF2-40B4-BE49-F238E27FC236}">
                        <a16:creationId xmlns:a16="http://schemas.microsoft.com/office/drawing/2014/main" id="{C1662397-D88E-4AB1-9B5C-7FDD36B65783}"/>
                      </a:ext>
                    </a:extLst>
                  </p:cNvPr>
                  <p:cNvSpPr>
                    <a:spLocks noChangeArrowheads="1"/>
                  </p:cNvSpPr>
                  <p:nvPr/>
                </p:nvSpPr>
                <p:spPr bwMode="auto">
                  <a:xfrm>
                    <a:off x="2112" y="2586"/>
                    <a:ext cx="384" cy="144"/>
                  </a:xfrm>
                  <a:prstGeom prst="ellipse">
                    <a:avLst/>
                  </a:prstGeom>
                  <a:solidFill>
                    <a:srgbClr val="FFFF00"/>
                  </a:solidFill>
                  <a:ln w="38100">
                    <a:solidFill>
                      <a:srgbClr val="000000"/>
                    </a:solidFill>
                    <a:round/>
                    <a:headEnd/>
                    <a:tailEnd/>
                  </a:ln>
                </p:spPr>
                <p:txBody>
                  <a:bodyPr wrap="none" anchor="ctr"/>
                  <a:lstStyle/>
                  <a:p>
                    <a:pPr fontAlgn="base">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grpSp>
            <p:sp>
              <p:nvSpPr>
                <p:cNvPr id="425" name="Rectangle 12">
                  <a:extLst>
                    <a:ext uri="{FF2B5EF4-FFF2-40B4-BE49-F238E27FC236}">
                      <a16:creationId xmlns:a16="http://schemas.microsoft.com/office/drawing/2014/main" id="{93F9C96E-9646-4969-B83A-E1675DB70764}"/>
                    </a:ext>
                  </a:extLst>
                </p:cNvPr>
                <p:cNvSpPr>
                  <a:spLocks noChangeArrowheads="1"/>
                </p:cNvSpPr>
                <p:nvPr/>
              </p:nvSpPr>
              <p:spPr bwMode="auto">
                <a:xfrm>
                  <a:off x="1008" y="2544"/>
                  <a:ext cx="384" cy="240"/>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fontAlgn="base">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426" name="Line 13">
                  <a:extLst>
                    <a:ext uri="{FF2B5EF4-FFF2-40B4-BE49-F238E27FC236}">
                      <a16:creationId xmlns:a16="http://schemas.microsoft.com/office/drawing/2014/main" id="{D433DFAA-ED58-49F4-A37F-3BB8FCA4C38A}"/>
                    </a:ext>
                  </a:extLst>
                </p:cNvPr>
                <p:cNvSpPr>
                  <a:spLocks noChangeShapeType="1"/>
                </p:cNvSpPr>
                <p:nvPr/>
              </p:nvSpPr>
              <p:spPr bwMode="auto">
                <a:xfrm>
                  <a:off x="1008" y="2448"/>
                  <a:ext cx="0" cy="336"/>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427" name="Line 14">
                  <a:extLst>
                    <a:ext uri="{FF2B5EF4-FFF2-40B4-BE49-F238E27FC236}">
                      <a16:creationId xmlns:a16="http://schemas.microsoft.com/office/drawing/2014/main" id="{3201DF53-42FA-473D-8E11-5EEEF9E44DE2}"/>
                    </a:ext>
                  </a:extLst>
                </p:cNvPr>
                <p:cNvSpPr>
                  <a:spLocks noChangeShapeType="1"/>
                </p:cNvSpPr>
                <p:nvPr/>
              </p:nvSpPr>
              <p:spPr bwMode="auto">
                <a:xfrm>
                  <a:off x="1392" y="2448"/>
                  <a:ext cx="0" cy="336"/>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grpSp>
              <p:nvGrpSpPr>
                <p:cNvPr id="80080" name="Group 15">
                  <a:extLst>
                    <a:ext uri="{FF2B5EF4-FFF2-40B4-BE49-F238E27FC236}">
                      <a16:creationId xmlns:a16="http://schemas.microsoft.com/office/drawing/2014/main" id="{A8C36BFD-121D-409D-950D-886753FDB88A}"/>
                    </a:ext>
                  </a:extLst>
                </p:cNvPr>
                <p:cNvGrpSpPr>
                  <a:grpSpLocks/>
                </p:cNvGrpSpPr>
                <p:nvPr/>
              </p:nvGrpSpPr>
              <p:grpSpPr bwMode="auto">
                <a:xfrm>
                  <a:off x="4368" y="2351"/>
                  <a:ext cx="384" cy="576"/>
                  <a:chOff x="1008" y="2351"/>
                  <a:chExt cx="384" cy="576"/>
                </a:xfrm>
              </p:grpSpPr>
              <p:grpSp>
                <p:nvGrpSpPr>
                  <p:cNvPr id="80083" name="Group 16">
                    <a:extLst>
                      <a:ext uri="{FF2B5EF4-FFF2-40B4-BE49-F238E27FC236}">
                        <a16:creationId xmlns:a16="http://schemas.microsoft.com/office/drawing/2014/main" id="{0286BE03-3CC5-40BB-9175-A42ED02E015F}"/>
                      </a:ext>
                    </a:extLst>
                  </p:cNvPr>
                  <p:cNvGrpSpPr>
                    <a:grpSpLocks/>
                  </p:cNvGrpSpPr>
                  <p:nvPr/>
                </p:nvGrpSpPr>
                <p:grpSpPr bwMode="auto">
                  <a:xfrm>
                    <a:off x="1008" y="2351"/>
                    <a:ext cx="384" cy="576"/>
                    <a:chOff x="2112" y="2304"/>
                    <a:chExt cx="384" cy="419"/>
                  </a:xfrm>
                </p:grpSpPr>
                <p:sp>
                  <p:nvSpPr>
                    <p:cNvPr id="435" name="Oval 17">
                      <a:extLst>
                        <a:ext uri="{FF2B5EF4-FFF2-40B4-BE49-F238E27FC236}">
                          <a16:creationId xmlns:a16="http://schemas.microsoft.com/office/drawing/2014/main" id="{1CDBE71E-6DF8-4C93-9F90-DC0BF8BA05DC}"/>
                        </a:ext>
                      </a:extLst>
                    </p:cNvPr>
                    <p:cNvSpPr>
                      <a:spLocks noChangeArrowheads="1"/>
                    </p:cNvSpPr>
                    <p:nvPr/>
                  </p:nvSpPr>
                  <p:spPr bwMode="auto">
                    <a:xfrm>
                      <a:off x="2112" y="2304"/>
                      <a:ext cx="384" cy="144"/>
                    </a:xfrm>
                    <a:prstGeom prst="ellipse">
                      <a:avLst/>
                    </a:prstGeom>
                    <a:solidFill>
                      <a:srgbClr val="FFFF00"/>
                    </a:solidFill>
                    <a:ln w="38100">
                      <a:solidFill>
                        <a:srgbClr val="000000"/>
                      </a:solidFill>
                      <a:round/>
                      <a:headEnd/>
                      <a:tailEnd/>
                    </a:ln>
                  </p:spPr>
                  <p:txBody>
                    <a:bodyPr wrap="none" anchor="ctr"/>
                    <a:lstStyle/>
                    <a:p>
                      <a:pPr fontAlgn="base">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436" name="Line 18">
                      <a:extLst>
                        <a:ext uri="{FF2B5EF4-FFF2-40B4-BE49-F238E27FC236}">
                          <a16:creationId xmlns:a16="http://schemas.microsoft.com/office/drawing/2014/main" id="{3CF09359-99F4-498E-AB5B-89A54B38EB94}"/>
                        </a:ext>
                      </a:extLst>
                    </p:cNvPr>
                    <p:cNvSpPr>
                      <a:spLocks noChangeShapeType="1"/>
                    </p:cNvSpPr>
                    <p:nvPr/>
                  </p:nvSpPr>
                  <p:spPr bwMode="auto">
                    <a:xfrm>
                      <a:off x="2112" y="2400"/>
                      <a:ext cx="0" cy="240"/>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437" name="Line 19">
                      <a:extLst>
                        <a:ext uri="{FF2B5EF4-FFF2-40B4-BE49-F238E27FC236}">
                          <a16:creationId xmlns:a16="http://schemas.microsoft.com/office/drawing/2014/main" id="{CE156744-5A06-4E46-95CC-545B1984EFF9}"/>
                        </a:ext>
                      </a:extLst>
                    </p:cNvPr>
                    <p:cNvSpPr>
                      <a:spLocks noChangeShapeType="1"/>
                    </p:cNvSpPr>
                    <p:nvPr/>
                  </p:nvSpPr>
                  <p:spPr bwMode="auto">
                    <a:xfrm>
                      <a:off x="2496" y="2400"/>
                      <a:ext cx="0" cy="240"/>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438" name="Oval 20">
                      <a:extLst>
                        <a:ext uri="{FF2B5EF4-FFF2-40B4-BE49-F238E27FC236}">
                          <a16:creationId xmlns:a16="http://schemas.microsoft.com/office/drawing/2014/main" id="{B70570A5-8579-4F70-BBA2-338A19F2B551}"/>
                        </a:ext>
                      </a:extLst>
                    </p:cNvPr>
                    <p:cNvSpPr>
                      <a:spLocks noChangeArrowheads="1"/>
                    </p:cNvSpPr>
                    <p:nvPr/>
                  </p:nvSpPr>
                  <p:spPr bwMode="auto">
                    <a:xfrm>
                      <a:off x="2112" y="2579"/>
                      <a:ext cx="384" cy="144"/>
                    </a:xfrm>
                    <a:prstGeom prst="ellipse">
                      <a:avLst/>
                    </a:prstGeom>
                    <a:solidFill>
                      <a:srgbClr val="FFFF00"/>
                    </a:solidFill>
                    <a:ln w="38100">
                      <a:solidFill>
                        <a:srgbClr val="000000"/>
                      </a:solidFill>
                      <a:round/>
                      <a:headEnd/>
                      <a:tailEnd/>
                    </a:ln>
                  </p:spPr>
                  <p:txBody>
                    <a:bodyPr wrap="none" anchor="ctr"/>
                    <a:lstStyle/>
                    <a:p>
                      <a:pPr fontAlgn="base">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grpSp>
              <p:sp>
                <p:nvSpPr>
                  <p:cNvPr id="432" name="Rectangle 21">
                    <a:extLst>
                      <a:ext uri="{FF2B5EF4-FFF2-40B4-BE49-F238E27FC236}">
                        <a16:creationId xmlns:a16="http://schemas.microsoft.com/office/drawing/2014/main" id="{3864CC77-3644-4488-8325-9EEB290D9FAE}"/>
                      </a:ext>
                    </a:extLst>
                  </p:cNvPr>
                  <p:cNvSpPr>
                    <a:spLocks noChangeArrowheads="1"/>
                  </p:cNvSpPr>
                  <p:nvPr/>
                </p:nvSpPr>
                <p:spPr bwMode="auto">
                  <a:xfrm>
                    <a:off x="1008" y="2592"/>
                    <a:ext cx="384" cy="240"/>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fontAlgn="base">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433" name="Line 22">
                    <a:extLst>
                      <a:ext uri="{FF2B5EF4-FFF2-40B4-BE49-F238E27FC236}">
                        <a16:creationId xmlns:a16="http://schemas.microsoft.com/office/drawing/2014/main" id="{E403E3AA-814B-4143-8929-1877981F984C}"/>
                      </a:ext>
                    </a:extLst>
                  </p:cNvPr>
                  <p:cNvSpPr>
                    <a:spLocks noChangeShapeType="1"/>
                  </p:cNvSpPr>
                  <p:nvPr/>
                </p:nvSpPr>
                <p:spPr bwMode="auto">
                  <a:xfrm>
                    <a:off x="1008" y="2496"/>
                    <a:ext cx="0" cy="336"/>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434" name="Line 23">
                    <a:extLst>
                      <a:ext uri="{FF2B5EF4-FFF2-40B4-BE49-F238E27FC236}">
                        <a16:creationId xmlns:a16="http://schemas.microsoft.com/office/drawing/2014/main" id="{D83E2636-5B4F-49AA-9B24-CB3C51600CE4}"/>
                      </a:ext>
                    </a:extLst>
                  </p:cNvPr>
                  <p:cNvSpPr>
                    <a:spLocks noChangeShapeType="1"/>
                  </p:cNvSpPr>
                  <p:nvPr/>
                </p:nvSpPr>
                <p:spPr bwMode="auto">
                  <a:xfrm>
                    <a:off x="1392" y="2496"/>
                    <a:ext cx="0" cy="336"/>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grpSp>
            <p:sp>
              <p:nvSpPr>
                <p:cNvPr id="429" name="Line 24">
                  <a:extLst>
                    <a:ext uri="{FF2B5EF4-FFF2-40B4-BE49-F238E27FC236}">
                      <a16:creationId xmlns:a16="http://schemas.microsoft.com/office/drawing/2014/main" id="{0669D9ED-2533-4E36-9726-FC5B9419034E}"/>
                    </a:ext>
                  </a:extLst>
                </p:cNvPr>
                <p:cNvSpPr>
                  <a:spLocks noChangeShapeType="1"/>
                </p:cNvSpPr>
                <p:nvPr/>
              </p:nvSpPr>
              <p:spPr bwMode="auto">
                <a:xfrm flipH="1">
                  <a:off x="1248" y="2256"/>
                  <a:ext cx="48" cy="240"/>
                </a:xfrm>
                <a:prstGeom prst="line">
                  <a:avLst/>
                </a:prstGeom>
                <a:noFill/>
                <a:ln w="57150">
                  <a:solidFill>
                    <a:srgbClr val="000000"/>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430" name="Line 25">
                  <a:extLst>
                    <a:ext uri="{FF2B5EF4-FFF2-40B4-BE49-F238E27FC236}">
                      <a16:creationId xmlns:a16="http://schemas.microsoft.com/office/drawing/2014/main" id="{6938BAF5-D74A-46E7-B779-3A775A40B686}"/>
                    </a:ext>
                  </a:extLst>
                </p:cNvPr>
                <p:cNvSpPr>
                  <a:spLocks noChangeShapeType="1"/>
                </p:cNvSpPr>
                <p:nvPr/>
              </p:nvSpPr>
              <p:spPr bwMode="auto">
                <a:xfrm>
                  <a:off x="4464" y="2352"/>
                  <a:ext cx="0" cy="192"/>
                </a:xfrm>
                <a:prstGeom prst="line">
                  <a:avLst/>
                </a:prstGeom>
                <a:noFill/>
                <a:ln w="57150">
                  <a:solidFill>
                    <a:srgbClr val="000000"/>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grpSp>
          <p:sp>
            <p:nvSpPr>
              <p:cNvPr id="422" name="Text Box 26">
                <a:extLst>
                  <a:ext uri="{FF2B5EF4-FFF2-40B4-BE49-F238E27FC236}">
                    <a16:creationId xmlns:a16="http://schemas.microsoft.com/office/drawing/2014/main" id="{394A4B09-CBF1-4FF1-9E5C-1B23F31EBA52}"/>
                  </a:ext>
                </a:extLst>
              </p:cNvPr>
              <p:cNvSpPr txBox="1">
                <a:spLocks noChangeArrowheads="1"/>
              </p:cNvSpPr>
              <p:nvPr/>
            </p:nvSpPr>
            <p:spPr bwMode="auto">
              <a:xfrm>
                <a:off x="832" y="2848"/>
                <a:ext cx="768" cy="3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0" fontAlgn="base" hangingPunct="0">
                  <a:spcBef>
                    <a:spcPct val="50000"/>
                  </a:spcBef>
                  <a:spcAft>
                    <a:spcPct val="0"/>
                  </a:spcAft>
                  <a:defRPr/>
                </a:pPr>
                <a:r>
                  <a:rPr lang="en-US" sz="1200" kern="0" dirty="0">
                    <a:solidFill>
                      <a:srgbClr val="000000"/>
                    </a:solidFill>
                    <a:latin typeface="Calibri" pitchFamily="34" charset="0"/>
                    <a:cs typeface="Arial" panose="020B0604020202020204" pitchFamily="34" charset="0"/>
                  </a:rPr>
                  <a:t>Inlet (cathode)</a:t>
                </a:r>
                <a:endParaRPr lang="en-US" sz="1600" kern="0" dirty="0">
                  <a:solidFill>
                    <a:srgbClr val="000000"/>
                  </a:solidFill>
                  <a:latin typeface="Calibri" pitchFamily="34" charset="0"/>
                  <a:cs typeface="Arial" panose="020B0604020202020204" pitchFamily="34" charset="0"/>
                </a:endParaRPr>
              </a:p>
            </p:txBody>
          </p:sp>
          <p:sp>
            <p:nvSpPr>
              <p:cNvPr id="423" name="Text Box 27">
                <a:extLst>
                  <a:ext uri="{FF2B5EF4-FFF2-40B4-BE49-F238E27FC236}">
                    <a16:creationId xmlns:a16="http://schemas.microsoft.com/office/drawing/2014/main" id="{06B09281-1882-4B8D-AC44-634C6FF72F67}"/>
                  </a:ext>
                </a:extLst>
              </p:cNvPr>
              <p:cNvSpPr txBox="1">
                <a:spLocks noChangeArrowheads="1"/>
              </p:cNvSpPr>
              <p:nvPr/>
            </p:nvSpPr>
            <p:spPr bwMode="auto">
              <a:xfrm>
                <a:off x="4176" y="2864"/>
                <a:ext cx="768" cy="3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0" fontAlgn="base" hangingPunct="0">
                  <a:spcBef>
                    <a:spcPct val="50000"/>
                  </a:spcBef>
                  <a:spcAft>
                    <a:spcPct val="0"/>
                  </a:spcAft>
                  <a:defRPr/>
                </a:pPr>
                <a:r>
                  <a:rPr lang="en-US" sz="1200" kern="0" dirty="0">
                    <a:solidFill>
                      <a:srgbClr val="000000"/>
                    </a:solidFill>
                    <a:latin typeface="Calibri" pitchFamily="34" charset="0"/>
                    <a:cs typeface="Arial" panose="020B0604020202020204" pitchFamily="34" charset="0"/>
                  </a:rPr>
                  <a:t>Outlet (anode)</a:t>
                </a:r>
                <a:endParaRPr lang="en-US" sz="1600" kern="0" dirty="0">
                  <a:solidFill>
                    <a:srgbClr val="000000"/>
                  </a:solidFill>
                  <a:latin typeface="Calibri" pitchFamily="34" charset="0"/>
                  <a:cs typeface="Arial" panose="020B0604020202020204" pitchFamily="34" charset="0"/>
                </a:endParaRPr>
              </a:p>
            </p:txBody>
          </p:sp>
        </p:grpSp>
        <p:grpSp>
          <p:nvGrpSpPr>
            <p:cNvPr id="79879" name="Group 32">
              <a:extLst>
                <a:ext uri="{FF2B5EF4-FFF2-40B4-BE49-F238E27FC236}">
                  <a16:creationId xmlns:a16="http://schemas.microsoft.com/office/drawing/2014/main" id="{F4979BC1-CD0B-4411-A235-50462CFB05C9}"/>
                </a:ext>
              </a:extLst>
            </p:cNvPr>
            <p:cNvGrpSpPr>
              <a:grpSpLocks/>
            </p:cNvGrpSpPr>
            <p:nvPr/>
          </p:nvGrpSpPr>
          <p:grpSpPr bwMode="auto">
            <a:xfrm>
              <a:off x="6553200" y="1600200"/>
              <a:ext cx="2286000" cy="990600"/>
              <a:chOff x="4128" y="1008"/>
              <a:chExt cx="1440" cy="624"/>
            </a:xfrm>
          </p:grpSpPr>
          <p:sp>
            <p:nvSpPr>
              <p:cNvPr id="419" name="Text Box 33">
                <a:extLst>
                  <a:ext uri="{FF2B5EF4-FFF2-40B4-BE49-F238E27FC236}">
                    <a16:creationId xmlns:a16="http://schemas.microsoft.com/office/drawing/2014/main" id="{8D9BB205-2CE8-44A9-8A3E-D3934668B189}"/>
                  </a:ext>
                </a:extLst>
              </p:cNvPr>
              <p:cNvSpPr txBox="1">
                <a:spLocks noChangeArrowheads="1"/>
              </p:cNvSpPr>
              <p:nvPr/>
            </p:nvSpPr>
            <p:spPr bwMode="auto">
              <a:xfrm>
                <a:off x="4320" y="1008"/>
                <a:ext cx="1248" cy="289"/>
              </a:xfrm>
              <a:prstGeom prst="rect">
                <a:avLst/>
              </a:prstGeom>
              <a:solidFill>
                <a:srgbClr val="CCFFCC">
                  <a:alpha val="50195"/>
                </a:srgbClr>
              </a:solidFill>
              <a:ln w="57150">
                <a:solidFill>
                  <a:srgbClr val="00FF00"/>
                </a:solidFill>
                <a:miter lim="800000"/>
                <a:headEnd/>
                <a:tailEnd/>
              </a:ln>
              <a:effectLst>
                <a:outerShdw blurRad="50800" dist="50800" dir="5400000" algn="ctr" rotWithShape="0">
                  <a:srgbClr val="000000">
                    <a:alpha val="43137"/>
                  </a:srgbClr>
                </a:outerShdw>
              </a:effec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0" fontAlgn="base" hangingPunct="0">
                  <a:spcBef>
                    <a:spcPct val="50000"/>
                  </a:spcBef>
                  <a:spcAft>
                    <a:spcPct val="0"/>
                  </a:spcAft>
                  <a:defRPr/>
                </a:pPr>
                <a:r>
                  <a:rPr lang="en-US" sz="1600" kern="0" dirty="0">
                    <a:solidFill>
                      <a:srgbClr val="000000"/>
                    </a:solidFill>
                    <a:latin typeface="Calibri" pitchFamily="34" charset="0"/>
                    <a:cs typeface="Arial" panose="020B0604020202020204" pitchFamily="34" charset="0"/>
                  </a:rPr>
                  <a:t>Argon Ion Laser</a:t>
                </a:r>
              </a:p>
            </p:txBody>
          </p:sp>
          <p:sp>
            <p:nvSpPr>
              <p:cNvPr id="420" name="Line 34">
                <a:extLst>
                  <a:ext uri="{FF2B5EF4-FFF2-40B4-BE49-F238E27FC236}">
                    <a16:creationId xmlns:a16="http://schemas.microsoft.com/office/drawing/2014/main" id="{D9403D06-CF06-43EB-A144-D7535861EF9F}"/>
                  </a:ext>
                </a:extLst>
              </p:cNvPr>
              <p:cNvSpPr>
                <a:spLocks noChangeShapeType="1"/>
              </p:cNvSpPr>
              <p:nvPr/>
            </p:nvSpPr>
            <p:spPr bwMode="auto">
              <a:xfrm flipH="1">
                <a:off x="4128" y="1248"/>
                <a:ext cx="192" cy="384"/>
              </a:xfrm>
              <a:prstGeom prst="line">
                <a:avLst/>
              </a:prstGeom>
              <a:noFill/>
              <a:ln w="57150">
                <a:solidFill>
                  <a:srgbClr val="00FF00"/>
                </a:solidFill>
                <a:round/>
                <a:headEnd/>
                <a:tailEnd type="triangle" w="med" len="me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grpSp>
        <p:grpSp>
          <p:nvGrpSpPr>
            <p:cNvPr id="79880" name="Group 35">
              <a:extLst>
                <a:ext uri="{FF2B5EF4-FFF2-40B4-BE49-F238E27FC236}">
                  <a16:creationId xmlns:a16="http://schemas.microsoft.com/office/drawing/2014/main" id="{A827AAD0-8FAE-4693-8293-96ABD61B1AC2}"/>
                </a:ext>
              </a:extLst>
            </p:cNvPr>
            <p:cNvGrpSpPr>
              <a:grpSpLocks/>
            </p:cNvGrpSpPr>
            <p:nvPr/>
          </p:nvGrpSpPr>
          <p:grpSpPr bwMode="auto">
            <a:xfrm>
              <a:off x="533400" y="1524000"/>
              <a:ext cx="2286000" cy="1219200"/>
              <a:chOff x="336" y="960"/>
              <a:chExt cx="1440" cy="768"/>
            </a:xfrm>
          </p:grpSpPr>
          <p:sp>
            <p:nvSpPr>
              <p:cNvPr id="417" name="Text Box 36">
                <a:extLst>
                  <a:ext uri="{FF2B5EF4-FFF2-40B4-BE49-F238E27FC236}">
                    <a16:creationId xmlns:a16="http://schemas.microsoft.com/office/drawing/2014/main" id="{E2E77E5A-BBA3-4B84-8CEB-72E371619118}"/>
                  </a:ext>
                </a:extLst>
              </p:cNvPr>
              <p:cNvSpPr txBox="1">
                <a:spLocks noChangeArrowheads="1"/>
              </p:cNvSpPr>
              <p:nvPr/>
            </p:nvSpPr>
            <p:spPr bwMode="auto">
              <a:xfrm>
                <a:off x="336" y="960"/>
                <a:ext cx="1440" cy="446"/>
              </a:xfrm>
              <a:prstGeom prst="rect">
                <a:avLst/>
              </a:prstGeom>
              <a:solidFill>
                <a:srgbClr val="99CCFF"/>
              </a:solidFill>
              <a:ln w="28575">
                <a:solidFill>
                  <a:srgbClr val="0000FF"/>
                </a:solidFill>
                <a:miter lim="800000"/>
                <a:headEnd/>
                <a:tailEnd/>
              </a:ln>
              <a:effectLst>
                <a:outerShdw dist="107763" dir="2700000" algn="ctr" rotWithShape="0">
                  <a:srgbClr val="808080"/>
                </a:outerShdw>
              </a:effectLst>
            </p:spPr>
            <p:txBody>
              <a:bodyPr>
                <a:spAutoFit/>
              </a:bodyPr>
              <a:lstStyle/>
              <a:p>
                <a:pPr eaLnBrk="0" fontAlgn="base" hangingPunct="0">
                  <a:spcBef>
                    <a:spcPct val="50000"/>
                  </a:spcBef>
                  <a:spcAft>
                    <a:spcPct val="0"/>
                  </a:spcAft>
                  <a:defRPr/>
                </a:pPr>
                <a:r>
                  <a:rPr lang="en-US" sz="1400" b="1" kern="0" dirty="0">
                    <a:solidFill>
                      <a:srgbClr val="000000"/>
                    </a:solidFill>
                    <a:latin typeface="Calibri" panose="020F0502020204030204" pitchFamily="34" charset="0"/>
                    <a:cs typeface="Arial" panose="020B0604020202020204" pitchFamily="34" charset="0"/>
                  </a:rPr>
                  <a:t>Fill with Polymer Solution</a:t>
                </a:r>
              </a:p>
            </p:txBody>
          </p:sp>
          <p:sp>
            <p:nvSpPr>
              <p:cNvPr id="418" name="Line 37">
                <a:extLst>
                  <a:ext uri="{FF2B5EF4-FFF2-40B4-BE49-F238E27FC236}">
                    <a16:creationId xmlns:a16="http://schemas.microsoft.com/office/drawing/2014/main" id="{921F95FF-5660-4A38-A591-01AE8A7F3659}"/>
                  </a:ext>
                </a:extLst>
              </p:cNvPr>
              <p:cNvSpPr>
                <a:spLocks noChangeShapeType="1"/>
              </p:cNvSpPr>
              <p:nvPr/>
            </p:nvSpPr>
            <p:spPr bwMode="auto">
              <a:xfrm>
                <a:off x="960" y="1488"/>
                <a:ext cx="528" cy="240"/>
              </a:xfrm>
              <a:prstGeom prst="line">
                <a:avLst/>
              </a:prstGeom>
              <a:noFill/>
              <a:ln w="38100">
                <a:solidFill>
                  <a:srgbClr val="3333CC"/>
                </a:solidFill>
                <a:round/>
                <a:headEnd/>
                <a:tailEnd type="triangle" w="med" len="me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grpSp>
        <p:sp>
          <p:nvSpPr>
            <p:cNvPr id="229" name="Text Box 38">
              <a:extLst>
                <a:ext uri="{FF2B5EF4-FFF2-40B4-BE49-F238E27FC236}">
                  <a16:creationId xmlns:a16="http://schemas.microsoft.com/office/drawing/2014/main" id="{F3EBBDD0-5346-434A-94B8-6D6A96F23AF4}"/>
                </a:ext>
              </a:extLst>
            </p:cNvPr>
            <p:cNvSpPr txBox="1">
              <a:spLocks noChangeArrowheads="1"/>
            </p:cNvSpPr>
            <p:nvPr/>
          </p:nvSpPr>
          <p:spPr bwMode="auto">
            <a:xfrm>
              <a:off x="3352800" y="2438401"/>
              <a:ext cx="2590801" cy="416609"/>
            </a:xfrm>
            <a:prstGeom prst="rect">
              <a:avLst/>
            </a:prstGeom>
            <a:solidFill>
              <a:srgbClr val="FFFF00"/>
            </a:solidFill>
            <a:ln w="9525">
              <a:solidFill>
                <a:srgbClr val="000000"/>
              </a:solidFill>
              <a:miter lim="800000"/>
              <a:headEnd/>
              <a:tailEnd/>
            </a:ln>
            <a:effectLst>
              <a:outerShdw dist="35921" dir="2700000" algn="ctr" rotWithShape="0">
                <a:srgbClr val="808080"/>
              </a:outerShdw>
            </a:effectLst>
          </p:spPr>
          <p:txBody>
            <a:bodyPr>
              <a:spAutoFit/>
            </a:bodyPr>
            <a:lstStyle/>
            <a:p>
              <a:pPr algn="ctr" eaLnBrk="0" fontAlgn="base" hangingPunct="0">
                <a:spcBef>
                  <a:spcPct val="50000"/>
                </a:spcBef>
                <a:spcAft>
                  <a:spcPct val="0"/>
                </a:spcAft>
                <a:defRPr/>
              </a:pPr>
              <a:r>
                <a:rPr lang="en-US" sz="1400" kern="0">
                  <a:solidFill>
                    <a:srgbClr val="000000"/>
                  </a:solidFill>
                  <a:latin typeface="Calibri" panose="020F0502020204030204" pitchFamily="34" charset="0"/>
                  <a:cs typeface="Arial" panose="020B0604020202020204" pitchFamily="34" charset="0"/>
                </a:rPr>
                <a:t>50-100 </a:t>
              </a:r>
              <a:r>
                <a:rPr lang="en-US" sz="1400" kern="0">
                  <a:solidFill>
                    <a:srgbClr val="000000"/>
                  </a:solidFill>
                  <a:latin typeface="Calibri" panose="020F0502020204030204" pitchFamily="34" charset="0"/>
                  <a:cs typeface="Arial" charset="0"/>
                  <a:sym typeface="Symbol" pitchFamily="18" charset="2"/>
                </a:rPr>
                <a:t>µ</a:t>
              </a:r>
              <a:r>
                <a:rPr lang="en-US" sz="1400" kern="0">
                  <a:solidFill>
                    <a:srgbClr val="000000"/>
                  </a:solidFill>
                  <a:latin typeface="Calibri" panose="020F0502020204030204" pitchFamily="34" charset="0"/>
                  <a:cs typeface="Arial" panose="020B0604020202020204" pitchFamily="34" charset="0"/>
                </a:rPr>
                <a:t>m x 27 cm</a:t>
              </a:r>
              <a:endParaRPr lang="en-US" sz="1600" kern="0">
                <a:solidFill>
                  <a:srgbClr val="000000"/>
                </a:solidFill>
                <a:latin typeface="Calibri" panose="020F0502020204030204" pitchFamily="34" charset="0"/>
                <a:cs typeface="Arial" panose="020B0604020202020204" pitchFamily="34" charset="0"/>
              </a:endParaRPr>
            </a:p>
          </p:txBody>
        </p:sp>
        <p:grpSp>
          <p:nvGrpSpPr>
            <p:cNvPr id="79882" name="Group 39">
              <a:extLst>
                <a:ext uri="{FF2B5EF4-FFF2-40B4-BE49-F238E27FC236}">
                  <a16:creationId xmlns:a16="http://schemas.microsoft.com/office/drawing/2014/main" id="{B1DBE2A2-2D49-4F2B-ADAD-EB30E6413293}"/>
                </a:ext>
              </a:extLst>
            </p:cNvPr>
            <p:cNvGrpSpPr>
              <a:grpSpLocks/>
            </p:cNvGrpSpPr>
            <p:nvPr/>
          </p:nvGrpSpPr>
          <p:grpSpPr bwMode="auto">
            <a:xfrm>
              <a:off x="1143000" y="2819401"/>
              <a:ext cx="6858000" cy="2516188"/>
              <a:chOff x="720" y="1776"/>
              <a:chExt cx="4320" cy="1585"/>
            </a:xfrm>
          </p:grpSpPr>
          <p:grpSp>
            <p:nvGrpSpPr>
              <p:cNvPr id="80054" name="Group 40">
                <a:extLst>
                  <a:ext uri="{FF2B5EF4-FFF2-40B4-BE49-F238E27FC236}">
                    <a16:creationId xmlns:a16="http://schemas.microsoft.com/office/drawing/2014/main" id="{3ACD9EDF-DEEB-4F0C-A2D2-E07064AD8827}"/>
                  </a:ext>
                </a:extLst>
              </p:cNvPr>
              <p:cNvGrpSpPr>
                <a:grpSpLocks/>
              </p:cNvGrpSpPr>
              <p:nvPr/>
            </p:nvGrpSpPr>
            <p:grpSpPr bwMode="auto">
              <a:xfrm>
                <a:off x="912" y="2160"/>
                <a:ext cx="3936" cy="1201"/>
                <a:chOff x="912" y="2160"/>
                <a:chExt cx="3936" cy="1201"/>
              </a:xfrm>
            </p:grpSpPr>
            <p:grpSp>
              <p:nvGrpSpPr>
                <p:cNvPr id="80057" name="Group 41">
                  <a:extLst>
                    <a:ext uri="{FF2B5EF4-FFF2-40B4-BE49-F238E27FC236}">
                      <a16:creationId xmlns:a16="http://schemas.microsoft.com/office/drawing/2014/main" id="{BBC36D56-DDA6-4439-ACED-F453997A493F}"/>
                    </a:ext>
                  </a:extLst>
                </p:cNvPr>
                <p:cNvGrpSpPr>
                  <a:grpSpLocks/>
                </p:cNvGrpSpPr>
                <p:nvPr/>
              </p:nvGrpSpPr>
              <p:grpSpPr bwMode="auto">
                <a:xfrm>
                  <a:off x="912" y="3072"/>
                  <a:ext cx="3936" cy="289"/>
                  <a:chOff x="912" y="3072"/>
                  <a:chExt cx="3936" cy="289"/>
                </a:xfrm>
              </p:grpSpPr>
              <p:sp>
                <p:nvSpPr>
                  <p:cNvPr id="414" name="Line 42">
                    <a:extLst>
                      <a:ext uri="{FF2B5EF4-FFF2-40B4-BE49-F238E27FC236}">
                        <a16:creationId xmlns:a16="http://schemas.microsoft.com/office/drawing/2014/main" id="{BDBCEE97-7E80-44FF-B840-99B2B1A74D8D}"/>
                      </a:ext>
                    </a:extLst>
                  </p:cNvPr>
                  <p:cNvSpPr>
                    <a:spLocks noChangeShapeType="1"/>
                  </p:cNvSpPr>
                  <p:nvPr/>
                </p:nvSpPr>
                <p:spPr bwMode="auto">
                  <a:xfrm>
                    <a:off x="912" y="3216"/>
                    <a:ext cx="1584"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415" name="Text Box 43">
                    <a:extLst>
                      <a:ext uri="{FF2B5EF4-FFF2-40B4-BE49-F238E27FC236}">
                        <a16:creationId xmlns:a16="http://schemas.microsoft.com/office/drawing/2014/main" id="{CEF424A3-AA91-4CC7-80CB-F7C6014E0194}"/>
                      </a:ext>
                    </a:extLst>
                  </p:cNvPr>
                  <p:cNvSpPr txBox="1">
                    <a:spLocks noChangeArrowheads="1"/>
                  </p:cNvSpPr>
                  <p:nvPr/>
                </p:nvSpPr>
                <p:spPr bwMode="auto">
                  <a:xfrm>
                    <a:off x="2496" y="3072"/>
                    <a:ext cx="864" cy="289"/>
                  </a:xfrm>
                  <a:prstGeom prst="rect">
                    <a:avLst/>
                  </a:prstGeom>
                  <a:solidFill>
                    <a:srgbClr val="C0C0C0"/>
                  </a:solidFill>
                  <a:ln w="9525">
                    <a:solidFill>
                      <a:srgbClr val="FF0000"/>
                    </a:solidFill>
                    <a:miter lim="800000"/>
                    <a:headEnd/>
                    <a:tailEnd/>
                  </a:ln>
                  <a:effectLst>
                    <a:outerShdw dist="107763" dir="2700000" algn="ctr" rotWithShape="0">
                      <a:srgbClr val="808080"/>
                    </a:outerShdw>
                  </a:effectLst>
                </p:spPr>
                <p:txBody>
                  <a:bodyPr>
                    <a:spAutoFit/>
                  </a:bodyPr>
                  <a:lstStyle/>
                  <a:p>
                    <a:pPr algn="ctr" eaLnBrk="0" fontAlgn="base" hangingPunct="0">
                      <a:spcBef>
                        <a:spcPct val="50000"/>
                      </a:spcBef>
                      <a:spcAft>
                        <a:spcPct val="0"/>
                      </a:spcAft>
                      <a:defRPr/>
                    </a:pPr>
                    <a:r>
                      <a:rPr lang="en-US" sz="1600" kern="0">
                        <a:solidFill>
                          <a:srgbClr val="000000"/>
                        </a:solidFill>
                        <a:latin typeface="Calibri" panose="020F0502020204030204" pitchFamily="34" charset="0"/>
                        <a:cs typeface="Arial" panose="020B0604020202020204" pitchFamily="34" charset="0"/>
                      </a:rPr>
                      <a:t>5-20 kV</a:t>
                    </a:r>
                  </a:p>
                </p:txBody>
              </p:sp>
              <p:sp>
                <p:nvSpPr>
                  <p:cNvPr id="416" name="Line 44">
                    <a:extLst>
                      <a:ext uri="{FF2B5EF4-FFF2-40B4-BE49-F238E27FC236}">
                        <a16:creationId xmlns:a16="http://schemas.microsoft.com/office/drawing/2014/main" id="{9EB9BDAA-ABF8-4E6A-AE5C-694452D66AB6}"/>
                      </a:ext>
                    </a:extLst>
                  </p:cNvPr>
                  <p:cNvSpPr>
                    <a:spLocks noChangeShapeType="1"/>
                  </p:cNvSpPr>
                  <p:nvPr/>
                </p:nvSpPr>
                <p:spPr bwMode="auto">
                  <a:xfrm>
                    <a:off x="3360" y="3216"/>
                    <a:ext cx="1488"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grpSp>
            <p:grpSp>
              <p:nvGrpSpPr>
                <p:cNvPr id="80058" name="Group 45">
                  <a:extLst>
                    <a:ext uri="{FF2B5EF4-FFF2-40B4-BE49-F238E27FC236}">
                      <a16:creationId xmlns:a16="http://schemas.microsoft.com/office/drawing/2014/main" id="{721333E0-5A57-4F32-8CA6-07D5C7AEE0B6}"/>
                    </a:ext>
                  </a:extLst>
                </p:cNvPr>
                <p:cNvGrpSpPr>
                  <a:grpSpLocks/>
                </p:cNvGrpSpPr>
                <p:nvPr/>
              </p:nvGrpSpPr>
              <p:grpSpPr bwMode="auto">
                <a:xfrm>
                  <a:off x="912" y="2160"/>
                  <a:ext cx="240" cy="1056"/>
                  <a:chOff x="912" y="2160"/>
                  <a:chExt cx="240" cy="1056"/>
                </a:xfrm>
              </p:grpSpPr>
              <p:sp>
                <p:nvSpPr>
                  <p:cNvPr id="411" name="Line 46">
                    <a:extLst>
                      <a:ext uri="{FF2B5EF4-FFF2-40B4-BE49-F238E27FC236}">
                        <a16:creationId xmlns:a16="http://schemas.microsoft.com/office/drawing/2014/main" id="{2072A8AA-4EDC-454A-98B2-3AB376316070}"/>
                      </a:ext>
                    </a:extLst>
                  </p:cNvPr>
                  <p:cNvSpPr>
                    <a:spLocks noChangeShapeType="1"/>
                  </p:cNvSpPr>
                  <p:nvPr/>
                </p:nvSpPr>
                <p:spPr bwMode="auto">
                  <a:xfrm flipV="1">
                    <a:off x="912" y="2160"/>
                    <a:ext cx="0" cy="1056"/>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412" name="Line 47">
                    <a:extLst>
                      <a:ext uri="{FF2B5EF4-FFF2-40B4-BE49-F238E27FC236}">
                        <a16:creationId xmlns:a16="http://schemas.microsoft.com/office/drawing/2014/main" id="{DAABDEF0-9E6D-419B-89E8-E6F3CDD54E93}"/>
                      </a:ext>
                    </a:extLst>
                  </p:cNvPr>
                  <p:cNvSpPr>
                    <a:spLocks noChangeShapeType="1"/>
                  </p:cNvSpPr>
                  <p:nvPr/>
                </p:nvSpPr>
                <p:spPr bwMode="auto">
                  <a:xfrm>
                    <a:off x="912" y="2160"/>
                    <a:ext cx="240"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413" name="Line 48">
                    <a:extLst>
                      <a:ext uri="{FF2B5EF4-FFF2-40B4-BE49-F238E27FC236}">
                        <a16:creationId xmlns:a16="http://schemas.microsoft.com/office/drawing/2014/main" id="{8933C79B-B03B-4BA5-93D3-3181F63F7808}"/>
                      </a:ext>
                    </a:extLst>
                  </p:cNvPr>
                  <p:cNvSpPr>
                    <a:spLocks noChangeShapeType="1"/>
                  </p:cNvSpPr>
                  <p:nvPr/>
                </p:nvSpPr>
                <p:spPr bwMode="auto">
                  <a:xfrm>
                    <a:off x="1152" y="2160"/>
                    <a:ext cx="0" cy="288"/>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grpSp>
            <p:grpSp>
              <p:nvGrpSpPr>
                <p:cNvPr id="80059" name="Group 49">
                  <a:extLst>
                    <a:ext uri="{FF2B5EF4-FFF2-40B4-BE49-F238E27FC236}">
                      <a16:creationId xmlns:a16="http://schemas.microsoft.com/office/drawing/2014/main" id="{225B774F-5945-452C-9514-E154AA4C26FB}"/>
                    </a:ext>
                  </a:extLst>
                </p:cNvPr>
                <p:cNvGrpSpPr>
                  <a:grpSpLocks/>
                </p:cNvGrpSpPr>
                <p:nvPr/>
              </p:nvGrpSpPr>
              <p:grpSpPr bwMode="auto">
                <a:xfrm>
                  <a:off x="4608" y="2208"/>
                  <a:ext cx="240" cy="1008"/>
                  <a:chOff x="4608" y="2208"/>
                  <a:chExt cx="240" cy="1008"/>
                </a:xfrm>
              </p:grpSpPr>
              <p:sp>
                <p:nvSpPr>
                  <p:cNvPr id="408" name="Line 50">
                    <a:extLst>
                      <a:ext uri="{FF2B5EF4-FFF2-40B4-BE49-F238E27FC236}">
                        <a16:creationId xmlns:a16="http://schemas.microsoft.com/office/drawing/2014/main" id="{16B2E109-0319-414F-98A5-FA828A4B4F03}"/>
                      </a:ext>
                    </a:extLst>
                  </p:cNvPr>
                  <p:cNvSpPr>
                    <a:spLocks noChangeShapeType="1"/>
                  </p:cNvSpPr>
                  <p:nvPr/>
                </p:nvSpPr>
                <p:spPr bwMode="auto">
                  <a:xfrm flipV="1">
                    <a:off x="4848" y="2208"/>
                    <a:ext cx="0" cy="1008"/>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409" name="Line 51">
                    <a:extLst>
                      <a:ext uri="{FF2B5EF4-FFF2-40B4-BE49-F238E27FC236}">
                        <a16:creationId xmlns:a16="http://schemas.microsoft.com/office/drawing/2014/main" id="{CE072BE4-8CBF-4A7D-A230-C7525681A021}"/>
                      </a:ext>
                    </a:extLst>
                  </p:cNvPr>
                  <p:cNvSpPr>
                    <a:spLocks noChangeShapeType="1"/>
                  </p:cNvSpPr>
                  <p:nvPr/>
                </p:nvSpPr>
                <p:spPr bwMode="auto">
                  <a:xfrm flipH="1">
                    <a:off x="4608" y="2208"/>
                    <a:ext cx="240"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410" name="Line 52">
                    <a:extLst>
                      <a:ext uri="{FF2B5EF4-FFF2-40B4-BE49-F238E27FC236}">
                        <a16:creationId xmlns:a16="http://schemas.microsoft.com/office/drawing/2014/main" id="{E37AAF4A-D37C-4726-BF24-6EF5477A64AA}"/>
                      </a:ext>
                    </a:extLst>
                  </p:cNvPr>
                  <p:cNvSpPr>
                    <a:spLocks noChangeShapeType="1"/>
                  </p:cNvSpPr>
                  <p:nvPr/>
                </p:nvSpPr>
                <p:spPr bwMode="auto">
                  <a:xfrm>
                    <a:off x="4608" y="2208"/>
                    <a:ext cx="0" cy="24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grpSp>
          </p:grpSp>
          <p:sp>
            <p:nvSpPr>
              <p:cNvPr id="403" name="Text Box 53">
                <a:extLst>
                  <a:ext uri="{FF2B5EF4-FFF2-40B4-BE49-F238E27FC236}">
                    <a16:creationId xmlns:a16="http://schemas.microsoft.com/office/drawing/2014/main" id="{B3C646E4-7EB3-41F7-A3C6-58949B6C3389}"/>
                  </a:ext>
                </a:extLst>
              </p:cNvPr>
              <p:cNvSpPr txBox="1">
                <a:spLocks noChangeArrowheads="1"/>
              </p:cNvSpPr>
              <p:nvPr/>
            </p:nvSpPr>
            <p:spPr bwMode="auto">
              <a:xfrm>
                <a:off x="720" y="1776"/>
                <a:ext cx="624" cy="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0" fontAlgn="base" hangingPunct="0">
                  <a:spcBef>
                    <a:spcPct val="50000"/>
                  </a:spcBef>
                  <a:spcAft>
                    <a:spcPct val="0"/>
                  </a:spcAft>
                  <a:defRPr/>
                </a:pPr>
                <a:r>
                  <a:rPr lang="en-US" sz="3200" b="1" kern="0" dirty="0">
                    <a:solidFill>
                      <a:srgbClr val="FF0000"/>
                    </a:solidFill>
                    <a:latin typeface="Calibri" pitchFamily="34" charset="0"/>
                    <a:cs typeface="Arial" panose="020B0604020202020204" pitchFamily="34" charset="0"/>
                  </a:rPr>
                  <a:t>-</a:t>
                </a:r>
                <a:endParaRPr lang="en-US" sz="3200" b="1" kern="0" dirty="0">
                  <a:solidFill>
                    <a:srgbClr val="000000"/>
                  </a:solidFill>
                  <a:latin typeface="Calibri" pitchFamily="34" charset="0"/>
                  <a:cs typeface="Arial" panose="020B0604020202020204" pitchFamily="34" charset="0"/>
                </a:endParaRPr>
              </a:p>
            </p:txBody>
          </p:sp>
          <p:sp>
            <p:nvSpPr>
              <p:cNvPr id="404" name="Text Box 54">
                <a:extLst>
                  <a:ext uri="{FF2B5EF4-FFF2-40B4-BE49-F238E27FC236}">
                    <a16:creationId xmlns:a16="http://schemas.microsoft.com/office/drawing/2014/main" id="{5B7EFDB7-4C68-42B3-AA70-336C36E4882A}"/>
                  </a:ext>
                </a:extLst>
              </p:cNvPr>
              <p:cNvSpPr txBox="1">
                <a:spLocks noChangeArrowheads="1"/>
              </p:cNvSpPr>
              <p:nvPr/>
            </p:nvSpPr>
            <p:spPr bwMode="auto">
              <a:xfrm>
                <a:off x="4416" y="1824"/>
                <a:ext cx="624" cy="3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0" fontAlgn="base" hangingPunct="0">
                  <a:spcBef>
                    <a:spcPct val="50000"/>
                  </a:spcBef>
                  <a:spcAft>
                    <a:spcPct val="0"/>
                  </a:spcAft>
                  <a:defRPr/>
                </a:pPr>
                <a:r>
                  <a:rPr lang="en-US" sz="2400" b="1" kern="0" dirty="0">
                    <a:solidFill>
                      <a:srgbClr val="FF0000"/>
                    </a:solidFill>
                    <a:latin typeface="Calibri" pitchFamily="34" charset="0"/>
                    <a:cs typeface="Arial" panose="020B0604020202020204" pitchFamily="34" charset="0"/>
                  </a:rPr>
                  <a:t>+</a:t>
                </a:r>
                <a:endParaRPr lang="en-US" sz="1600" kern="0" dirty="0">
                  <a:solidFill>
                    <a:srgbClr val="000000"/>
                  </a:solidFill>
                  <a:latin typeface="Calibri" pitchFamily="34" charset="0"/>
                  <a:cs typeface="Arial" panose="020B0604020202020204" pitchFamily="34" charset="0"/>
                </a:endParaRPr>
              </a:p>
            </p:txBody>
          </p:sp>
        </p:grpSp>
        <p:sp>
          <p:nvSpPr>
            <p:cNvPr id="231" name="Text Box 55">
              <a:extLst>
                <a:ext uri="{FF2B5EF4-FFF2-40B4-BE49-F238E27FC236}">
                  <a16:creationId xmlns:a16="http://schemas.microsoft.com/office/drawing/2014/main" id="{AB664A67-4D45-4C3D-BB8B-31FAEB74DED5}"/>
                </a:ext>
              </a:extLst>
            </p:cNvPr>
            <p:cNvSpPr txBox="1">
              <a:spLocks noChangeArrowheads="1"/>
            </p:cNvSpPr>
            <p:nvPr/>
          </p:nvSpPr>
          <p:spPr bwMode="auto">
            <a:xfrm>
              <a:off x="4648201" y="2971800"/>
              <a:ext cx="2057400" cy="3749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0" fontAlgn="base" hangingPunct="0">
                <a:spcBef>
                  <a:spcPct val="50000"/>
                </a:spcBef>
                <a:spcAft>
                  <a:spcPct val="0"/>
                </a:spcAft>
                <a:defRPr/>
              </a:pPr>
              <a:r>
                <a:rPr lang="en-US" sz="1200" kern="0">
                  <a:solidFill>
                    <a:srgbClr val="000000"/>
                  </a:solidFill>
                  <a:latin typeface="Calibri" pitchFamily="34" charset="0"/>
                  <a:cs typeface="Arial" panose="020B0604020202020204" pitchFamily="34" charset="0"/>
                </a:rPr>
                <a:t>Burn capillary window</a:t>
              </a:r>
            </a:p>
          </p:txBody>
        </p:sp>
        <p:sp>
          <p:nvSpPr>
            <p:cNvPr id="232" name="Text Box 56">
              <a:extLst>
                <a:ext uri="{FF2B5EF4-FFF2-40B4-BE49-F238E27FC236}">
                  <a16:creationId xmlns:a16="http://schemas.microsoft.com/office/drawing/2014/main" id="{08E43700-684D-4318-BF3B-684CC7DDF633}"/>
                </a:ext>
              </a:extLst>
            </p:cNvPr>
            <p:cNvSpPr txBox="1">
              <a:spLocks noChangeArrowheads="1"/>
            </p:cNvSpPr>
            <p:nvPr/>
          </p:nvSpPr>
          <p:spPr bwMode="auto">
            <a:xfrm>
              <a:off x="2514600" y="3733800"/>
              <a:ext cx="4114801" cy="791555"/>
            </a:xfrm>
            <a:prstGeom prst="rect">
              <a:avLst/>
            </a:prstGeom>
            <a:solidFill>
              <a:srgbClr val="00CC99"/>
            </a:solidFill>
            <a:ln w="9525">
              <a:solidFill>
                <a:srgbClr val="000000"/>
              </a:solidFill>
              <a:miter lim="800000"/>
              <a:headEnd/>
              <a:tailEnd/>
            </a:ln>
            <a:effectLst>
              <a:outerShdw dist="107763" dir="2700000" algn="ctr" rotWithShape="0">
                <a:srgbClr val="808080"/>
              </a:outerShdw>
            </a:effectLst>
          </p:spPr>
          <p:txBody>
            <a:bodyPr>
              <a:spAutoFit/>
            </a:bodyPr>
            <a:lstStyle/>
            <a:p>
              <a:pPr algn="ctr" eaLnBrk="0" fontAlgn="base" hangingPunct="0">
                <a:spcBef>
                  <a:spcPct val="50000"/>
                </a:spcBef>
                <a:spcAft>
                  <a:spcPct val="0"/>
                </a:spcAft>
                <a:defRPr/>
              </a:pPr>
              <a:r>
                <a:rPr lang="en-US" sz="1600" kern="0" dirty="0">
                  <a:solidFill>
                    <a:srgbClr val="000000"/>
                  </a:solidFill>
                  <a:latin typeface="Calibri" panose="020F0502020204030204" pitchFamily="34" charset="0"/>
                  <a:cs typeface="Arial" panose="020B0604020202020204" pitchFamily="34" charset="0"/>
                </a:rPr>
                <a:t>DNA Separation occurs in ~30 - 40 minutes...</a:t>
              </a:r>
            </a:p>
          </p:txBody>
        </p:sp>
        <p:grpSp>
          <p:nvGrpSpPr>
            <p:cNvPr id="79885" name="Group 57">
              <a:extLst>
                <a:ext uri="{FF2B5EF4-FFF2-40B4-BE49-F238E27FC236}">
                  <a16:creationId xmlns:a16="http://schemas.microsoft.com/office/drawing/2014/main" id="{0E12F7B2-90C8-4AB5-86DA-C1D044DCF4F9}"/>
                </a:ext>
              </a:extLst>
            </p:cNvPr>
            <p:cNvGrpSpPr>
              <a:grpSpLocks/>
            </p:cNvGrpSpPr>
            <p:nvPr/>
          </p:nvGrpSpPr>
          <p:grpSpPr bwMode="auto">
            <a:xfrm>
              <a:off x="2971800" y="5257800"/>
              <a:ext cx="5867400" cy="1524000"/>
              <a:chOff x="1872" y="3312"/>
              <a:chExt cx="3696" cy="960"/>
            </a:xfrm>
          </p:grpSpPr>
          <p:sp>
            <p:nvSpPr>
              <p:cNvPr id="234" name="Text Box 58">
                <a:extLst>
                  <a:ext uri="{FF2B5EF4-FFF2-40B4-BE49-F238E27FC236}">
                    <a16:creationId xmlns:a16="http://schemas.microsoft.com/office/drawing/2014/main" id="{CBCABB83-ADD2-4B7F-9134-F15C6872DB4B}"/>
                  </a:ext>
                </a:extLst>
              </p:cNvPr>
              <p:cNvSpPr txBox="1">
                <a:spLocks noChangeArrowheads="1"/>
              </p:cNvSpPr>
              <p:nvPr/>
            </p:nvSpPr>
            <p:spPr bwMode="auto">
              <a:xfrm>
                <a:off x="1872" y="3456"/>
                <a:ext cx="2784" cy="289"/>
              </a:xfrm>
              <a:prstGeom prst="rect">
                <a:avLst/>
              </a:prstGeom>
              <a:solidFill>
                <a:srgbClr val="CC99FF"/>
              </a:solidFill>
              <a:ln w="9525">
                <a:noFill/>
                <a:miter lim="800000"/>
                <a:headEnd/>
                <a:tailEnd/>
              </a:ln>
              <a:effectLst>
                <a:outerShdw dist="107763" dir="2700000" algn="ctr" rotWithShape="0">
                  <a:srgbClr val="808080"/>
                </a:outerShdw>
              </a:effectLst>
            </p:spPr>
            <p:txBody>
              <a:bodyPr>
                <a:spAutoFit/>
              </a:bodyPr>
              <a:lstStyle/>
              <a:p>
                <a:pPr algn="ctr" eaLnBrk="0" fontAlgn="base" hangingPunct="0">
                  <a:spcBef>
                    <a:spcPct val="50000"/>
                  </a:spcBef>
                  <a:spcAft>
                    <a:spcPct val="0"/>
                  </a:spcAft>
                  <a:defRPr/>
                </a:pPr>
                <a:r>
                  <a:rPr lang="en-US" sz="1600" kern="0">
                    <a:solidFill>
                      <a:srgbClr val="000000"/>
                    </a:solidFill>
                    <a:latin typeface="Calibri" panose="020F0502020204030204" pitchFamily="34" charset="0"/>
                    <a:cs typeface="Arial" panose="020B0604020202020204" pitchFamily="34" charset="0"/>
                  </a:rPr>
                  <a:t>Data Acquisition and Analysis</a:t>
                </a:r>
              </a:p>
            </p:txBody>
          </p:sp>
          <p:grpSp>
            <p:nvGrpSpPr>
              <p:cNvPr id="79887" name="Group 59">
                <a:extLst>
                  <a:ext uri="{FF2B5EF4-FFF2-40B4-BE49-F238E27FC236}">
                    <a16:creationId xmlns:a16="http://schemas.microsoft.com/office/drawing/2014/main" id="{412F46E7-9B97-4F57-8319-B8E734935A90}"/>
                  </a:ext>
                </a:extLst>
              </p:cNvPr>
              <p:cNvGrpSpPr>
                <a:grpSpLocks/>
              </p:cNvGrpSpPr>
              <p:nvPr/>
            </p:nvGrpSpPr>
            <p:grpSpPr bwMode="auto">
              <a:xfrm>
                <a:off x="4800" y="3312"/>
                <a:ext cx="768" cy="960"/>
                <a:chOff x="5918" y="10060"/>
                <a:chExt cx="2842" cy="3089"/>
              </a:xfrm>
            </p:grpSpPr>
            <p:sp>
              <p:nvSpPr>
                <p:cNvPr id="236" name="Freeform 60">
                  <a:extLst>
                    <a:ext uri="{FF2B5EF4-FFF2-40B4-BE49-F238E27FC236}">
                      <a16:creationId xmlns:a16="http://schemas.microsoft.com/office/drawing/2014/main" id="{4D0EC271-F1F4-43E3-BF88-539712DAAD31}"/>
                    </a:ext>
                  </a:extLst>
                </p:cNvPr>
                <p:cNvSpPr>
                  <a:spLocks/>
                </p:cNvSpPr>
                <p:nvPr/>
              </p:nvSpPr>
              <p:spPr bwMode="auto">
                <a:xfrm>
                  <a:off x="8290" y="12937"/>
                  <a:ext cx="466" cy="199"/>
                </a:xfrm>
                <a:custGeom>
                  <a:avLst/>
                  <a:gdLst>
                    <a:gd name="T0" fmla="*/ 13 w 467"/>
                    <a:gd name="T1" fmla="*/ 117 h 200"/>
                    <a:gd name="T2" fmla="*/ 0 w 467"/>
                    <a:gd name="T3" fmla="*/ 63 h 200"/>
                    <a:gd name="T4" fmla="*/ 35 w 467"/>
                    <a:gd name="T5" fmla="*/ 26 h 200"/>
                    <a:gd name="T6" fmla="*/ 102 w 467"/>
                    <a:gd name="T7" fmla="*/ 1 h 200"/>
                    <a:gd name="T8" fmla="*/ 193 w 467"/>
                    <a:gd name="T9" fmla="*/ 0 h 200"/>
                    <a:gd name="T10" fmla="*/ 247 w 467"/>
                    <a:gd name="T11" fmla="*/ 7 h 200"/>
                    <a:gd name="T12" fmla="*/ 327 w 467"/>
                    <a:gd name="T13" fmla="*/ 31 h 200"/>
                    <a:gd name="T14" fmla="*/ 467 w 467"/>
                    <a:gd name="T15" fmla="*/ 112 h 200"/>
                    <a:gd name="T16" fmla="*/ 449 w 467"/>
                    <a:gd name="T17" fmla="*/ 151 h 200"/>
                    <a:gd name="T18" fmla="*/ 327 w 467"/>
                    <a:gd name="T19" fmla="*/ 200 h 200"/>
                    <a:gd name="T20" fmla="*/ 13 w 467"/>
                    <a:gd name="T21" fmla="*/ 117 h 200"/>
                    <a:gd name="T22" fmla="*/ 13 w 467"/>
                    <a:gd name="T23" fmla="*/ 117 h 20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467"/>
                    <a:gd name="T37" fmla="*/ 0 h 200"/>
                    <a:gd name="T38" fmla="*/ 467 w 467"/>
                    <a:gd name="T39" fmla="*/ 200 h 20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467" h="200">
                      <a:moveTo>
                        <a:pt x="13" y="117"/>
                      </a:moveTo>
                      <a:lnTo>
                        <a:pt x="0" y="63"/>
                      </a:lnTo>
                      <a:lnTo>
                        <a:pt x="35" y="26"/>
                      </a:lnTo>
                      <a:lnTo>
                        <a:pt x="102" y="1"/>
                      </a:lnTo>
                      <a:lnTo>
                        <a:pt x="193" y="0"/>
                      </a:lnTo>
                      <a:lnTo>
                        <a:pt x="247" y="7"/>
                      </a:lnTo>
                      <a:lnTo>
                        <a:pt x="327" y="31"/>
                      </a:lnTo>
                      <a:lnTo>
                        <a:pt x="467" y="112"/>
                      </a:lnTo>
                      <a:lnTo>
                        <a:pt x="449" y="151"/>
                      </a:lnTo>
                      <a:lnTo>
                        <a:pt x="327" y="200"/>
                      </a:lnTo>
                      <a:lnTo>
                        <a:pt x="13" y="117"/>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237" name="Freeform 61">
                  <a:extLst>
                    <a:ext uri="{FF2B5EF4-FFF2-40B4-BE49-F238E27FC236}">
                      <a16:creationId xmlns:a16="http://schemas.microsoft.com/office/drawing/2014/main" id="{1EFD7E7E-A61B-49B2-9259-DAEE13625B93}"/>
                    </a:ext>
                  </a:extLst>
                </p:cNvPr>
                <p:cNvSpPr>
                  <a:spLocks/>
                </p:cNvSpPr>
                <p:nvPr/>
              </p:nvSpPr>
              <p:spPr bwMode="auto">
                <a:xfrm>
                  <a:off x="8616" y="13043"/>
                  <a:ext cx="137" cy="100"/>
                </a:xfrm>
                <a:custGeom>
                  <a:avLst/>
                  <a:gdLst>
                    <a:gd name="T0" fmla="*/ 6 w 139"/>
                    <a:gd name="T1" fmla="*/ 49 h 100"/>
                    <a:gd name="T2" fmla="*/ 76 w 139"/>
                    <a:gd name="T3" fmla="*/ 8 h 100"/>
                    <a:gd name="T4" fmla="*/ 131 w 139"/>
                    <a:gd name="T5" fmla="*/ 0 h 100"/>
                    <a:gd name="T6" fmla="*/ 139 w 139"/>
                    <a:gd name="T7" fmla="*/ 12 h 100"/>
                    <a:gd name="T8" fmla="*/ 125 w 139"/>
                    <a:gd name="T9" fmla="*/ 37 h 100"/>
                    <a:gd name="T10" fmla="*/ 0 w 139"/>
                    <a:gd name="T11" fmla="*/ 100 h 100"/>
                    <a:gd name="T12" fmla="*/ 6 w 139"/>
                    <a:gd name="T13" fmla="*/ 49 h 100"/>
                    <a:gd name="T14" fmla="*/ 6 w 139"/>
                    <a:gd name="T15" fmla="*/ 49 h 100"/>
                    <a:gd name="T16" fmla="*/ 0 60000 65536"/>
                    <a:gd name="T17" fmla="*/ 0 60000 65536"/>
                    <a:gd name="T18" fmla="*/ 0 60000 65536"/>
                    <a:gd name="T19" fmla="*/ 0 60000 65536"/>
                    <a:gd name="T20" fmla="*/ 0 60000 65536"/>
                    <a:gd name="T21" fmla="*/ 0 60000 65536"/>
                    <a:gd name="T22" fmla="*/ 0 60000 65536"/>
                    <a:gd name="T23" fmla="*/ 0 60000 65536"/>
                    <a:gd name="T24" fmla="*/ 0 w 139"/>
                    <a:gd name="T25" fmla="*/ 0 h 100"/>
                    <a:gd name="T26" fmla="*/ 139 w 139"/>
                    <a:gd name="T27" fmla="*/ 100 h 1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39" h="100">
                      <a:moveTo>
                        <a:pt x="6" y="49"/>
                      </a:moveTo>
                      <a:lnTo>
                        <a:pt x="76" y="8"/>
                      </a:lnTo>
                      <a:lnTo>
                        <a:pt x="131" y="0"/>
                      </a:lnTo>
                      <a:lnTo>
                        <a:pt x="139" y="12"/>
                      </a:lnTo>
                      <a:lnTo>
                        <a:pt x="125" y="37"/>
                      </a:lnTo>
                      <a:lnTo>
                        <a:pt x="0" y="100"/>
                      </a:lnTo>
                      <a:lnTo>
                        <a:pt x="6" y="49"/>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238" name="Freeform 62">
                  <a:extLst>
                    <a:ext uri="{FF2B5EF4-FFF2-40B4-BE49-F238E27FC236}">
                      <a16:creationId xmlns:a16="http://schemas.microsoft.com/office/drawing/2014/main" id="{164956E7-0E54-4B31-BC0E-A02208096F0C}"/>
                    </a:ext>
                  </a:extLst>
                </p:cNvPr>
                <p:cNvSpPr>
                  <a:spLocks/>
                </p:cNvSpPr>
                <p:nvPr/>
              </p:nvSpPr>
              <p:spPr bwMode="auto">
                <a:xfrm>
                  <a:off x="8297" y="13017"/>
                  <a:ext cx="233" cy="97"/>
                </a:xfrm>
                <a:custGeom>
                  <a:avLst/>
                  <a:gdLst>
                    <a:gd name="T0" fmla="*/ 3 w 232"/>
                    <a:gd name="T1" fmla="*/ 13 h 97"/>
                    <a:gd name="T2" fmla="*/ 68 w 232"/>
                    <a:gd name="T3" fmla="*/ 0 h 97"/>
                    <a:gd name="T4" fmla="*/ 131 w 232"/>
                    <a:gd name="T5" fmla="*/ 2 h 97"/>
                    <a:gd name="T6" fmla="*/ 232 w 232"/>
                    <a:gd name="T7" fmla="*/ 51 h 97"/>
                    <a:gd name="T8" fmla="*/ 217 w 232"/>
                    <a:gd name="T9" fmla="*/ 97 h 97"/>
                    <a:gd name="T10" fmla="*/ 14 w 232"/>
                    <a:gd name="T11" fmla="*/ 38 h 97"/>
                    <a:gd name="T12" fmla="*/ 0 w 232"/>
                    <a:gd name="T13" fmla="*/ 22 h 97"/>
                    <a:gd name="T14" fmla="*/ 3 w 232"/>
                    <a:gd name="T15" fmla="*/ 13 h 97"/>
                    <a:gd name="T16" fmla="*/ 3 w 232"/>
                    <a:gd name="T17" fmla="*/ 13 h 9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32"/>
                    <a:gd name="T28" fmla="*/ 0 h 97"/>
                    <a:gd name="T29" fmla="*/ 232 w 232"/>
                    <a:gd name="T30" fmla="*/ 97 h 9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32" h="97">
                      <a:moveTo>
                        <a:pt x="3" y="13"/>
                      </a:moveTo>
                      <a:lnTo>
                        <a:pt x="68" y="0"/>
                      </a:lnTo>
                      <a:lnTo>
                        <a:pt x="131" y="2"/>
                      </a:lnTo>
                      <a:lnTo>
                        <a:pt x="232" y="51"/>
                      </a:lnTo>
                      <a:lnTo>
                        <a:pt x="217" y="97"/>
                      </a:lnTo>
                      <a:lnTo>
                        <a:pt x="14" y="38"/>
                      </a:lnTo>
                      <a:lnTo>
                        <a:pt x="0" y="22"/>
                      </a:lnTo>
                      <a:lnTo>
                        <a:pt x="3" y="13"/>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239" name="Freeform 63">
                  <a:extLst>
                    <a:ext uri="{FF2B5EF4-FFF2-40B4-BE49-F238E27FC236}">
                      <a16:creationId xmlns:a16="http://schemas.microsoft.com/office/drawing/2014/main" id="{B97D760C-5263-48D8-87F0-751B7112F803}"/>
                    </a:ext>
                  </a:extLst>
                </p:cNvPr>
                <p:cNvSpPr>
                  <a:spLocks/>
                </p:cNvSpPr>
                <p:nvPr/>
              </p:nvSpPr>
              <p:spPr bwMode="auto">
                <a:xfrm>
                  <a:off x="5918" y="12567"/>
                  <a:ext cx="2298" cy="541"/>
                </a:xfrm>
                <a:custGeom>
                  <a:avLst/>
                  <a:gdLst>
                    <a:gd name="T0" fmla="*/ 86 w 2298"/>
                    <a:gd name="T1" fmla="*/ 0 h 538"/>
                    <a:gd name="T2" fmla="*/ 0 w 2298"/>
                    <a:gd name="T3" fmla="*/ 465 h 538"/>
                    <a:gd name="T4" fmla="*/ 16 w 2298"/>
                    <a:gd name="T5" fmla="*/ 538 h 538"/>
                    <a:gd name="T6" fmla="*/ 2295 w 2298"/>
                    <a:gd name="T7" fmla="*/ 522 h 538"/>
                    <a:gd name="T8" fmla="*/ 2298 w 2298"/>
                    <a:gd name="T9" fmla="*/ 444 h 538"/>
                    <a:gd name="T10" fmla="*/ 2211 w 2298"/>
                    <a:gd name="T11" fmla="*/ 11 h 538"/>
                    <a:gd name="T12" fmla="*/ 86 w 2298"/>
                    <a:gd name="T13" fmla="*/ 0 h 538"/>
                    <a:gd name="T14" fmla="*/ 86 w 2298"/>
                    <a:gd name="T15" fmla="*/ 0 h 538"/>
                    <a:gd name="T16" fmla="*/ 0 60000 65536"/>
                    <a:gd name="T17" fmla="*/ 0 60000 65536"/>
                    <a:gd name="T18" fmla="*/ 0 60000 65536"/>
                    <a:gd name="T19" fmla="*/ 0 60000 65536"/>
                    <a:gd name="T20" fmla="*/ 0 60000 65536"/>
                    <a:gd name="T21" fmla="*/ 0 60000 65536"/>
                    <a:gd name="T22" fmla="*/ 0 60000 65536"/>
                    <a:gd name="T23" fmla="*/ 0 60000 65536"/>
                    <a:gd name="T24" fmla="*/ 0 w 2298"/>
                    <a:gd name="T25" fmla="*/ 0 h 538"/>
                    <a:gd name="T26" fmla="*/ 2298 w 2298"/>
                    <a:gd name="T27" fmla="*/ 538 h 53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298" h="538">
                      <a:moveTo>
                        <a:pt x="86" y="0"/>
                      </a:moveTo>
                      <a:lnTo>
                        <a:pt x="0" y="465"/>
                      </a:lnTo>
                      <a:lnTo>
                        <a:pt x="16" y="538"/>
                      </a:lnTo>
                      <a:lnTo>
                        <a:pt x="2295" y="522"/>
                      </a:lnTo>
                      <a:lnTo>
                        <a:pt x="2298" y="444"/>
                      </a:lnTo>
                      <a:lnTo>
                        <a:pt x="2211" y="11"/>
                      </a:lnTo>
                      <a:lnTo>
                        <a:pt x="86" y="0"/>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240" name="Freeform 64">
                  <a:extLst>
                    <a:ext uri="{FF2B5EF4-FFF2-40B4-BE49-F238E27FC236}">
                      <a16:creationId xmlns:a16="http://schemas.microsoft.com/office/drawing/2014/main" id="{CA8E6BD8-B68F-40EA-B62D-D2B4C5260FDC}"/>
                    </a:ext>
                  </a:extLst>
                </p:cNvPr>
                <p:cNvSpPr>
                  <a:spLocks/>
                </p:cNvSpPr>
                <p:nvPr/>
              </p:nvSpPr>
              <p:spPr bwMode="auto">
                <a:xfrm>
                  <a:off x="5996" y="12747"/>
                  <a:ext cx="222" cy="219"/>
                </a:xfrm>
                <a:custGeom>
                  <a:avLst/>
                  <a:gdLst>
                    <a:gd name="T0" fmla="*/ 34 w 221"/>
                    <a:gd name="T1" fmla="*/ 0 h 218"/>
                    <a:gd name="T2" fmla="*/ 158 w 221"/>
                    <a:gd name="T3" fmla="*/ 1 h 218"/>
                    <a:gd name="T4" fmla="*/ 157 w 221"/>
                    <a:gd name="T5" fmla="*/ 105 h 218"/>
                    <a:gd name="T6" fmla="*/ 220 w 221"/>
                    <a:gd name="T7" fmla="*/ 104 h 218"/>
                    <a:gd name="T8" fmla="*/ 221 w 221"/>
                    <a:gd name="T9" fmla="*/ 179 h 218"/>
                    <a:gd name="T10" fmla="*/ 145 w 221"/>
                    <a:gd name="T11" fmla="*/ 179 h 218"/>
                    <a:gd name="T12" fmla="*/ 139 w 221"/>
                    <a:gd name="T13" fmla="*/ 218 h 218"/>
                    <a:gd name="T14" fmla="*/ 0 w 221"/>
                    <a:gd name="T15" fmla="*/ 213 h 218"/>
                    <a:gd name="T16" fmla="*/ 34 w 221"/>
                    <a:gd name="T17" fmla="*/ 0 h 218"/>
                    <a:gd name="T18" fmla="*/ 34 w 221"/>
                    <a:gd name="T19" fmla="*/ 0 h 21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21"/>
                    <a:gd name="T31" fmla="*/ 0 h 218"/>
                    <a:gd name="T32" fmla="*/ 221 w 221"/>
                    <a:gd name="T33" fmla="*/ 218 h 21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21" h="218">
                      <a:moveTo>
                        <a:pt x="34" y="0"/>
                      </a:moveTo>
                      <a:lnTo>
                        <a:pt x="158" y="1"/>
                      </a:lnTo>
                      <a:lnTo>
                        <a:pt x="157" y="105"/>
                      </a:lnTo>
                      <a:lnTo>
                        <a:pt x="220" y="104"/>
                      </a:lnTo>
                      <a:lnTo>
                        <a:pt x="221" y="179"/>
                      </a:lnTo>
                      <a:lnTo>
                        <a:pt x="145" y="179"/>
                      </a:lnTo>
                      <a:lnTo>
                        <a:pt x="139" y="218"/>
                      </a:lnTo>
                      <a:lnTo>
                        <a:pt x="0" y="213"/>
                      </a:lnTo>
                      <a:lnTo>
                        <a:pt x="34" y="0"/>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241" name="Freeform 65">
                  <a:extLst>
                    <a:ext uri="{FF2B5EF4-FFF2-40B4-BE49-F238E27FC236}">
                      <a16:creationId xmlns:a16="http://schemas.microsoft.com/office/drawing/2014/main" id="{DEFB1788-0390-4859-BACF-4A7C75E6991B}"/>
                    </a:ext>
                  </a:extLst>
                </p:cNvPr>
                <p:cNvSpPr>
                  <a:spLocks/>
                </p:cNvSpPr>
                <p:nvPr/>
              </p:nvSpPr>
              <p:spPr bwMode="auto">
                <a:xfrm>
                  <a:off x="7443" y="12843"/>
                  <a:ext cx="292" cy="119"/>
                </a:xfrm>
                <a:custGeom>
                  <a:avLst/>
                  <a:gdLst>
                    <a:gd name="T0" fmla="*/ 21 w 293"/>
                    <a:gd name="T1" fmla="*/ 56 h 119"/>
                    <a:gd name="T2" fmla="*/ 3 w 293"/>
                    <a:gd name="T3" fmla="*/ 79 h 119"/>
                    <a:gd name="T4" fmla="*/ 0 w 293"/>
                    <a:gd name="T5" fmla="*/ 115 h 119"/>
                    <a:gd name="T6" fmla="*/ 293 w 293"/>
                    <a:gd name="T7" fmla="*/ 119 h 119"/>
                    <a:gd name="T8" fmla="*/ 287 w 293"/>
                    <a:gd name="T9" fmla="*/ 75 h 119"/>
                    <a:gd name="T10" fmla="*/ 271 w 293"/>
                    <a:gd name="T11" fmla="*/ 56 h 119"/>
                    <a:gd name="T12" fmla="*/ 194 w 293"/>
                    <a:gd name="T13" fmla="*/ 55 h 119"/>
                    <a:gd name="T14" fmla="*/ 178 w 293"/>
                    <a:gd name="T15" fmla="*/ 0 h 119"/>
                    <a:gd name="T16" fmla="*/ 99 w 293"/>
                    <a:gd name="T17" fmla="*/ 3 h 119"/>
                    <a:gd name="T18" fmla="*/ 95 w 293"/>
                    <a:gd name="T19" fmla="*/ 32 h 119"/>
                    <a:gd name="T20" fmla="*/ 96 w 293"/>
                    <a:gd name="T21" fmla="*/ 53 h 119"/>
                    <a:gd name="T22" fmla="*/ 21 w 293"/>
                    <a:gd name="T23" fmla="*/ 56 h 119"/>
                    <a:gd name="T24" fmla="*/ 21 w 293"/>
                    <a:gd name="T25" fmla="*/ 56 h 11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93"/>
                    <a:gd name="T40" fmla="*/ 0 h 119"/>
                    <a:gd name="T41" fmla="*/ 293 w 293"/>
                    <a:gd name="T42" fmla="*/ 119 h 11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93" h="119">
                      <a:moveTo>
                        <a:pt x="21" y="56"/>
                      </a:moveTo>
                      <a:lnTo>
                        <a:pt x="3" y="79"/>
                      </a:lnTo>
                      <a:lnTo>
                        <a:pt x="0" y="115"/>
                      </a:lnTo>
                      <a:lnTo>
                        <a:pt x="293" y="119"/>
                      </a:lnTo>
                      <a:lnTo>
                        <a:pt x="287" y="75"/>
                      </a:lnTo>
                      <a:lnTo>
                        <a:pt x="271" y="56"/>
                      </a:lnTo>
                      <a:lnTo>
                        <a:pt x="194" y="55"/>
                      </a:lnTo>
                      <a:lnTo>
                        <a:pt x="178" y="0"/>
                      </a:lnTo>
                      <a:lnTo>
                        <a:pt x="99" y="3"/>
                      </a:lnTo>
                      <a:lnTo>
                        <a:pt x="95" y="32"/>
                      </a:lnTo>
                      <a:lnTo>
                        <a:pt x="96" y="53"/>
                      </a:lnTo>
                      <a:lnTo>
                        <a:pt x="21" y="56"/>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242" name="Freeform 66">
                  <a:extLst>
                    <a:ext uri="{FF2B5EF4-FFF2-40B4-BE49-F238E27FC236}">
                      <a16:creationId xmlns:a16="http://schemas.microsoft.com/office/drawing/2014/main" id="{CD7112C6-DE20-46FF-9452-DD021BACA922}"/>
                    </a:ext>
                  </a:extLst>
                </p:cNvPr>
                <p:cNvSpPr>
                  <a:spLocks/>
                </p:cNvSpPr>
                <p:nvPr/>
              </p:nvSpPr>
              <p:spPr bwMode="auto">
                <a:xfrm>
                  <a:off x="7439" y="12705"/>
                  <a:ext cx="278" cy="125"/>
                </a:xfrm>
                <a:custGeom>
                  <a:avLst/>
                  <a:gdLst>
                    <a:gd name="T0" fmla="*/ 1 w 277"/>
                    <a:gd name="T1" fmla="*/ 19 h 124"/>
                    <a:gd name="T2" fmla="*/ 16 w 277"/>
                    <a:gd name="T3" fmla="*/ 5 h 124"/>
                    <a:gd name="T4" fmla="*/ 71 w 277"/>
                    <a:gd name="T5" fmla="*/ 3 h 124"/>
                    <a:gd name="T6" fmla="*/ 83 w 277"/>
                    <a:gd name="T7" fmla="*/ 25 h 124"/>
                    <a:gd name="T8" fmla="*/ 105 w 277"/>
                    <a:gd name="T9" fmla="*/ 4 h 124"/>
                    <a:gd name="T10" fmla="*/ 164 w 277"/>
                    <a:gd name="T11" fmla="*/ 1 h 124"/>
                    <a:gd name="T12" fmla="*/ 179 w 277"/>
                    <a:gd name="T13" fmla="*/ 23 h 124"/>
                    <a:gd name="T14" fmla="*/ 194 w 277"/>
                    <a:gd name="T15" fmla="*/ 1 h 124"/>
                    <a:gd name="T16" fmla="*/ 243 w 277"/>
                    <a:gd name="T17" fmla="*/ 0 h 124"/>
                    <a:gd name="T18" fmla="*/ 270 w 277"/>
                    <a:gd name="T19" fmla="*/ 23 h 124"/>
                    <a:gd name="T20" fmla="*/ 277 w 277"/>
                    <a:gd name="T21" fmla="*/ 123 h 124"/>
                    <a:gd name="T22" fmla="*/ 0 w 277"/>
                    <a:gd name="T23" fmla="*/ 124 h 124"/>
                    <a:gd name="T24" fmla="*/ 1 w 277"/>
                    <a:gd name="T25" fmla="*/ 19 h 124"/>
                    <a:gd name="T26" fmla="*/ 1 w 277"/>
                    <a:gd name="T27" fmla="*/ 19 h 12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77"/>
                    <a:gd name="T43" fmla="*/ 0 h 124"/>
                    <a:gd name="T44" fmla="*/ 277 w 277"/>
                    <a:gd name="T45" fmla="*/ 124 h 124"/>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77" h="124">
                      <a:moveTo>
                        <a:pt x="1" y="19"/>
                      </a:moveTo>
                      <a:lnTo>
                        <a:pt x="16" y="5"/>
                      </a:lnTo>
                      <a:lnTo>
                        <a:pt x="71" y="3"/>
                      </a:lnTo>
                      <a:lnTo>
                        <a:pt x="83" y="25"/>
                      </a:lnTo>
                      <a:lnTo>
                        <a:pt x="105" y="4"/>
                      </a:lnTo>
                      <a:lnTo>
                        <a:pt x="164" y="1"/>
                      </a:lnTo>
                      <a:lnTo>
                        <a:pt x="179" y="23"/>
                      </a:lnTo>
                      <a:lnTo>
                        <a:pt x="194" y="1"/>
                      </a:lnTo>
                      <a:lnTo>
                        <a:pt x="243" y="0"/>
                      </a:lnTo>
                      <a:lnTo>
                        <a:pt x="270" y="23"/>
                      </a:lnTo>
                      <a:lnTo>
                        <a:pt x="277" y="123"/>
                      </a:lnTo>
                      <a:lnTo>
                        <a:pt x="0" y="124"/>
                      </a:lnTo>
                      <a:lnTo>
                        <a:pt x="1" y="19"/>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243" name="Freeform 67">
                  <a:extLst>
                    <a:ext uri="{FF2B5EF4-FFF2-40B4-BE49-F238E27FC236}">
                      <a16:creationId xmlns:a16="http://schemas.microsoft.com/office/drawing/2014/main" id="{75306666-7697-4C96-A340-C71A028D57F4}"/>
                    </a:ext>
                  </a:extLst>
                </p:cNvPr>
                <p:cNvSpPr>
                  <a:spLocks/>
                </p:cNvSpPr>
                <p:nvPr/>
              </p:nvSpPr>
              <p:spPr bwMode="auto">
                <a:xfrm>
                  <a:off x="7435" y="12634"/>
                  <a:ext cx="266" cy="64"/>
                </a:xfrm>
                <a:custGeom>
                  <a:avLst/>
                  <a:gdLst>
                    <a:gd name="T0" fmla="*/ 0 w 269"/>
                    <a:gd name="T1" fmla="*/ 19 h 65"/>
                    <a:gd name="T2" fmla="*/ 16 w 269"/>
                    <a:gd name="T3" fmla="*/ 5 h 65"/>
                    <a:gd name="T4" fmla="*/ 71 w 269"/>
                    <a:gd name="T5" fmla="*/ 2 h 65"/>
                    <a:gd name="T6" fmla="*/ 82 w 269"/>
                    <a:gd name="T7" fmla="*/ 26 h 65"/>
                    <a:gd name="T8" fmla="*/ 104 w 269"/>
                    <a:gd name="T9" fmla="*/ 4 h 65"/>
                    <a:gd name="T10" fmla="*/ 162 w 269"/>
                    <a:gd name="T11" fmla="*/ 2 h 65"/>
                    <a:gd name="T12" fmla="*/ 179 w 269"/>
                    <a:gd name="T13" fmla="*/ 24 h 65"/>
                    <a:gd name="T14" fmla="*/ 194 w 269"/>
                    <a:gd name="T15" fmla="*/ 2 h 65"/>
                    <a:gd name="T16" fmla="*/ 241 w 269"/>
                    <a:gd name="T17" fmla="*/ 0 h 65"/>
                    <a:gd name="T18" fmla="*/ 269 w 269"/>
                    <a:gd name="T19" fmla="*/ 23 h 65"/>
                    <a:gd name="T20" fmla="*/ 269 w 269"/>
                    <a:gd name="T21" fmla="*/ 62 h 65"/>
                    <a:gd name="T22" fmla="*/ 0 w 269"/>
                    <a:gd name="T23" fmla="*/ 65 h 65"/>
                    <a:gd name="T24" fmla="*/ 0 w 269"/>
                    <a:gd name="T25" fmla="*/ 19 h 65"/>
                    <a:gd name="T26" fmla="*/ 0 w 269"/>
                    <a:gd name="T27" fmla="*/ 19 h 6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9"/>
                    <a:gd name="T43" fmla="*/ 0 h 65"/>
                    <a:gd name="T44" fmla="*/ 269 w 269"/>
                    <a:gd name="T45" fmla="*/ 65 h 65"/>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9" h="65">
                      <a:moveTo>
                        <a:pt x="0" y="19"/>
                      </a:moveTo>
                      <a:lnTo>
                        <a:pt x="16" y="5"/>
                      </a:lnTo>
                      <a:lnTo>
                        <a:pt x="71" y="2"/>
                      </a:lnTo>
                      <a:lnTo>
                        <a:pt x="82" y="26"/>
                      </a:lnTo>
                      <a:lnTo>
                        <a:pt x="104" y="4"/>
                      </a:lnTo>
                      <a:lnTo>
                        <a:pt x="162" y="2"/>
                      </a:lnTo>
                      <a:lnTo>
                        <a:pt x="179" y="24"/>
                      </a:lnTo>
                      <a:lnTo>
                        <a:pt x="194" y="2"/>
                      </a:lnTo>
                      <a:lnTo>
                        <a:pt x="241" y="0"/>
                      </a:lnTo>
                      <a:lnTo>
                        <a:pt x="269" y="23"/>
                      </a:lnTo>
                      <a:lnTo>
                        <a:pt x="269" y="62"/>
                      </a:lnTo>
                      <a:lnTo>
                        <a:pt x="0" y="65"/>
                      </a:lnTo>
                      <a:lnTo>
                        <a:pt x="0" y="19"/>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244" name="Freeform 68">
                  <a:extLst>
                    <a:ext uri="{FF2B5EF4-FFF2-40B4-BE49-F238E27FC236}">
                      <a16:creationId xmlns:a16="http://schemas.microsoft.com/office/drawing/2014/main" id="{644246B9-AE09-43CA-805E-EFC60F3EC9FB}"/>
                    </a:ext>
                  </a:extLst>
                </p:cNvPr>
                <p:cNvSpPr>
                  <a:spLocks/>
                </p:cNvSpPr>
                <p:nvPr/>
              </p:nvSpPr>
              <p:spPr bwMode="auto">
                <a:xfrm>
                  <a:off x="5925" y="13014"/>
                  <a:ext cx="2287" cy="45"/>
                </a:xfrm>
                <a:custGeom>
                  <a:avLst/>
                  <a:gdLst>
                    <a:gd name="T0" fmla="*/ 0 w 2286"/>
                    <a:gd name="T1" fmla="*/ 10 h 45"/>
                    <a:gd name="T2" fmla="*/ 0 w 2286"/>
                    <a:gd name="T3" fmla="*/ 45 h 45"/>
                    <a:gd name="T4" fmla="*/ 2286 w 2286"/>
                    <a:gd name="T5" fmla="*/ 38 h 45"/>
                    <a:gd name="T6" fmla="*/ 2286 w 2286"/>
                    <a:gd name="T7" fmla="*/ 0 h 45"/>
                    <a:gd name="T8" fmla="*/ 0 w 2286"/>
                    <a:gd name="T9" fmla="*/ 10 h 45"/>
                    <a:gd name="T10" fmla="*/ 0 w 2286"/>
                    <a:gd name="T11" fmla="*/ 10 h 45"/>
                    <a:gd name="T12" fmla="*/ 0 60000 65536"/>
                    <a:gd name="T13" fmla="*/ 0 60000 65536"/>
                    <a:gd name="T14" fmla="*/ 0 60000 65536"/>
                    <a:gd name="T15" fmla="*/ 0 60000 65536"/>
                    <a:gd name="T16" fmla="*/ 0 60000 65536"/>
                    <a:gd name="T17" fmla="*/ 0 60000 65536"/>
                    <a:gd name="T18" fmla="*/ 0 w 2286"/>
                    <a:gd name="T19" fmla="*/ 0 h 45"/>
                    <a:gd name="T20" fmla="*/ 2286 w 2286"/>
                    <a:gd name="T21" fmla="*/ 45 h 45"/>
                  </a:gdLst>
                  <a:ahLst/>
                  <a:cxnLst>
                    <a:cxn ang="T12">
                      <a:pos x="T0" y="T1"/>
                    </a:cxn>
                    <a:cxn ang="T13">
                      <a:pos x="T2" y="T3"/>
                    </a:cxn>
                    <a:cxn ang="T14">
                      <a:pos x="T4" y="T5"/>
                    </a:cxn>
                    <a:cxn ang="T15">
                      <a:pos x="T6" y="T7"/>
                    </a:cxn>
                    <a:cxn ang="T16">
                      <a:pos x="T8" y="T9"/>
                    </a:cxn>
                    <a:cxn ang="T17">
                      <a:pos x="T10" y="T11"/>
                    </a:cxn>
                  </a:cxnLst>
                  <a:rect l="T18" t="T19" r="T20" b="T21"/>
                  <a:pathLst>
                    <a:path w="2286" h="45">
                      <a:moveTo>
                        <a:pt x="0" y="10"/>
                      </a:moveTo>
                      <a:lnTo>
                        <a:pt x="0" y="45"/>
                      </a:lnTo>
                      <a:lnTo>
                        <a:pt x="2286" y="38"/>
                      </a:lnTo>
                      <a:lnTo>
                        <a:pt x="2286" y="0"/>
                      </a:lnTo>
                      <a:lnTo>
                        <a:pt x="0" y="10"/>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245" name="Freeform 69">
                  <a:extLst>
                    <a:ext uri="{FF2B5EF4-FFF2-40B4-BE49-F238E27FC236}">
                      <a16:creationId xmlns:a16="http://schemas.microsoft.com/office/drawing/2014/main" id="{8C0708F6-A9BF-4BD0-B986-705BA842D111}"/>
                    </a:ext>
                  </a:extLst>
                </p:cNvPr>
                <p:cNvSpPr>
                  <a:spLocks/>
                </p:cNvSpPr>
                <p:nvPr/>
              </p:nvSpPr>
              <p:spPr bwMode="auto">
                <a:xfrm>
                  <a:off x="6251" y="10083"/>
                  <a:ext cx="1647" cy="1393"/>
                </a:xfrm>
                <a:custGeom>
                  <a:avLst/>
                  <a:gdLst>
                    <a:gd name="T0" fmla="*/ 40 w 1648"/>
                    <a:gd name="T1" fmla="*/ 0 h 1395"/>
                    <a:gd name="T2" fmla="*/ 15 w 1648"/>
                    <a:gd name="T3" fmla="*/ 26 h 1395"/>
                    <a:gd name="T4" fmla="*/ 0 w 1648"/>
                    <a:gd name="T5" fmla="*/ 1330 h 1395"/>
                    <a:gd name="T6" fmla="*/ 52 w 1648"/>
                    <a:gd name="T7" fmla="*/ 1359 h 1395"/>
                    <a:gd name="T8" fmla="*/ 287 w 1648"/>
                    <a:gd name="T9" fmla="*/ 1393 h 1395"/>
                    <a:gd name="T10" fmla="*/ 1399 w 1648"/>
                    <a:gd name="T11" fmla="*/ 1395 h 1395"/>
                    <a:gd name="T12" fmla="*/ 1583 w 1648"/>
                    <a:gd name="T13" fmla="*/ 1378 h 1395"/>
                    <a:gd name="T14" fmla="*/ 1620 w 1648"/>
                    <a:gd name="T15" fmla="*/ 1333 h 1395"/>
                    <a:gd name="T16" fmla="*/ 1648 w 1648"/>
                    <a:gd name="T17" fmla="*/ 33 h 1395"/>
                    <a:gd name="T18" fmla="*/ 1609 w 1648"/>
                    <a:gd name="T19" fmla="*/ 18 h 1395"/>
                    <a:gd name="T20" fmla="*/ 40 w 1648"/>
                    <a:gd name="T21" fmla="*/ 0 h 1395"/>
                    <a:gd name="T22" fmla="*/ 40 w 1648"/>
                    <a:gd name="T23" fmla="*/ 0 h 139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648"/>
                    <a:gd name="T37" fmla="*/ 0 h 1395"/>
                    <a:gd name="T38" fmla="*/ 1648 w 1648"/>
                    <a:gd name="T39" fmla="*/ 1395 h 1395"/>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648" h="1395">
                      <a:moveTo>
                        <a:pt x="40" y="0"/>
                      </a:moveTo>
                      <a:lnTo>
                        <a:pt x="15" y="26"/>
                      </a:lnTo>
                      <a:lnTo>
                        <a:pt x="0" y="1330"/>
                      </a:lnTo>
                      <a:lnTo>
                        <a:pt x="52" y="1359"/>
                      </a:lnTo>
                      <a:lnTo>
                        <a:pt x="287" y="1393"/>
                      </a:lnTo>
                      <a:lnTo>
                        <a:pt x="1399" y="1395"/>
                      </a:lnTo>
                      <a:lnTo>
                        <a:pt x="1583" y="1378"/>
                      </a:lnTo>
                      <a:lnTo>
                        <a:pt x="1620" y="1333"/>
                      </a:lnTo>
                      <a:lnTo>
                        <a:pt x="1648" y="33"/>
                      </a:lnTo>
                      <a:lnTo>
                        <a:pt x="1609" y="18"/>
                      </a:lnTo>
                      <a:lnTo>
                        <a:pt x="40" y="0"/>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246" name="Freeform 70">
                  <a:extLst>
                    <a:ext uri="{FF2B5EF4-FFF2-40B4-BE49-F238E27FC236}">
                      <a16:creationId xmlns:a16="http://schemas.microsoft.com/office/drawing/2014/main" id="{53EA1F16-EFC5-4AB2-AD23-68F42A1525EA}"/>
                    </a:ext>
                  </a:extLst>
                </p:cNvPr>
                <p:cNvSpPr>
                  <a:spLocks/>
                </p:cNvSpPr>
                <p:nvPr/>
              </p:nvSpPr>
              <p:spPr bwMode="auto">
                <a:xfrm>
                  <a:off x="6436" y="10259"/>
                  <a:ext cx="1284" cy="981"/>
                </a:xfrm>
                <a:custGeom>
                  <a:avLst/>
                  <a:gdLst>
                    <a:gd name="T0" fmla="*/ 2 w 1285"/>
                    <a:gd name="T1" fmla="*/ 0 h 980"/>
                    <a:gd name="T2" fmla="*/ 0 w 1285"/>
                    <a:gd name="T3" fmla="*/ 977 h 980"/>
                    <a:gd name="T4" fmla="*/ 1279 w 1285"/>
                    <a:gd name="T5" fmla="*/ 980 h 980"/>
                    <a:gd name="T6" fmla="*/ 1285 w 1285"/>
                    <a:gd name="T7" fmla="*/ 12 h 980"/>
                    <a:gd name="T8" fmla="*/ 2 w 1285"/>
                    <a:gd name="T9" fmla="*/ 0 h 980"/>
                    <a:gd name="T10" fmla="*/ 2 w 1285"/>
                    <a:gd name="T11" fmla="*/ 0 h 980"/>
                    <a:gd name="T12" fmla="*/ 0 60000 65536"/>
                    <a:gd name="T13" fmla="*/ 0 60000 65536"/>
                    <a:gd name="T14" fmla="*/ 0 60000 65536"/>
                    <a:gd name="T15" fmla="*/ 0 60000 65536"/>
                    <a:gd name="T16" fmla="*/ 0 60000 65536"/>
                    <a:gd name="T17" fmla="*/ 0 60000 65536"/>
                    <a:gd name="T18" fmla="*/ 0 w 1285"/>
                    <a:gd name="T19" fmla="*/ 0 h 980"/>
                    <a:gd name="T20" fmla="*/ 1285 w 1285"/>
                    <a:gd name="T21" fmla="*/ 980 h 980"/>
                  </a:gdLst>
                  <a:ahLst/>
                  <a:cxnLst>
                    <a:cxn ang="T12">
                      <a:pos x="T0" y="T1"/>
                    </a:cxn>
                    <a:cxn ang="T13">
                      <a:pos x="T2" y="T3"/>
                    </a:cxn>
                    <a:cxn ang="T14">
                      <a:pos x="T4" y="T5"/>
                    </a:cxn>
                    <a:cxn ang="T15">
                      <a:pos x="T6" y="T7"/>
                    </a:cxn>
                    <a:cxn ang="T16">
                      <a:pos x="T8" y="T9"/>
                    </a:cxn>
                    <a:cxn ang="T17">
                      <a:pos x="T10" y="T11"/>
                    </a:cxn>
                  </a:cxnLst>
                  <a:rect l="T18" t="T19" r="T20" b="T21"/>
                  <a:pathLst>
                    <a:path w="1285" h="980">
                      <a:moveTo>
                        <a:pt x="2" y="0"/>
                      </a:moveTo>
                      <a:lnTo>
                        <a:pt x="0" y="977"/>
                      </a:lnTo>
                      <a:lnTo>
                        <a:pt x="1279" y="980"/>
                      </a:lnTo>
                      <a:lnTo>
                        <a:pt x="1285" y="12"/>
                      </a:lnTo>
                      <a:lnTo>
                        <a:pt x="2" y="0"/>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247" name="Freeform 71">
                  <a:extLst>
                    <a:ext uri="{FF2B5EF4-FFF2-40B4-BE49-F238E27FC236}">
                      <a16:creationId xmlns:a16="http://schemas.microsoft.com/office/drawing/2014/main" id="{A7D02776-14FA-4092-9BC7-120A68D391DF}"/>
                    </a:ext>
                  </a:extLst>
                </p:cNvPr>
                <p:cNvSpPr>
                  <a:spLocks/>
                </p:cNvSpPr>
                <p:nvPr/>
              </p:nvSpPr>
              <p:spPr bwMode="auto">
                <a:xfrm>
                  <a:off x="7494" y="11476"/>
                  <a:ext cx="196" cy="122"/>
                </a:xfrm>
                <a:custGeom>
                  <a:avLst/>
                  <a:gdLst>
                    <a:gd name="T0" fmla="*/ 0 w 197"/>
                    <a:gd name="T1" fmla="*/ 0 h 122"/>
                    <a:gd name="T2" fmla="*/ 7 w 197"/>
                    <a:gd name="T3" fmla="*/ 122 h 122"/>
                    <a:gd name="T4" fmla="*/ 197 w 197"/>
                    <a:gd name="T5" fmla="*/ 120 h 122"/>
                    <a:gd name="T6" fmla="*/ 195 w 197"/>
                    <a:gd name="T7" fmla="*/ 4 h 122"/>
                    <a:gd name="T8" fmla="*/ 0 w 197"/>
                    <a:gd name="T9" fmla="*/ 0 h 122"/>
                    <a:gd name="T10" fmla="*/ 0 w 197"/>
                    <a:gd name="T11" fmla="*/ 0 h 122"/>
                    <a:gd name="T12" fmla="*/ 0 60000 65536"/>
                    <a:gd name="T13" fmla="*/ 0 60000 65536"/>
                    <a:gd name="T14" fmla="*/ 0 60000 65536"/>
                    <a:gd name="T15" fmla="*/ 0 60000 65536"/>
                    <a:gd name="T16" fmla="*/ 0 60000 65536"/>
                    <a:gd name="T17" fmla="*/ 0 60000 65536"/>
                    <a:gd name="T18" fmla="*/ 0 w 197"/>
                    <a:gd name="T19" fmla="*/ 0 h 122"/>
                    <a:gd name="T20" fmla="*/ 197 w 197"/>
                    <a:gd name="T21" fmla="*/ 122 h 122"/>
                  </a:gdLst>
                  <a:ahLst/>
                  <a:cxnLst>
                    <a:cxn ang="T12">
                      <a:pos x="T0" y="T1"/>
                    </a:cxn>
                    <a:cxn ang="T13">
                      <a:pos x="T2" y="T3"/>
                    </a:cxn>
                    <a:cxn ang="T14">
                      <a:pos x="T4" y="T5"/>
                    </a:cxn>
                    <a:cxn ang="T15">
                      <a:pos x="T6" y="T7"/>
                    </a:cxn>
                    <a:cxn ang="T16">
                      <a:pos x="T8" y="T9"/>
                    </a:cxn>
                    <a:cxn ang="T17">
                      <a:pos x="T10" y="T11"/>
                    </a:cxn>
                  </a:cxnLst>
                  <a:rect l="T18" t="T19" r="T20" b="T21"/>
                  <a:pathLst>
                    <a:path w="197" h="122">
                      <a:moveTo>
                        <a:pt x="0" y="0"/>
                      </a:moveTo>
                      <a:lnTo>
                        <a:pt x="7" y="122"/>
                      </a:lnTo>
                      <a:lnTo>
                        <a:pt x="197" y="120"/>
                      </a:lnTo>
                      <a:lnTo>
                        <a:pt x="195" y="4"/>
                      </a:lnTo>
                      <a:lnTo>
                        <a:pt x="0" y="0"/>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248" name="Freeform 72">
                  <a:extLst>
                    <a:ext uri="{FF2B5EF4-FFF2-40B4-BE49-F238E27FC236}">
                      <a16:creationId xmlns:a16="http://schemas.microsoft.com/office/drawing/2014/main" id="{99977502-AC70-4556-BA9E-367665BD32EF}"/>
                    </a:ext>
                  </a:extLst>
                </p:cNvPr>
                <p:cNvSpPr>
                  <a:spLocks/>
                </p:cNvSpPr>
                <p:nvPr/>
              </p:nvSpPr>
              <p:spPr bwMode="auto">
                <a:xfrm>
                  <a:off x="7376" y="11473"/>
                  <a:ext cx="96" cy="129"/>
                </a:xfrm>
                <a:custGeom>
                  <a:avLst/>
                  <a:gdLst>
                    <a:gd name="T0" fmla="*/ 0 w 95"/>
                    <a:gd name="T1" fmla="*/ 0 h 127"/>
                    <a:gd name="T2" fmla="*/ 0 w 95"/>
                    <a:gd name="T3" fmla="*/ 127 h 127"/>
                    <a:gd name="T4" fmla="*/ 95 w 95"/>
                    <a:gd name="T5" fmla="*/ 127 h 127"/>
                    <a:gd name="T6" fmla="*/ 95 w 95"/>
                    <a:gd name="T7" fmla="*/ 2 h 127"/>
                    <a:gd name="T8" fmla="*/ 0 w 95"/>
                    <a:gd name="T9" fmla="*/ 0 h 127"/>
                    <a:gd name="T10" fmla="*/ 0 w 95"/>
                    <a:gd name="T11" fmla="*/ 0 h 127"/>
                    <a:gd name="T12" fmla="*/ 0 60000 65536"/>
                    <a:gd name="T13" fmla="*/ 0 60000 65536"/>
                    <a:gd name="T14" fmla="*/ 0 60000 65536"/>
                    <a:gd name="T15" fmla="*/ 0 60000 65536"/>
                    <a:gd name="T16" fmla="*/ 0 60000 65536"/>
                    <a:gd name="T17" fmla="*/ 0 60000 65536"/>
                    <a:gd name="T18" fmla="*/ 0 w 95"/>
                    <a:gd name="T19" fmla="*/ 0 h 127"/>
                    <a:gd name="T20" fmla="*/ 95 w 95"/>
                    <a:gd name="T21" fmla="*/ 127 h 127"/>
                  </a:gdLst>
                  <a:ahLst/>
                  <a:cxnLst>
                    <a:cxn ang="T12">
                      <a:pos x="T0" y="T1"/>
                    </a:cxn>
                    <a:cxn ang="T13">
                      <a:pos x="T2" y="T3"/>
                    </a:cxn>
                    <a:cxn ang="T14">
                      <a:pos x="T4" y="T5"/>
                    </a:cxn>
                    <a:cxn ang="T15">
                      <a:pos x="T6" y="T7"/>
                    </a:cxn>
                    <a:cxn ang="T16">
                      <a:pos x="T8" y="T9"/>
                    </a:cxn>
                    <a:cxn ang="T17">
                      <a:pos x="T10" y="T11"/>
                    </a:cxn>
                  </a:cxnLst>
                  <a:rect l="T18" t="T19" r="T20" b="T21"/>
                  <a:pathLst>
                    <a:path w="95" h="127">
                      <a:moveTo>
                        <a:pt x="0" y="0"/>
                      </a:moveTo>
                      <a:lnTo>
                        <a:pt x="0" y="127"/>
                      </a:lnTo>
                      <a:lnTo>
                        <a:pt x="95" y="127"/>
                      </a:lnTo>
                      <a:lnTo>
                        <a:pt x="95" y="2"/>
                      </a:lnTo>
                      <a:lnTo>
                        <a:pt x="0" y="0"/>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249" name="Freeform 73">
                  <a:extLst>
                    <a:ext uri="{FF2B5EF4-FFF2-40B4-BE49-F238E27FC236}">
                      <a16:creationId xmlns:a16="http://schemas.microsoft.com/office/drawing/2014/main" id="{E0C18B3B-40C1-4EAE-9CAC-7F6BD92BF693}"/>
                    </a:ext>
                  </a:extLst>
                </p:cNvPr>
                <p:cNvSpPr>
                  <a:spLocks/>
                </p:cNvSpPr>
                <p:nvPr/>
              </p:nvSpPr>
              <p:spPr bwMode="auto">
                <a:xfrm>
                  <a:off x="6632" y="11473"/>
                  <a:ext cx="707" cy="125"/>
                </a:xfrm>
                <a:custGeom>
                  <a:avLst/>
                  <a:gdLst>
                    <a:gd name="T0" fmla="*/ 0 w 707"/>
                    <a:gd name="T1" fmla="*/ 1 h 127"/>
                    <a:gd name="T2" fmla="*/ 0 w 707"/>
                    <a:gd name="T3" fmla="*/ 122 h 127"/>
                    <a:gd name="T4" fmla="*/ 707 w 707"/>
                    <a:gd name="T5" fmla="*/ 127 h 127"/>
                    <a:gd name="T6" fmla="*/ 706 w 707"/>
                    <a:gd name="T7" fmla="*/ 0 h 127"/>
                    <a:gd name="T8" fmla="*/ 0 w 707"/>
                    <a:gd name="T9" fmla="*/ 1 h 127"/>
                    <a:gd name="T10" fmla="*/ 0 w 707"/>
                    <a:gd name="T11" fmla="*/ 1 h 127"/>
                    <a:gd name="T12" fmla="*/ 0 60000 65536"/>
                    <a:gd name="T13" fmla="*/ 0 60000 65536"/>
                    <a:gd name="T14" fmla="*/ 0 60000 65536"/>
                    <a:gd name="T15" fmla="*/ 0 60000 65536"/>
                    <a:gd name="T16" fmla="*/ 0 60000 65536"/>
                    <a:gd name="T17" fmla="*/ 0 60000 65536"/>
                    <a:gd name="T18" fmla="*/ 0 w 707"/>
                    <a:gd name="T19" fmla="*/ 0 h 127"/>
                    <a:gd name="T20" fmla="*/ 707 w 707"/>
                    <a:gd name="T21" fmla="*/ 127 h 127"/>
                  </a:gdLst>
                  <a:ahLst/>
                  <a:cxnLst>
                    <a:cxn ang="T12">
                      <a:pos x="T0" y="T1"/>
                    </a:cxn>
                    <a:cxn ang="T13">
                      <a:pos x="T2" y="T3"/>
                    </a:cxn>
                    <a:cxn ang="T14">
                      <a:pos x="T4" y="T5"/>
                    </a:cxn>
                    <a:cxn ang="T15">
                      <a:pos x="T6" y="T7"/>
                    </a:cxn>
                    <a:cxn ang="T16">
                      <a:pos x="T8" y="T9"/>
                    </a:cxn>
                    <a:cxn ang="T17">
                      <a:pos x="T10" y="T11"/>
                    </a:cxn>
                  </a:cxnLst>
                  <a:rect l="T18" t="T19" r="T20" b="T21"/>
                  <a:pathLst>
                    <a:path w="707" h="127">
                      <a:moveTo>
                        <a:pt x="0" y="1"/>
                      </a:moveTo>
                      <a:lnTo>
                        <a:pt x="0" y="122"/>
                      </a:lnTo>
                      <a:lnTo>
                        <a:pt x="707" y="127"/>
                      </a:lnTo>
                      <a:lnTo>
                        <a:pt x="706" y="0"/>
                      </a:lnTo>
                      <a:lnTo>
                        <a:pt x="0" y="1"/>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250" name="Freeform 74">
                  <a:extLst>
                    <a:ext uri="{FF2B5EF4-FFF2-40B4-BE49-F238E27FC236}">
                      <a16:creationId xmlns:a16="http://schemas.microsoft.com/office/drawing/2014/main" id="{BDE00340-A57E-493D-8450-5AF943937199}"/>
                    </a:ext>
                  </a:extLst>
                </p:cNvPr>
                <p:cNvSpPr>
                  <a:spLocks/>
                </p:cNvSpPr>
                <p:nvPr/>
              </p:nvSpPr>
              <p:spPr bwMode="auto">
                <a:xfrm>
                  <a:off x="6429" y="11463"/>
                  <a:ext cx="178" cy="132"/>
                </a:xfrm>
                <a:custGeom>
                  <a:avLst/>
                  <a:gdLst>
                    <a:gd name="T0" fmla="*/ 0 w 176"/>
                    <a:gd name="T1" fmla="*/ 0 h 130"/>
                    <a:gd name="T2" fmla="*/ 2 w 176"/>
                    <a:gd name="T3" fmla="*/ 130 h 130"/>
                    <a:gd name="T4" fmla="*/ 176 w 176"/>
                    <a:gd name="T5" fmla="*/ 130 h 130"/>
                    <a:gd name="T6" fmla="*/ 173 w 176"/>
                    <a:gd name="T7" fmla="*/ 9 h 130"/>
                    <a:gd name="T8" fmla="*/ 0 w 176"/>
                    <a:gd name="T9" fmla="*/ 0 h 130"/>
                    <a:gd name="T10" fmla="*/ 0 w 176"/>
                    <a:gd name="T11" fmla="*/ 0 h 130"/>
                    <a:gd name="T12" fmla="*/ 0 60000 65536"/>
                    <a:gd name="T13" fmla="*/ 0 60000 65536"/>
                    <a:gd name="T14" fmla="*/ 0 60000 65536"/>
                    <a:gd name="T15" fmla="*/ 0 60000 65536"/>
                    <a:gd name="T16" fmla="*/ 0 60000 65536"/>
                    <a:gd name="T17" fmla="*/ 0 60000 65536"/>
                    <a:gd name="T18" fmla="*/ 0 w 176"/>
                    <a:gd name="T19" fmla="*/ 0 h 130"/>
                    <a:gd name="T20" fmla="*/ 176 w 176"/>
                    <a:gd name="T21" fmla="*/ 130 h 130"/>
                  </a:gdLst>
                  <a:ahLst/>
                  <a:cxnLst>
                    <a:cxn ang="T12">
                      <a:pos x="T0" y="T1"/>
                    </a:cxn>
                    <a:cxn ang="T13">
                      <a:pos x="T2" y="T3"/>
                    </a:cxn>
                    <a:cxn ang="T14">
                      <a:pos x="T4" y="T5"/>
                    </a:cxn>
                    <a:cxn ang="T15">
                      <a:pos x="T6" y="T7"/>
                    </a:cxn>
                    <a:cxn ang="T16">
                      <a:pos x="T8" y="T9"/>
                    </a:cxn>
                    <a:cxn ang="T17">
                      <a:pos x="T10" y="T11"/>
                    </a:cxn>
                  </a:cxnLst>
                  <a:rect l="T18" t="T19" r="T20" b="T21"/>
                  <a:pathLst>
                    <a:path w="176" h="130">
                      <a:moveTo>
                        <a:pt x="0" y="0"/>
                      </a:moveTo>
                      <a:lnTo>
                        <a:pt x="2" y="130"/>
                      </a:lnTo>
                      <a:lnTo>
                        <a:pt x="176" y="130"/>
                      </a:lnTo>
                      <a:lnTo>
                        <a:pt x="173" y="9"/>
                      </a:lnTo>
                      <a:lnTo>
                        <a:pt x="0" y="0"/>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251" name="Freeform 75">
                  <a:extLst>
                    <a:ext uri="{FF2B5EF4-FFF2-40B4-BE49-F238E27FC236}">
                      <a16:creationId xmlns:a16="http://schemas.microsoft.com/office/drawing/2014/main" id="{5629DD1A-D918-4F73-84AC-57A8082320BB}"/>
                    </a:ext>
                  </a:extLst>
                </p:cNvPr>
                <p:cNvSpPr>
                  <a:spLocks/>
                </p:cNvSpPr>
                <p:nvPr/>
              </p:nvSpPr>
              <p:spPr bwMode="auto">
                <a:xfrm>
                  <a:off x="6281" y="10111"/>
                  <a:ext cx="1573" cy="1319"/>
                </a:xfrm>
                <a:custGeom>
                  <a:avLst/>
                  <a:gdLst>
                    <a:gd name="T0" fmla="*/ 17 w 1571"/>
                    <a:gd name="T1" fmla="*/ 0 h 1319"/>
                    <a:gd name="T2" fmla="*/ 0 w 1571"/>
                    <a:gd name="T3" fmla="*/ 1318 h 1319"/>
                    <a:gd name="T4" fmla="*/ 1561 w 1571"/>
                    <a:gd name="T5" fmla="*/ 1319 h 1319"/>
                    <a:gd name="T6" fmla="*/ 1571 w 1571"/>
                    <a:gd name="T7" fmla="*/ 1285 h 1319"/>
                    <a:gd name="T8" fmla="*/ 1569 w 1571"/>
                    <a:gd name="T9" fmla="*/ 1174 h 1319"/>
                    <a:gd name="T10" fmla="*/ 112 w 1571"/>
                    <a:gd name="T11" fmla="*/ 1172 h 1319"/>
                    <a:gd name="T12" fmla="*/ 111 w 1571"/>
                    <a:gd name="T13" fmla="*/ 116 h 1319"/>
                    <a:gd name="T14" fmla="*/ 1453 w 1571"/>
                    <a:gd name="T15" fmla="*/ 115 h 1319"/>
                    <a:gd name="T16" fmla="*/ 1564 w 1571"/>
                    <a:gd name="T17" fmla="*/ 1 h 1319"/>
                    <a:gd name="T18" fmla="*/ 17 w 1571"/>
                    <a:gd name="T19" fmla="*/ 0 h 1319"/>
                    <a:gd name="T20" fmla="*/ 17 w 1571"/>
                    <a:gd name="T21" fmla="*/ 0 h 131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571"/>
                    <a:gd name="T34" fmla="*/ 0 h 1319"/>
                    <a:gd name="T35" fmla="*/ 1571 w 1571"/>
                    <a:gd name="T36" fmla="*/ 1319 h 1319"/>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571" h="1319">
                      <a:moveTo>
                        <a:pt x="17" y="0"/>
                      </a:moveTo>
                      <a:lnTo>
                        <a:pt x="0" y="1318"/>
                      </a:lnTo>
                      <a:lnTo>
                        <a:pt x="1561" y="1319"/>
                      </a:lnTo>
                      <a:lnTo>
                        <a:pt x="1571" y="1285"/>
                      </a:lnTo>
                      <a:lnTo>
                        <a:pt x="1569" y="1174"/>
                      </a:lnTo>
                      <a:lnTo>
                        <a:pt x="112" y="1172"/>
                      </a:lnTo>
                      <a:lnTo>
                        <a:pt x="111" y="116"/>
                      </a:lnTo>
                      <a:lnTo>
                        <a:pt x="1453" y="115"/>
                      </a:lnTo>
                      <a:lnTo>
                        <a:pt x="1564" y="1"/>
                      </a:lnTo>
                      <a:lnTo>
                        <a:pt x="17" y="0"/>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252" name="Freeform 76">
                  <a:extLst>
                    <a:ext uri="{FF2B5EF4-FFF2-40B4-BE49-F238E27FC236}">
                      <a16:creationId xmlns:a16="http://schemas.microsoft.com/office/drawing/2014/main" id="{BA16576F-BFD8-44B7-AED7-85AEC7357F73}"/>
                    </a:ext>
                  </a:extLst>
                </p:cNvPr>
                <p:cNvSpPr>
                  <a:spLocks/>
                </p:cNvSpPr>
                <p:nvPr/>
              </p:nvSpPr>
              <p:spPr bwMode="auto">
                <a:xfrm>
                  <a:off x="7158" y="11981"/>
                  <a:ext cx="748" cy="39"/>
                </a:xfrm>
                <a:custGeom>
                  <a:avLst/>
                  <a:gdLst>
                    <a:gd name="T0" fmla="*/ 3 w 747"/>
                    <a:gd name="T1" fmla="*/ 0 h 38"/>
                    <a:gd name="T2" fmla="*/ 741 w 747"/>
                    <a:gd name="T3" fmla="*/ 3 h 38"/>
                    <a:gd name="T4" fmla="*/ 747 w 747"/>
                    <a:gd name="T5" fmla="*/ 38 h 38"/>
                    <a:gd name="T6" fmla="*/ 0 w 747"/>
                    <a:gd name="T7" fmla="*/ 30 h 38"/>
                    <a:gd name="T8" fmla="*/ 3 w 747"/>
                    <a:gd name="T9" fmla="*/ 0 h 38"/>
                    <a:gd name="T10" fmla="*/ 3 w 747"/>
                    <a:gd name="T11" fmla="*/ 0 h 38"/>
                    <a:gd name="T12" fmla="*/ 0 60000 65536"/>
                    <a:gd name="T13" fmla="*/ 0 60000 65536"/>
                    <a:gd name="T14" fmla="*/ 0 60000 65536"/>
                    <a:gd name="T15" fmla="*/ 0 60000 65536"/>
                    <a:gd name="T16" fmla="*/ 0 60000 65536"/>
                    <a:gd name="T17" fmla="*/ 0 60000 65536"/>
                    <a:gd name="T18" fmla="*/ 0 w 747"/>
                    <a:gd name="T19" fmla="*/ 0 h 38"/>
                    <a:gd name="T20" fmla="*/ 747 w 747"/>
                    <a:gd name="T21" fmla="*/ 38 h 38"/>
                  </a:gdLst>
                  <a:ahLst/>
                  <a:cxnLst>
                    <a:cxn ang="T12">
                      <a:pos x="T0" y="T1"/>
                    </a:cxn>
                    <a:cxn ang="T13">
                      <a:pos x="T2" y="T3"/>
                    </a:cxn>
                    <a:cxn ang="T14">
                      <a:pos x="T4" y="T5"/>
                    </a:cxn>
                    <a:cxn ang="T15">
                      <a:pos x="T6" y="T7"/>
                    </a:cxn>
                    <a:cxn ang="T16">
                      <a:pos x="T8" y="T9"/>
                    </a:cxn>
                    <a:cxn ang="T17">
                      <a:pos x="T10" y="T11"/>
                    </a:cxn>
                  </a:cxnLst>
                  <a:rect l="T18" t="T19" r="T20" b="T21"/>
                  <a:pathLst>
                    <a:path w="747" h="38">
                      <a:moveTo>
                        <a:pt x="3" y="0"/>
                      </a:moveTo>
                      <a:lnTo>
                        <a:pt x="741" y="3"/>
                      </a:lnTo>
                      <a:lnTo>
                        <a:pt x="747" y="38"/>
                      </a:lnTo>
                      <a:lnTo>
                        <a:pt x="0" y="30"/>
                      </a:lnTo>
                      <a:lnTo>
                        <a:pt x="3" y="0"/>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253" name="Freeform 77">
                  <a:extLst>
                    <a:ext uri="{FF2B5EF4-FFF2-40B4-BE49-F238E27FC236}">
                      <a16:creationId xmlns:a16="http://schemas.microsoft.com/office/drawing/2014/main" id="{522C7E76-213D-440C-A806-18631E7715D3}"/>
                    </a:ext>
                  </a:extLst>
                </p:cNvPr>
                <p:cNvSpPr>
                  <a:spLocks/>
                </p:cNvSpPr>
                <p:nvPr/>
              </p:nvSpPr>
              <p:spPr bwMode="auto">
                <a:xfrm>
                  <a:off x="7868" y="11987"/>
                  <a:ext cx="163" cy="592"/>
                </a:xfrm>
                <a:custGeom>
                  <a:avLst/>
                  <a:gdLst>
                    <a:gd name="T0" fmla="*/ 0 w 163"/>
                    <a:gd name="T1" fmla="*/ 2 h 590"/>
                    <a:gd name="T2" fmla="*/ 163 w 163"/>
                    <a:gd name="T3" fmla="*/ 0 h 590"/>
                    <a:gd name="T4" fmla="*/ 161 w 163"/>
                    <a:gd name="T5" fmla="*/ 585 h 590"/>
                    <a:gd name="T6" fmla="*/ 0 w 163"/>
                    <a:gd name="T7" fmla="*/ 590 h 590"/>
                    <a:gd name="T8" fmla="*/ 0 w 163"/>
                    <a:gd name="T9" fmla="*/ 2 h 590"/>
                    <a:gd name="T10" fmla="*/ 0 w 163"/>
                    <a:gd name="T11" fmla="*/ 2 h 590"/>
                    <a:gd name="T12" fmla="*/ 0 60000 65536"/>
                    <a:gd name="T13" fmla="*/ 0 60000 65536"/>
                    <a:gd name="T14" fmla="*/ 0 60000 65536"/>
                    <a:gd name="T15" fmla="*/ 0 60000 65536"/>
                    <a:gd name="T16" fmla="*/ 0 60000 65536"/>
                    <a:gd name="T17" fmla="*/ 0 60000 65536"/>
                    <a:gd name="T18" fmla="*/ 0 w 163"/>
                    <a:gd name="T19" fmla="*/ 0 h 590"/>
                    <a:gd name="T20" fmla="*/ 163 w 163"/>
                    <a:gd name="T21" fmla="*/ 590 h 590"/>
                  </a:gdLst>
                  <a:ahLst/>
                  <a:cxnLst>
                    <a:cxn ang="T12">
                      <a:pos x="T0" y="T1"/>
                    </a:cxn>
                    <a:cxn ang="T13">
                      <a:pos x="T2" y="T3"/>
                    </a:cxn>
                    <a:cxn ang="T14">
                      <a:pos x="T4" y="T5"/>
                    </a:cxn>
                    <a:cxn ang="T15">
                      <a:pos x="T6" y="T7"/>
                    </a:cxn>
                    <a:cxn ang="T16">
                      <a:pos x="T8" y="T9"/>
                    </a:cxn>
                    <a:cxn ang="T17">
                      <a:pos x="T10" y="T11"/>
                    </a:cxn>
                  </a:cxnLst>
                  <a:rect l="T18" t="T19" r="T20" b="T21"/>
                  <a:pathLst>
                    <a:path w="163" h="590">
                      <a:moveTo>
                        <a:pt x="0" y="2"/>
                      </a:moveTo>
                      <a:lnTo>
                        <a:pt x="163" y="0"/>
                      </a:lnTo>
                      <a:lnTo>
                        <a:pt x="161" y="585"/>
                      </a:lnTo>
                      <a:lnTo>
                        <a:pt x="0" y="590"/>
                      </a:lnTo>
                      <a:lnTo>
                        <a:pt x="0" y="2"/>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254" name="Freeform 78">
                  <a:extLst>
                    <a:ext uri="{FF2B5EF4-FFF2-40B4-BE49-F238E27FC236}">
                      <a16:creationId xmlns:a16="http://schemas.microsoft.com/office/drawing/2014/main" id="{5ED8860F-E312-4057-BFAF-8DCA8A3A48B0}"/>
                    </a:ext>
                  </a:extLst>
                </p:cNvPr>
                <p:cNvSpPr>
                  <a:spLocks/>
                </p:cNvSpPr>
                <p:nvPr/>
              </p:nvSpPr>
              <p:spPr bwMode="auto">
                <a:xfrm>
                  <a:off x="6103" y="11981"/>
                  <a:ext cx="1106" cy="598"/>
                </a:xfrm>
                <a:custGeom>
                  <a:avLst/>
                  <a:gdLst>
                    <a:gd name="T0" fmla="*/ 0 w 1108"/>
                    <a:gd name="T1" fmla="*/ 3 h 599"/>
                    <a:gd name="T2" fmla="*/ 1102 w 1108"/>
                    <a:gd name="T3" fmla="*/ 0 h 599"/>
                    <a:gd name="T4" fmla="*/ 1108 w 1108"/>
                    <a:gd name="T5" fmla="*/ 599 h 599"/>
                    <a:gd name="T6" fmla="*/ 3 w 1108"/>
                    <a:gd name="T7" fmla="*/ 591 h 599"/>
                    <a:gd name="T8" fmla="*/ 0 w 1108"/>
                    <a:gd name="T9" fmla="*/ 3 h 599"/>
                    <a:gd name="T10" fmla="*/ 0 w 1108"/>
                    <a:gd name="T11" fmla="*/ 3 h 599"/>
                    <a:gd name="T12" fmla="*/ 0 60000 65536"/>
                    <a:gd name="T13" fmla="*/ 0 60000 65536"/>
                    <a:gd name="T14" fmla="*/ 0 60000 65536"/>
                    <a:gd name="T15" fmla="*/ 0 60000 65536"/>
                    <a:gd name="T16" fmla="*/ 0 60000 65536"/>
                    <a:gd name="T17" fmla="*/ 0 60000 65536"/>
                    <a:gd name="T18" fmla="*/ 0 w 1108"/>
                    <a:gd name="T19" fmla="*/ 0 h 599"/>
                    <a:gd name="T20" fmla="*/ 1108 w 1108"/>
                    <a:gd name="T21" fmla="*/ 599 h 599"/>
                  </a:gdLst>
                  <a:ahLst/>
                  <a:cxnLst>
                    <a:cxn ang="T12">
                      <a:pos x="T0" y="T1"/>
                    </a:cxn>
                    <a:cxn ang="T13">
                      <a:pos x="T2" y="T3"/>
                    </a:cxn>
                    <a:cxn ang="T14">
                      <a:pos x="T4" y="T5"/>
                    </a:cxn>
                    <a:cxn ang="T15">
                      <a:pos x="T6" y="T7"/>
                    </a:cxn>
                    <a:cxn ang="T16">
                      <a:pos x="T8" y="T9"/>
                    </a:cxn>
                    <a:cxn ang="T17">
                      <a:pos x="T10" y="T11"/>
                    </a:cxn>
                  </a:cxnLst>
                  <a:rect l="T18" t="T19" r="T20" b="T21"/>
                  <a:pathLst>
                    <a:path w="1108" h="599">
                      <a:moveTo>
                        <a:pt x="0" y="3"/>
                      </a:moveTo>
                      <a:lnTo>
                        <a:pt x="1102" y="0"/>
                      </a:lnTo>
                      <a:lnTo>
                        <a:pt x="1108" y="599"/>
                      </a:lnTo>
                      <a:lnTo>
                        <a:pt x="3" y="591"/>
                      </a:lnTo>
                      <a:lnTo>
                        <a:pt x="0" y="3"/>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255" name="Freeform 79">
                  <a:extLst>
                    <a:ext uri="{FF2B5EF4-FFF2-40B4-BE49-F238E27FC236}">
                      <a16:creationId xmlns:a16="http://schemas.microsoft.com/office/drawing/2014/main" id="{66C9AF0A-7CD7-4339-A1A5-F57508068A65}"/>
                    </a:ext>
                  </a:extLst>
                </p:cNvPr>
                <p:cNvSpPr>
                  <a:spLocks/>
                </p:cNvSpPr>
                <p:nvPr/>
              </p:nvSpPr>
              <p:spPr bwMode="auto">
                <a:xfrm>
                  <a:off x="7742" y="12705"/>
                  <a:ext cx="52" cy="251"/>
                </a:xfrm>
                <a:custGeom>
                  <a:avLst/>
                  <a:gdLst>
                    <a:gd name="T0" fmla="*/ 19 w 49"/>
                    <a:gd name="T1" fmla="*/ 0 h 252"/>
                    <a:gd name="T2" fmla="*/ 0 w 49"/>
                    <a:gd name="T3" fmla="*/ 17 h 252"/>
                    <a:gd name="T4" fmla="*/ 26 w 49"/>
                    <a:gd name="T5" fmla="*/ 252 h 252"/>
                    <a:gd name="T6" fmla="*/ 42 w 49"/>
                    <a:gd name="T7" fmla="*/ 252 h 252"/>
                    <a:gd name="T8" fmla="*/ 49 w 49"/>
                    <a:gd name="T9" fmla="*/ 229 h 252"/>
                    <a:gd name="T10" fmla="*/ 19 w 49"/>
                    <a:gd name="T11" fmla="*/ 0 h 252"/>
                    <a:gd name="T12" fmla="*/ 19 w 49"/>
                    <a:gd name="T13" fmla="*/ 0 h 252"/>
                    <a:gd name="T14" fmla="*/ 0 60000 65536"/>
                    <a:gd name="T15" fmla="*/ 0 60000 65536"/>
                    <a:gd name="T16" fmla="*/ 0 60000 65536"/>
                    <a:gd name="T17" fmla="*/ 0 60000 65536"/>
                    <a:gd name="T18" fmla="*/ 0 60000 65536"/>
                    <a:gd name="T19" fmla="*/ 0 60000 65536"/>
                    <a:gd name="T20" fmla="*/ 0 60000 65536"/>
                    <a:gd name="T21" fmla="*/ 0 w 49"/>
                    <a:gd name="T22" fmla="*/ 0 h 252"/>
                    <a:gd name="T23" fmla="*/ 49 w 49"/>
                    <a:gd name="T24" fmla="*/ 252 h 25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9" h="252">
                      <a:moveTo>
                        <a:pt x="19" y="0"/>
                      </a:moveTo>
                      <a:lnTo>
                        <a:pt x="0" y="17"/>
                      </a:lnTo>
                      <a:lnTo>
                        <a:pt x="26" y="252"/>
                      </a:lnTo>
                      <a:lnTo>
                        <a:pt x="42" y="252"/>
                      </a:lnTo>
                      <a:lnTo>
                        <a:pt x="49" y="229"/>
                      </a:lnTo>
                      <a:lnTo>
                        <a:pt x="19" y="0"/>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256" name="Freeform 80">
                  <a:extLst>
                    <a:ext uri="{FF2B5EF4-FFF2-40B4-BE49-F238E27FC236}">
                      <a16:creationId xmlns:a16="http://schemas.microsoft.com/office/drawing/2014/main" id="{88C05305-22C2-4F6D-88D6-3923F7924BF0}"/>
                    </a:ext>
                  </a:extLst>
                </p:cNvPr>
                <p:cNvSpPr>
                  <a:spLocks/>
                </p:cNvSpPr>
                <p:nvPr/>
              </p:nvSpPr>
              <p:spPr bwMode="auto">
                <a:xfrm>
                  <a:off x="7831" y="12708"/>
                  <a:ext cx="44" cy="187"/>
                </a:xfrm>
                <a:custGeom>
                  <a:avLst/>
                  <a:gdLst>
                    <a:gd name="T0" fmla="*/ 0 w 43"/>
                    <a:gd name="T1" fmla="*/ 12 h 187"/>
                    <a:gd name="T2" fmla="*/ 21 w 43"/>
                    <a:gd name="T3" fmla="*/ 0 h 187"/>
                    <a:gd name="T4" fmla="*/ 28 w 43"/>
                    <a:gd name="T5" fmla="*/ 26 h 187"/>
                    <a:gd name="T6" fmla="*/ 21 w 43"/>
                    <a:gd name="T7" fmla="*/ 38 h 187"/>
                    <a:gd name="T8" fmla="*/ 29 w 43"/>
                    <a:gd name="T9" fmla="*/ 72 h 187"/>
                    <a:gd name="T10" fmla="*/ 21 w 43"/>
                    <a:gd name="T11" fmla="*/ 84 h 187"/>
                    <a:gd name="T12" fmla="*/ 36 w 43"/>
                    <a:gd name="T13" fmla="*/ 123 h 187"/>
                    <a:gd name="T14" fmla="*/ 28 w 43"/>
                    <a:gd name="T15" fmla="*/ 138 h 187"/>
                    <a:gd name="T16" fmla="*/ 43 w 43"/>
                    <a:gd name="T17" fmla="*/ 170 h 187"/>
                    <a:gd name="T18" fmla="*/ 33 w 43"/>
                    <a:gd name="T19" fmla="*/ 187 h 187"/>
                    <a:gd name="T20" fmla="*/ 18 w 43"/>
                    <a:gd name="T21" fmla="*/ 187 h 187"/>
                    <a:gd name="T22" fmla="*/ 0 w 43"/>
                    <a:gd name="T23" fmla="*/ 12 h 187"/>
                    <a:gd name="T24" fmla="*/ 0 w 43"/>
                    <a:gd name="T25" fmla="*/ 12 h 18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43"/>
                    <a:gd name="T40" fmla="*/ 0 h 187"/>
                    <a:gd name="T41" fmla="*/ 43 w 43"/>
                    <a:gd name="T42" fmla="*/ 187 h 18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43" h="187">
                      <a:moveTo>
                        <a:pt x="0" y="12"/>
                      </a:moveTo>
                      <a:lnTo>
                        <a:pt x="21" y="0"/>
                      </a:lnTo>
                      <a:lnTo>
                        <a:pt x="28" y="26"/>
                      </a:lnTo>
                      <a:lnTo>
                        <a:pt x="21" y="38"/>
                      </a:lnTo>
                      <a:lnTo>
                        <a:pt x="29" y="72"/>
                      </a:lnTo>
                      <a:lnTo>
                        <a:pt x="21" y="84"/>
                      </a:lnTo>
                      <a:lnTo>
                        <a:pt x="36" y="123"/>
                      </a:lnTo>
                      <a:lnTo>
                        <a:pt x="28" y="138"/>
                      </a:lnTo>
                      <a:lnTo>
                        <a:pt x="43" y="170"/>
                      </a:lnTo>
                      <a:lnTo>
                        <a:pt x="33" y="187"/>
                      </a:lnTo>
                      <a:lnTo>
                        <a:pt x="18" y="187"/>
                      </a:lnTo>
                      <a:lnTo>
                        <a:pt x="0" y="12"/>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257" name="Freeform 81">
                  <a:extLst>
                    <a:ext uri="{FF2B5EF4-FFF2-40B4-BE49-F238E27FC236}">
                      <a16:creationId xmlns:a16="http://schemas.microsoft.com/office/drawing/2014/main" id="{5AB0C610-2EF5-414C-93CC-F37B576F69AF}"/>
                    </a:ext>
                  </a:extLst>
                </p:cNvPr>
                <p:cNvSpPr>
                  <a:spLocks/>
                </p:cNvSpPr>
                <p:nvPr/>
              </p:nvSpPr>
              <p:spPr bwMode="auto">
                <a:xfrm>
                  <a:off x="7924" y="12708"/>
                  <a:ext cx="63" cy="251"/>
                </a:xfrm>
                <a:custGeom>
                  <a:avLst/>
                  <a:gdLst>
                    <a:gd name="T0" fmla="*/ 21 w 60"/>
                    <a:gd name="T1" fmla="*/ 0 h 249"/>
                    <a:gd name="T2" fmla="*/ 0 w 60"/>
                    <a:gd name="T3" fmla="*/ 11 h 249"/>
                    <a:gd name="T4" fmla="*/ 37 w 60"/>
                    <a:gd name="T5" fmla="*/ 249 h 249"/>
                    <a:gd name="T6" fmla="*/ 54 w 60"/>
                    <a:gd name="T7" fmla="*/ 249 h 249"/>
                    <a:gd name="T8" fmla="*/ 60 w 60"/>
                    <a:gd name="T9" fmla="*/ 223 h 249"/>
                    <a:gd name="T10" fmla="*/ 21 w 60"/>
                    <a:gd name="T11" fmla="*/ 0 h 249"/>
                    <a:gd name="T12" fmla="*/ 21 w 60"/>
                    <a:gd name="T13" fmla="*/ 0 h 249"/>
                    <a:gd name="T14" fmla="*/ 0 60000 65536"/>
                    <a:gd name="T15" fmla="*/ 0 60000 65536"/>
                    <a:gd name="T16" fmla="*/ 0 60000 65536"/>
                    <a:gd name="T17" fmla="*/ 0 60000 65536"/>
                    <a:gd name="T18" fmla="*/ 0 60000 65536"/>
                    <a:gd name="T19" fmla="*/ 0 60000 65536"/>
                    <a:gd name="T20" fmla="*/ 0 60000 65536"/>
                    <a:gd name="T21" fmla="*/ 0 w 60"/>
                    <a:gd name="T22" fmla="*/ 0 h 249"/>
                    <a:gd name="T23" fmla="*/ 60 w 60"/>
                    <a:gd name="T24" fmla="*/ 249 h 24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0" h="249">
                      <a:moveTo>
                        <a:pt x="21" y="0"/>
                      </a:moveTo>
                      <a:lnTo>
                        <a:pt x="0" y="11"/>
                      </a:lnTo>
                      <a:lnTo>
                        <a:pt x="37" y="249"/>
                      </a:lnTo>
                      <a:lnTo>
                        <a:pt x="54" y="249"/>
                      </a:lnTo>
                      <a:lnTo>
                        <a:pt x="60" y="223"/>
                      </a:lnTo>
                      <a:lnTo>
                        <a:pt x="21" y="0"/>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258" name="Freeform 82">
                  <a:extLst>
                    <a:ext uri="{FF2B5EF4-FFF2-40B4-BE49-F238E27FC236}">
                      <a16:creationId xmlns:a16="http://schemas.microsoft.com/office/drawing/2014/main" id="{66AB4A6F-483A-47D0-A005-D1E2DE108C7D}"/>
                    </a:ext>
                  </a:extLst>
                </p:cNvPr>
                <p:cNvSpPr>
                  <a:spLocks/>
                </p:cNvSpPr>
                <p:nvPr/>
              </p:nvSpPr>
              <p:spPr bwMode="auto">
                <a:xfrm>
                  <a:off x="8020" y="12705"/>
                  <a:ext cx="56" cy="251"/>
                </a:xfrm>
                <a:custGeom>
                  <a:avLst/>
                  <a:gdLst>
                    <a:gd name="T0" fmla="*/ 20 w 57"/>
                    <a:gd name="T1" fmla="*/ 0 h 251"/>
                    <a:gd name="T2" fmla="*/ 0 w 57"/>
                    <a:gd name="T3" fmla="*/ 15 h 251"/>
                    <a:gd name="T4" fmla="*/ 36 w 57"/>
                    <a:gd name="T5" fmla="*/ 251 h 251"/>
                    <a:gd name="T6" fmla="*/ 53 w 57"/>
                    <a:gd name="T7" fmla="*/ 251 h 251"/>
                    <a:gd name="T8" fmla="*/ 57 w 57"/>
                    <a:gd name="T9" fmla="*/ 217 h 251"/>
                    <a:gd name="T10" fmla="*/ 20 w 57"/>
                    <a:gd name="T11" fmla="*/ 0 h 251"/>
                    <a:gd name="T12" fmla="*/ 20 w 57"/>
                    <a:gd name="T13" fmla="*/ 0 h 251"/>
                    <a:gd name="T14" fmla="*/ 0 60000 65536"/>
                    <a:gd name="T15" fmla="*/ 0 60000 65536"/>
                    <a:gd name="T16" fmla="*/ 0 60000 65536"/>
                    <a:gd name="T17" fmla="*/ 0 60000 65536"/>
                    <a:gd name="T18" fmla="*/ 0 60000 65536"/>
                    <a:gd name="T19" fmla="*/ 0 60000 65536"/>
                    <a:gd name="T20" fmla="*/ 0 60000 65536"/>
                    <a:gd name="T21" fmla="*/ 0 w 57"/>
                    <a:gd name="T22" fmla="*/ 0 h 251"/>
                    <a:gd name="T23" fmla="*/ 57 w 57"/>
                    <a:gd name="T24" fmla="*/ 251 h 25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7" h="251">
                      <a:moveTo>
                        <a:pt x="20" y="0"/>
                      </a:moveTo>
                      <a:lnTo>
                        <a:pt x="0" y="15"/>
                      </a:lnTo>
                      <a:lnTo>
                        <a:pt x="36" y="251"/>
                      </a:lnTo>
                      <a:lnTo>
                        <a:pt x="53" y="251"/>
                      </a:lnTo>
                      <a:lnTo>
                        <a:pt x="57" y="217"/>
                      </a:lnTo>
                      <a:lnTo>
                        <a:pt x="20" y="0"/>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259" name="Freeform 83">
                  <a:extLst>
                    <a:ext uri="{FF2B5EF4-FFF2-40B4-BE49-F238E27FC236}">
                      <a16:creationId xmlns:a16="http://schemas.microsoft.com/office/drawing/2014/main" id="{792547C7-10B5-4EED-8071-582475044763}"/>
                    </a:ext>
                  </a:extLst>
                </p:cNvPr>
                <p:cNvSpPr>
                  <a:spLocks/>
                </p:cNvSpPr>
                <p:nvPr/>
              </p:nvSpPr>
              <p:spPr bwMode="auto">
                <a:xfrm>
                  <a:off x="8290" y="12982"/>
                  <a:ext cx="337" cy="161"/>
                </a:xfrm>
                <a:custGeom>
                  <a:avLst/>
                  <a:gdLst>
                    <a:gd name="T0" fmla="*/ 329 w 336"/>
                    <a:gd name="T1" fmla="*/ 161 h 161"/>
                    <a:gd name="T2" fmla="*/ 336 w 336"/>
                    <a:gd name="T3" fmla="*/ 112 h 161"/>
                    <a:gd name="T4" fmla="*/ 246 w 336"/>
                    <a:gd name="T5" fmla="*/ 46 h 161"/>
                    <a:gd name="T6" fmla="*/ 141 w 336"/>
                    <a:gd name="T7" fmla="*/ 8 h 161"/>
                    <a:gd name="T8" fmla="*/ 96 w 336"/>
                    <a:gd name="T9" fmla="*/ 0 h 161"/>
                    <a:gd name="T10" fmla="*/ 41 w 336"/>
                    <a:gd name="T11" fmla="*/ 2 h 161"/>
                    <a:gd name="T12" fmla="*/ 0 w 336"/>
                    <a:gd name="T13" fmla="*/ 28 h 161"/>
                    <a:gd name="T14" fmla="*/ 67 w 336"/>
                    <a:gd name="T15" fmla="*/ 23 h 161"/>
                    <a:gd name="T16" fmla="*/ 135 w 336"/>
                    <a:gd name="T17" fmla="*/ 20 h 161"/>
                    <a:gd name="T18" fmla="*/ 208 w 336"/>
                    <a:gd name="T19" fmla="*/ 46 h 161"/>
                    <a:gd name="T20" fmla="*/ 283 w 336"/>
                    <a:gd name="T21" fmla="*/ 93 h 161"/>
                    <a:gd name="T22" fmla="*/ 324 w 336"/>
                    <a:gd name="T23" fmla="*/ 131 h 161"/>
                    <a:gd name="T24" fmla="*/ 313 w 336"/>
                    <a:gd name="T25" fmla="*/ 134 h 161"/>
                    <a:gd name="T26" fmla="*/ 251 w 336"/>
                    <a:gd name="T27" fmla="*/ 91 h 161"/>
                    <a:gd name="T28" fmla="*/ 223 w 336"/>
                    <a:gd name="T29" fmla="*/ 73 h 161"/>
                    <a:gd name="T30" fmla="*/ 146 w 336"/>
                    <a:gd name="T31" fmla="*/ 43 h 161"/>
                    <a:gd name="T32" fmla="*/ 83 w 336"/>
                    <a:gd name="T33" fmla="*/ 39 h 161"/>
                    <a:gd name="T34" fmla="*/ 220 w 336"/>
                    <a:gd name="T35" fmla="*/ 86 h 161"/>
                    <a:gd name="T36" fmla="*/ 70 w 336"/>
                    <a:gd name="T37" fmla="*/ 53 h 161"/>
                    <a:gd name="T38" fmla="*/ 221 w 336"/>
                    <a:gd name="T39" fmla="*/ 105 h 161"/>
                    <a:gd name="T40" fmla="*/ 5 w 336"/>
                    <a:gd name="T41" fmla="*/ 54 h 161"/>
                    <a:gd name="T42" fmla="*/ 10 w 336"/>
                    <a:gd name="T43" fmla="*/ 67 h 161"/>
                    <a:gd name="T44" fmla="*/ 23 w 336"/>
                    <a:gd name="T45" fmla="*/ 78 h 161"/>
                    <a:gd name="T46" fmla="*/ 329 w 336"/>
                    <a:gd name="T47" fmla="*/ 161 h 161"/>
                    <a:gd name="T48" fmla="*/ 329 w 336"/>
                    <a:gd name="T49" fmla="*/ 161 h 161"/>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336"/>
                    <a:gd name="T76" fmla="*/ 0 h 161"/>
                    <a:gd name="T77" fmla="*/ 336 w 336"/>
                    <a:gd name="T78" fmla="*/ 161 h 161"/>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336" h="161">
                      <a:moveTo>
                        <a:pt x="329" y="161"/>
                      </a:moveTo>
                      <a:lnTo>
                        <a:pt x="336" y="112"/>
                      </a:lnTo>
                      <a:lnTo>
                        <a:pt x="246" y="46"/>
                      </a:lnTo>
                      <a:lnTo>
                        <a:pt x="141" y="8"/>
                      </a:lnTo>
                      <a:lnTo>
                        <a:pt x="96" y="0"/>
                      </a:lnTo>
                      <a:lnTo>
                        <a:pt x="41" y="2"/>
                      </a:lnTo>
                      <a:lnTo>
                        <a:pt x="0" y="28"/>
                      </a:lnTo>
                      <a:lnTo>
                        <a:pt x="67" y="23"/>
                      </a:lnTo>
                      <a:lnTo>
                        <a:pt x="135" y="20"/>
                      </a:lnTo>
                      <a:lnTo>
                        <a:pt x="208" y="46"/>
                      </a:lnTo>
                      <a:lnTo>
                        <a:pt x="283" y="93"/>
                      </a:lnTo>
                      <a:lnTo>
                        <a:pt x="324" y="131"/>
                      </a:lnTo>
                      <a:lnTo>
                        <a:pt x="313" y="134"/>
                      </a:lnTo>
                      <a:lnTo>
                        <a:pt x="251" y="91"/>
                      </a:lnTo>
                      <a:lnTo>
                        <a:pt x="223" y="73"/>
                      </a:lnTo>
                      <a:lnTo>
                        <a:pt x="146" y="43"/>
                      </a:lnTo>
                      <a:lnTo>
                        <a:pt x="83" y="39"/>
                      </a:lnTo>
                      <a:lnTo>
                        <a:pt x="220" y="86"/>
                      </a:lnTo>
                      <a:lnTo>
                        <a:pt x="70" y="53"/>
                      </a:lnTo>
                      <a:lnTo>
                        <a:pt x="221" y="105"/>
                      </a:lnTo>
                      <a:lnTo>
                        <a:pt x="5" y="54"/>
                      </a:lnTo>
                      <a:lnTo>
                        <a:pt x="10" y="67"/>
                      </a:lnTo>
                      <a:lnTo>
                        <a:pt x="23" y="78"/>
                      </a:lnTo>
                      <a:lnTo>
                        <a:pt x="329" y="161"/>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260" name="Freeform 84">
                  <a:extLst>
                    <a:ext uri="{FF2B5EF4-FFF2-40B4-BE49-F238E27FC236}">
                      <a16:creationId xmlns:a16="http://schemas.microsoft.com/office/drawing/2014/main" id="{B080B9BC-EEFF-4CF8-A063-472976CAF7B9}"/>
                    </a:ext>
                  </a:extLst>
                </p:cNvPr>
                <p:cNvSpPr>
                  <a:spLocks/>
                </p:cNvSpPr>
                <p:nvPr/>
              </p:nvSpPr>
              <p:spPr bwMode="auto">
                <a:xfrm>
                  <a:off x="6429" y="11463"/>
                  <a:ext cx="1258" cy="64"/>
                </a:xfrm>
                <a:custGeom>
                  <a:avLst/>
                  <a:gdLst>
                    <a:gd name="T0" fmla="*/ 1 w 1255"/>
                    <a:gd name="T1" fmla="*/ 0 h 64"/>
                    <a:gd name="T2" fmla="*/ 0 w 1255"/>
                    <a:gd name="T3" fmla="*/ 50 h 64"/>
                    <a:gd name="T4" fmla="*/ 174 w 1255"/>
                    <a:gd name="T5" fmla="*/ 56 h 64"/>
                    <a:gd name="T6" fmla="*/ 197 w 1255"/>
                    <a:gd name="T7" fmla="*/ 30 h 64"/>
                    <a:gd name="T8" fmla="*/ 209 w 1255"/>
                    <a:gd name="T9" fmla="*/ 59 h 64"/>
                    <a:gd name="T10" fmla="*/ 899 w 1255"/>
                    <a:gd name="T11" fmla="*/ 59 h 64"/>
                    <a:gd name="T12" fmla="*/ 933 w 1255"/>
                    <a:gd name="T13" fmla="*/ 33 h 64"/>
                    <a:gd name="T14" fmla="*/ 942 w 1255"/>
                    <a:gd name="T15" fmla="*/ 64 h 64"/>
                    <a:gd name="T16" fmla="*/ 1042 w 1255"/>
                    <a:gd name="T17" fmla="*/ 64 h 64"/>
                    <a:gd name="T18" fmla="*/ 1060 w 1255"/>
                    <a:gd name="T19" fmla="*/ 34 h 64"/>
                    <a:gd name="T20" fmla="*/ 1075 w 1255"/>
                    <a:gd name="T21" fmla="*/ 64 h 64"/>
                    <a:gd name="T22" fmla="*/ 1254 w 1255"/>
                    <a:gd name="T23" fmla="*/ 64 h 64"/>
                    <a:gd name="T24" fmla="*/ 1255 w 1255"/>
                    <a:gd name="T25" fmla="*/ 24 h 64"/>
                    <a:gd name="T26" fmla="*/ 1 w 1255"/>
                    <a:gd name="T27" fmla="*/ 0 h 64"/>
                    <a:gd name="T28" fmla="*/ 1 w 1255"/>
                    <a:gd name="T29" fmla="*/ 0 h 6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255"/>
                    <a:gd name="T46" fmla="*/ 0 h 64"/>
                    <a:gd name="T47" fmla="*/ 1255 w 1255"/>
                    <a:gd name="T48" fmla="*/ 64 h 64"/>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255" h="64">
                      <a:moveTo>
                        <a:pt x="1" y="0"/>
                      </a:moveTo>
                      <a:lnTo>
                        <a:pt x="0" y="50"/>
                      </a:lnTo>
                      <a:lnTo>
                        <a:pt x="174" y="56"/>
                      </a:lnTo>
                      <a:lnTo>
                        <a:pt x="197" y="30"/>
                      </a:lnTo>
                      <a:lnTo>
                        <a:pt x="209" y="59"/>
                      </a:lnTo>
                      <a:lnTo>
                        <a:pt x="899" y="59"/>
                      </a:lnTo>
                      <a:lnTo>
                        <a:pt x="933" y="33"/>
                      </a:lnTo>
                      <a:lnTo>
                        <a:pt x="942" y="64"/>
                      </a:lnTo>
                      <a:lnTo>
                        <a:pt x="1042" y="64"/>
                      </a:lnTo>
                      <a:lnTo>
                        <a:pt x="1060" y="34"/>
                      </a:lnTo>
                      <a:lnTo>
                        <a:pt x="1075" y="64"/>
                      </a:lnTo>
                      <a:lnTo>
                        <a:pt x="1254" y="64"/>
                      </a:lnTo>
                      <a:lnTo>
                        <a:pt x="1255" y="24"/>
                      </a:lnTo>
                      <a:lnTo>
                        <a:pt x="1" y="0"/>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261" name="Freeform 85">
                  <a:extLst>
                    <a:ext uri="{FF2B5EF4-FFF2-40B4-BE49-F238E27FC236}">
                      <a16:creationId xmlns:a16="http://schemas.microsoft.com/office/drawing/2014/main" id="{B029B057-13EC-4572-A20C-278007276967}"/>
                    </a:ext>
                  </a:extLst>
                </p:cNvPr>
                <p:cNvSpPr>
                  <a:spLocks/>
                </p:cNvSpPr>
                <p:nvPr/>
              </p:nvSpPr>
              <p:spPr bwMode="auto">
                <a:xfrm>
                  <a:off x="7735" y="12653"/>
                  <a:ext cx="363" cy="42"/>
                </a:xfrm>
                <a:custGeom>
                  <a:avLst/>
                  <a:gdLst>
                    <a:gd name="T0" fmla="*/ 4 w 363"/>
                    <a:gd name="T1" fmla="*/ 2 h 40"/>
                    <a:gd name="T2" fmla="*/ 352 w 363"/>
                    <a:gd name="T3" fmla="*/ 0 h 40"/>
                    <a:gd name="T4" fmla="*/ 363 w 363"/>
                    <a:gd name="T5" fmla="*/ 40 h 40"/>
                    <a:gd name="T6" fmla="*/ 0 w 363"/>
                    <a:gd name="T7" fmla="*/ 40 h 40"/>
                    <a:gd name="T8" fmla="*/ 4 w 363"/>
                    <a:gd name="T9" fmla="*/ 2 h 40"/>
                    <a:gd name="T10" fmla="*/ 4 w 363"/>
                    <a:gd name="T11" fmla="*/ 2 h 40"/>
                    <a:gd name="T12" fmla="*/ 0 60000 65536"/>
                    <a:gd name="T13" fmla="*/ 0 60000 65536"/>
                    <a:gd name="T14" fmla="*/ 0 60000 65536"/>
                    <a:gd name="T15" fmla="*/ 0 60000 65536"/>
                    <a:gd name="T16" fmla="*/ 0 60000 65536"/>
                    <a:gd name="T17" fmla="*/ 0 60000 65536"/>
                    <a:gd name="T18" fmla="*/ 0 w 363"/>
                    <a:gd name="T19" fmla="*/ 0 h 40"/>
                    <a:gd name="T20" fmla="*/ 363 w 363"/>
                    <a:gd name="T21" fmla="*/ 40 h 40"/>
                  </a:gdLst>
                  <a:ahLst/>
                  <a:cxnLst>
                    <a:cxn ang="T12">
                      <a:pos x="T0" y="T1"/>
                    </a:cxn>
                    <a:cxn ang="T13">
                      <a:pos x="T2" y="T3"/>
                    </a:cxn>
                    <a:cxn ang="T14">
                      <a:pos x="T4" y="T5"/>
                    </a:cxn>
                    <a:cxn ang="T15">
                      <a:pos x="T6" y="T7"/>
                    </a:cxn>
                    <a:cxn ang="T16">
                      <a:pos x="T8" y="T9"/>
                    </a:cxn>
                    <a:cxn ang="T17">
                      <a:pos x="T10" y="T11"/>
                    </a:cxn>
                  </a:cxnLst>
                  <a:rect l="T18" t="T19" r="T20" b="T21"/>
                  <a:pathLst>
                    <a:path w="363" h="40">
                      <a:moveTo>
                        <a:pt x="4" y="2"/>
                      </a:moveTo>
                      <a:lnTo>
                        <a:pt x="352" y="0"/>
                      </a:lnTo>
                      <a:lnTo>
                        <a:pt x="363" y="40"/>
                      </a:lnTo>
                      <a:lnTo>
                        <a:pt x="0" y="40"/>
                      </a:lnTo>
                      <a:lnTo>
                        <a:pt x="4" y="2"/>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262" name="Freeform 86">
                  <a:extLst>
                    <a:ext uri="{FF2B5EF4-FFF2-40B4-BE49-F238E27FC236}">
                      <a16:creationId xmlns:a16="http://schemas.microsoft.com/office/drawing/2014/main" id="{0730C780-ECCD-4789-9818-D917460B84D7}"/>
                    </a:ext>
                  </a:extLst>
                </p:cNvPr>
                <p:cNvSpPr>
                  <a:spLocks/>
                </p:cNvSpPr>
                <p:nvPr/>
              </p:nvSpPr>
              <p:spPr bwMode="auto">
                <a:xfrm>
                  <a:off x="5925" y="13017"/>
                  <a:ext cx="2291" cy="113"/>
                </a:xfrm>
                <a:custGeom>
                  <a:avLst/>
                  <a:gdLst>
                    <a:gd name="T0" fmla="*/ 0 w 2291"/>
                    <a:gd name="T1" fmla="*/ 30 h 112"/>
                    <a:gd name="T2" fmla="*/ 2267 w 2291"/>
                    <a:gd name="T3" fmla="*/ 16 h 112"/>
                    <a:gd name="T4" fmla="*/ 2288 w 2291"/>
                    <a:gd name="T5" fmla="*/ 0 h 112"/>
                    <a:gd name="T6" fmla="*/ 2291 w 2291"/>
                    <a:gd name="T7" fmla="*/ 101 h 112"/>
                    <a:gd name="T8" fmla="*/ 3 w 2291"/>
                    <a:gd name="T9" fmla="*/ 112 h 112"/>
                    <a:gd name="T10" fmla="*/ 0 w 2291"/>
                    <a:gd name="T11" fmla="*/ 30 h 112"/>
                    <a:gd name="T12" fmla="*/ 0 w 2291"/>
                    <a:gd name="T13" fmla="*/ 30 h 112"/>
                    <a:gd name="T14" fmla="*/ 0 60000 65536"/>
                    <a:gd name="T15" fmla="*/ 0 60000 65536"/>
                    <a:gd name="T16" fmla="*/ 0 60000 65536"/>
                    <a:gd name="T17" fmla="*/ 0 60000 65536"/>
                    <a:gd name="T18" fmla="*/ 0 60000 65536"/>
                    <a:gd name="T19" fmla="*/ 0 60000 65536"/>
                    <a:gd name="T20" fmla="*/ 0 60000 65536"/>
                    <a:gd name="T21" fmla="*/ 0 w 2291"/>
                    <a:gd name="T22" fmla="*/ 0 h 112"/>
                    <a:gd name="T23" fmla="*/ 2291 w 2291"/>
                    <a:gd name="T24" fmla="*/ 112 h 11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291" h="112">
                      <a:moveTo>
                        <a:pt x="0" y="30"/>
                      </a:moveTo>
                      <a:lnTo>
                        <a:pt x="2267" y="16"/>
                      </a:lnTo>
                      <a:lnTo>
                        <a:pt x="2288" y="0"/>
                      </a:lnTo>
                      <a:lnTo>
                        <a:pt x="2291" y="101"/>
                      </a:lnTo>
                      <a:lnTo>
                        <a:pt x="3" y="112"/>
                      </a:lnTo>
                      <a:lnTo>
                        <a:pt x="0" y="30"/>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263" name="Freeform 87">
                  <a:extLst>
                    <a:ext uri="{FF2B5EF4-FFF2-40B4-BE49-F238E27FC236}">
                      <a16:creationId xmlns:a16="http://schemas.microsoft.com/office/drawing/2014/main" id="{2FD8296B-3716-4A7D-8B7F-46034B153D1B}"/>
                    </a:ext>
                  </a:extLst>
                </p:cNvPr>
                <p:cNvSpPr>
                  <a:spLocks/>
                </p:cNvSpPr>
                <p:nvPr/>
              </p:nvSpPr>
              <p:spPr bwMode="auto">
                <a:xfrm>
                  <a:off x="7202" y="12229"/>
                  <a:ext cx="118" cy="351"/>
                </a:xfrm>
                <a:custGeom>
                  <a:avLst/>
                  <a:gdLst>
                    <a:gd name="T0" fmla="*/ 0 w 117"/>
                    <a:gd name="T1" fmla="*/ 0 h 353"/>
                    <a:gd name="T2" fmla="*/ 76 w 117"/>
                    <a:gd name="T3" fmla="*/ 3 h 353"/>
                    <a:gd name="T4" fmla="*/ 38 w 117"/>
                    <a:gd name="T5" fmla="*/ 181 h 353"/>
                    <a:gd name="T6" fmla="*/ 46 w 117"/>
                    <a:gd name="T7" fmla="*/ 241 h 353"/>
                    <a:gd name="T8" fmla="*/ 117 w 117"/>
                    <a:gd name="T9" fmla="*/ 353 h 353"/>
                    <a:gd name="T10" fmla="*/ 5 w 117"/>
                    <a:gd name="T11" fmla="*/ 351 h 353"/>
                    <a:gd name="T12" fmla="*/ 0 w 117"/>
                    <a:gd name="T13" fmla="*/ 0 h 353"/>
                    <a:gd name="T14" fmla="*/ 0 w 117"/>
                    <a:gd name="T15" fmla="*/ 0 h 353"/>
                    <a:gd name="T16" fmla="*/ 0 60000 65536"/>
                    <a:gd name="T17" fmla="*/ 0 60000 65536"/>
                    <a:gd name="T18" fmla="*/ 0 60000 65536"/>
                    <a:gd name="T19" fmla="*/ 0 60000 65536"/>
                    <a:gd name="T20" fmla="*/ 0 60000 65536"/>
                    <a:gd name="T21" fmla="*/ 0 60000 65536"/>
                    <a:gd name="T22" fmla="*/ 0 60000 65536"/>
                    <a:gd name="T23" fmla="*/ 0 60000 65536"/>
                    <a:gd name="T24" fmla="*/ 0 w 117"/>
                    <a:gd name="T25" fmla="*/ 0 h 353"/>
                    <a:gd name="T26" fmla="*/ 117 w 117"/>
                    <a:gd name="T27" fmla="*/ 353 h 35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17" h="353">
                      <a:moveTo>
                        <a:pt x="0" y="0"/>
                      </a:moveTo>
                      <a:lnTo>
                        <a:pt x="76" y="3"/>
                      </a:lnTo>
                      <a:lnTo>
                        <a:pt x="38" y="181"/>
                      </a:lnTo>
                      <a:lnTo>
                        <a:pt x="46" y="241"/>
                      </a:lnTo>
                      <a:lnTo>
                        <a:pt x="117" y="353"/>
                      </a:lnTo>
                      <a:lnTo>
                        <a:pt x="5" y="351"/>
                      </a:lnTo>
                      <a:lnTo>
                        <a:pt x="0" y="0"/>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264" name="Freeform 88">
                  <a:extLst>
                    <a:ext uri="{FF2B5EF4-FFF2-40B4-BE49-F238E27FC236}">
                      <a16:creationId xmlns:a16="http://schemas.microsoft.com/office/drawing/2014/main" id="{9537E2C4-B203-46E8-8CB2-A9F47BFFF443}"/>
                    </a:ext>
                  </a:extLst>
                </p:cNvPr>
                <p:cNvSpPr>
                  <a:spLocks/>
                </p:cNvSpPr>
                <p:nvPr/>
              </p:nvSpPr>
              <p:spPr bwMode="auto">
                <a:xfrm>
                  <a:off x="7206" y="12219"/>
                  <a:ext cx="666" cy="357"/>
                </a:xfrm>
                <a:custGeom>
                  <a:avLst/>
                  <a:gdLst>
                    <a:gd name="T0" fmla="*/ 0 w 665"/>
                    <a:gd name="T1" fmla="*/ 0 h 358"/>
                    <a:gd name="T2" fmla="*/ 657 w 665"/>
                    <a:gd name="T3" fmla="*/ 3 h 358"/>
                    <a:gd name="T4" fmla="*/ 665 w 665"/>
                    <a:gd name="T5" fmla="*/ 352 h 358"/>
                    <a:gd name="T6" fmla="*/ 527 w 665"/>
                    <a:gd name="T7" fmla="*/ 358 h 358"/>
                    <a:gd name="T8" fmla="*/ 638 w 665"/>
                    <a:gd name="T9" fmla="*/ 192 h 358"/>
                    <a:gd name="T10" fmla="*/ 621 w 665"/>
                    <a:gd name="T11" fmla="*/ 128 h 358"/>
                    <a:gd name="T12" fmla="*/ 609 w 665"/>
                    <a:gd name="T13" fmla="*/ 29 h 358"/>
                    <a:gd name="T14" fmla="*/ 0 w 665"/>
                    <a:gd name="T15" fmla="*/ 22 h 358"/>
                    <a:gd name="T16" fmla="*/ 0 w 665"/>
                    <a:gd name="T17" fmla="*/ 0 h 358"/>
                    <a:gd name="T18" fmla="*/ 0 w 665"/>
                    <a:gd name="T19" fmla="*/ 0 h 35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65"/>
                    <a:gd name="T31" fmla="*/ 0 h 358"/>
                    <a:gd name="T32" fmla="*/ 665 w 665"/>
                    <a:gd name="T33" fmla="*/ 358 h 35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65" h="358">
                      <a:moveTo>
                        <a:pt x="0" y="0"/>
                      </a:moveTo>
                      <a:lnTo>
                        <a:pt x="657" y="3"/>
                      </a:lnTo>
                      <a:lnTo>
                        <a:pt x="665" y="352"/>
                      </a:lnTo>
                      <a:lnTo>
                        <a:pt x="527" y="358"/>
                      </a:lnTo>
                      <a:lnTo>
                        <a:pt x="638" y="192"/>
                      </a:lnTo>
                      <a:lnTo>
                        <a:pt x="621" y="128"/>
                      </a:lnTo>
                      <a:lnTo>
                        <a:pt x="609" y="29"/>
                      </a:lnTo>
                      <a:lnTo>
                        <a:pt x="0" y="22"/>
                      </a:lnTo>
                      <a:lnTo>
                        <a:pt x="0" y="0"/>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265" name="Freeform 89">
                  <a:extLst>
                    <a:ext uri="{FF2B5EF4-FFF2-40B4-BE49-F238E27FC236}">
                      <a16:creationId xmlns:a16="http://schemas.microsoft.com/office/drawing/2014/main" id="{64576302-BC56-4479-98C4-772D28A0CEE1}"/>
                    </a:ext>
                  </a:extLst>
                </p:cNvPr>
                <p:cNvSpPr>
                  <a:spLocks/>
                </p:cNvSpPr>
                <p:nvPr/>
              </p:nvSpPr>
              <p:spPr bwMode="auto">
                <a:xfrm>
                  <a:off x="7735" y="12045"/>
                  <a:ext cx="133" cy="80"/>
                </a:xfrm>
                <a:custGeom>
                  <a:avLst/>
                  <a:gdLst>
                    <a:gd name="T0" fmla="*/ 0 w 133"/>
                    <a:gd name="T1" fmla="*/ 0 h 82"/>
                    <a:gd name="T2" fmla="*/ 4 w 133"/>
                    <a:gd name="T3" fmla="*/ 82 h 82"/>
                    <a:gd name="T4" fmla="*/ 133 w 133"/>
                    <a:gd name="T5" fmla="*/ 81 h 82"/>
                    <a:gd name="T6" fmla="*/ 127 w 133"/>
                    <a:gd name="T7" fmla="*/ 2 h 82"/>
                    <a:gd name="T8" fmla="*/ 0 w 133"/>
                    <a:gd name="T9" fmla="*/ 0 h 82"/>
                    <a:gd name="T10" fmla="*/ 0 w 133"/>
                    <a:gd name="T11" fmla="*/ 0 h 82"/>
                    <a:gd name="T12" fmla="*/ 0 60000 65536"/>
                    <a:gd name="T13" fmla="*/ 0 60000 65536"/>
                    <a:gd name="T14" fmla="*/ 0 60000 65536"/>
                    <a:gd name="T15" fmla="*/ 0 60000 65536"/>
                    <a:gd name="T16" fmla="*/ 0 60000 65536"/>
                    <a:gd name="T17" fmla="*/ 0 60000 65536"/>
                    <a:gd name="T18" fmla="*/ 0 w 133"/>
                    <a:gd name="T19" fmla="*/ 0 h 82"/>
                    <a:gd name="T20" fmla="*/ 133 w 133"/>
                    <a:gd name="T21" fmla="*/ 82 h 82"/>
                  </a:gdLst>
                  <a:ahLst/>
                  <a:cxnLst>
                    <a:cxn ang="T12">
                      <a:pos x="T0" y="T1"/>
                    </a:cxn>
                    <a:cxn ang="T13">
                      <a:pos x="T2" y="T3"/>
                    </a:cxn>
                    <a:cxn ang="T14">
                      <a:pos x="T4" y="T5"/>
                    </a:cxn>
                    <a:cxn ang="T15">
                      <a:pos x="T6" y="T7"/>
                    </a:cxn>
                    <a:cxn ang="T16">
                      <a:pos x="T8" y="T9"/>
                    </a:cxn>
                    <a:cxn ang="T17">
                      <a:pos x="T10" y="T11"/>
                    </a:cxn>
                  </a:cxnLst>
                  <a:rect l="T18" t="T19" r="T20" b="T21"/>
                  <a:pathLst>
                    <a:path w="133" h="82">
                      <a:moveTo>
                        <a:pt x="0" y="0"/>
                      </a:moveTo>
                      <a:lnTo>
                        <a:pt x="4" y="82"/>
                      </a:lnTo>
                      <a:lnTo>
                        <a:pt x="133" y="81"/>
                      </a:lnTo>
                      <a:lnTo>
                        <a:pt x="127" y="2"/>
                      </a:lnTo>
                      <a:lnTo>
                        <a:pt x="0" y="0"/>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266" name="Freeform 90">
                  <a:extLst>
                    <a:ext uri="{FF2B5EF4-FFF2-40B4-BE49-F238E27FC236}">
                      <a16:creationId xmlns:a16="http://schemas.microsoft.com/office/drawing/2014/main" id="{CE4F3F6E-3211-4C6D-8CA6-39FF3AFE194F}"/>
                    </a:ext>
                  </a:extLst>
                </p:cNvPr>
                <p:cNvSpPr>
                  <a:spLocks/>
                </p:cNvSpPr>
                <p:nvPr/>
              </p:nvSpPr>
              <p:spPr bwMode="auto">
                <a:xfrm>
                  <a:off x="7202" y="12003"/>
                  <a:ext cx="662" cy="196"/>
                </a:xfrm>
                <a:custGeom>
                  <a:avLst/>
                  <a:gdLst>
                    <a:gd name="T0" fmla="*/ 0 w 662"/>
                    <a:gd name="T1" fmla="*/ 0 h 198"/>
                    <a:gd name="T2" fmla="*/ 4 w 662"/>
                    <a:gd name="T3" fmla="*/ 198 h 198"/>
                    <a:gd name="T4" fmla="*/ 662 w 662"/>
                    <a:gd name="T5" fmla="*/ 197 h 198"/>
                    <a:gd name="T6" fmla="*/ 659 w 662"/>
                    <a:gd name="T7" fmla="*/ 118 h 198"/>
                    <a:gd name="T8" fmla="*/ 423 w 662"/>
                    <a:gd name="T9" fmla="*/ 113 h 198"/>
                    <a:gd name="T10" fmla="*/ 422 w 662"/>
                    <a:gd name="T11" fmla="*/ 130 h 198"/>
                    <a:gd name="T12" fmla="*/ 499 w 662"/>
                    <a:gd name="T13" fmla="*/ 128 h 198"/>
                    <a:gd name="T14" fmla="*/ 498 w 662"/>
                    <a:gd name="T15" fmla="*/ 153 h 198"/>
                    <a:gd name="T16" fmla="*/ 250 w 662"/>
                    <a:gd name="T17" fmla="*/ 148 h 198"/>
                    <a:gd name="T18" fmla="*/ 250 w 662"/>
                    <a:gd name="T19" fmla="*/ 116 h 198"/>
                    <a:gd name="T20" fmla="*/ 121 w 662"/>
                    <a:gd name="T21" fmla="*/ 108 h 198"/>
                    <a:gd name="T22" fmla="*/ 118 w 662"/>
                    <a:gd name="T23" fmla="*/ 62 h 198"/>
                    <a:gd name="T24" fmla="*/ 659 w 662"/>
                    <a:gd name="T25" fmla="*/ 64 h 198"/>
                    <a:gd name="T26" fmla="*/ 659 w 662"/>
                    <a:gd name="T27" fmla="*/ 4 h 198"/>
                    <a:gd name="T28" fmla="*/ 0 w 662"/>
                    <a:gd name="T29" fmla="*/ 0 h 198"/>
                    <a:gd name="T30" fmla="*/ 0 w 662"/>
                    <a:gd name="T31" fmla="*/ 0 h 19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662"/>
                    <a:gd name="T49" fmla="*/ 0 h 198"/>
                    <a:gd name="T50" fmla="*/ 662 w 662"/>
                    <a:gd name="T51" fmla="*/ 198 h 198"/>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662" h="198">
                      <a:moveTo>
                        <a:pt x="0" y="0"/>
                      </a:moveTo>
                      <a:lnTo>
                        <a:pt x="4" y="198"/>
                      </a:lnTo>
                      <a:lnTo>
                        <a:pt x="662" y="197"/>
                      </a:lnTo>
                      <a:lnTo>
                        <a:pt x="659" y="118"/>
                      </a:lnTo>
                      <a:lnTo>
                        <a:pt x="423" y="113"/>
                      </a:lnTo>
                      <a:lnTo>
                        <a:pt x="422" y="130"/>
                      </a:lnTo>
                      <a:lnTo>
                        <a:pt x="499" y="128"/>
                      </a:lnTo>
                      <a:lnTo>
                        <a:pt x="498" y="153"/>
                      </a:lnTo>
                      <a:lnTo>
                        <a:pt x="250" y="148"/>
                      </a:lnTo>
                      <a:lnTo>
                        <a:pt x="250" y="116"/>
                      </a:lnTo>
                      <a:lnTo>
                        <a:pt x="121" y="108"/>
                      </a:lnTo>
                      <a:lnTo>
                        <a:pt x="118" y="62"/>
                      </a:lnTo>
                      <a:lnTo>
                        <a:pt x="659" y="64"/>
                      </a:lnTo>
                      <a:lnTo>
                        <a:pt x="659" y="4"/>
                      </a:lnTo>
                      <a:lnTo>
                        <a:pt x="0" y="0"/>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267" name="Freeform 91">
                  <a:extLst>
                    <a:ext uri="{FF2B5EF4-FFF2-40B4-BE49-F238E27FC236}">
                      <a16:creationId xmlns:a16="http://schemas.microsoft.com/office/drawing/2014/main" id="{DD3F0881-3D19-4BA9-AD69-E3D90D4F87E9}"/>
                    </a:ext>
                  </a:extLst>
                </p:cNvPr>
                <p:cNvSpPr>
                  <a:spLocks/>
                </p:cNvSpPr>
                <p:nvPr/>
              </p:nvSpPr>
              <p:spPr bwMode="auto">
                <a:xfrm>
                  <a:off x="7361" y="12335"/>
                  <a:ext cx="163" cy="51"/>
                </a:xfrm>
                <a:custGeom>
                  <a:avLst/>
                  <a:gdLst>
                    <a:gd name="T0" fmla="*/ 81 w 164"/>
                    <a:gd name="T1" fmla="*/ 0 h 53"/>
                    <a:gd name="T2" fmla="*/ 127 w 164"/>
                    <a:gd name="T3" fmla="*/ 13 h 53"/>
                    <a:gd name="T4" fmla="*/ 164 w 164"/>
                    <a:gd name="T5" fmla="*/ 19 h 53"/>
                    <a:gd name="T6" fmla="*/ 147 w 164"/>
                    <a:gd name="T7" fmla="*/ 53 h 53"/>
                    <a:gd name="T8" fmla="*/ 0 w 164"/>
                    <a:gd name="T9" fmla="*/ 34 h 53"/>
                    <a:gd name="T10" fmla="*/ 81 w 164"/>
                    <a:gd name="T11" fmla="*/ 0 h 53"/>
                    <a:gd name="T12" fmla="*/ 81 w 164"/>
                    <a:gd name="T13" fmla="*/ 0 h 53"/>
                    <a:gd name="T14" fmla="*/ 0 60000 65536"/>
                    <a:gd name="T15" fmla="*/ 0 60000 65536"/>
                    <a:gd name="T16" fmla="*/ 0 60000 65536"/>
                    <a:gd name="T17" fmla="*/ 0 60000 65536"/>
                    <a:gd name="T18" fmla="*/ 0 60000 65536"/>
                    <a:gd name="T19" fmla="*/ 0 60000 65536"/>
                    <a:gd name="T20" fmla="*/ 0 60000 65536"/>
                    <a:gd name="T21" fmla="*/ 0 w 164"/>
                    <a:gd name="T22" fmla="*/ 0 h 53"/>
                    <a:gd name="T23" fmla="*/ 164 w 164"/>
                    <a:gd name="T24" fmla="*/ 53 h 5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64" h="53">
                      <a:moveTo>
                        <a:pt x="81" y="0"/>
                      </a:moveTo>
                      <a:lnTo>
                        <a:pt x="127" y="13"/>
                      </a:lnTo>
                      <a:lnTo>
                        <a:pt x="164" y="19"/>
                      </a:lnTo>
                      <a:lnTo>
                        <a:pt x="147" y="53"/>
                      </a:lnTo>
                      <a:lnTo>
                        <a:pt x="0" y="34"/>
                      </a:lnTo>
                      <a:lnTo>
                        <a:pt x="81" y="0"/>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268" name="Freeform 92">
                  <a:extLst>
                    <a:ext uri="{FF2B5EF4-FFF2-40B4-BE49-F238E27FC236}">
                      <a16:creationId xmlns:a16="http://schemas.microsoft.com/office/drawing/2014/main" id="{B1DF2F3A-3732-42A4-A508-E1E57A9513D4}"/>
                    </a:ext>
                  </a:extLst>
                </p:cNvPr>
                <p:cNvSpPr>
                  <a:spLocks/>
                </p:cNvSpPr>
                <p:nvPr/>
              </p:nvSpPr>
              <p:spPr bwMode="auto">
                <a:xfrm>
                  <a:off x="7317" y="12254"/>
                  <a:ext cx="207" cy="45"/>
                </a:xfrm>
                <a:custGeom>
                  <a:avLst/>
                  <a:gdLst>
                    <a:gd name="T0" fmla="*/ 132 w 207"/>
                    <a:gd name="T1" fmla="*/ 0 h 43"/>
                    <a:gd name="T2" fmla="*/ 207 w 207"/>
                    <a:gd name="T3" fmla="*/ 37 h 43"/>
                    <a:gd name="T4" fmla="*/ 140 w 207"/>
                    <a:gd name="T5" fmla="*/ 43 h 43"/>
                    <a:gd name="T6" fmla="*/ 0 w 207"/>
                    <a:gd name="T7" fmla="*/ 33 h 43"/>
                    <a:gd name="T8" fmla="*/ 99 w 207"/>
                    <a:gd name="T9" fmla="*/ 1 h 43"/>
                    <a:gd name="T10" fmla="*/ 132 w 207"/>
                    <a:gd name="T11" fmla="*/ 0 h 43"/>
                    <a:gd name="T12" fmla="*/ 132 w 207"/>
                    <a:gd name="T13" fmla="*/ 0 h 43"/>
                    <a:gd name="T14" fmla="*/ 0 60000 65536"/>
                    <a:gd name="T15" fmla="*/ 0 60000 65536"/>
                    <a:gd name="T16" fmla="*/ 0 60000 65536"/>
                    <a:gd name="T17" fmla="*/ 0 60000 65536"/>
                    <a:gd name="T18" fmla="*/ 0 60000 65536"/>
                    <a:gd name="T19" fmla="*/ 0 60000 65536"/>
                    <a:gd name="T20" fmla="*/ 0 60000 65536"/>
                    <a:gd name="T21" fmla="*/ 0 w 207"/>
                    <a:gd name="T22" fmla="*/ 0 h 43"/>
                    <a:gd name="T23" fmla="*/ 207 w 207"/>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07" h="43">
                      <a:moveTo>
                        <a:pt x="132" y="0"/>
                      </a:moveTo>
                      <a:lnTo>
                        <a:pt x="207" y="37"/>
                      </a:lnTo>
                      <a:lnTo>
                        <a:pt x="140" y="43"/>
                      </a:lnTo>
                      <a:lnTo>
                        <a:pt x="0" y="33"/>
                      </a:lnTo>
                      <a:lnTo>
                        <a:pt x="99" y="1"/>
                      </a:lnTo>
                      <a:lnTo>
                        <a:pt x="132" y="0"/>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269" name="Freeform 93">
                  <a:extLst>
                    <a:ext uri="{FF2B5EF4-FFF2-40B4-BE49-F238E27FC236}">
                      <a16:creationId xmlns:a16="http://schemas.microsoft.com/office/drawing/2014/main" id="{04F0CE5D-0D34-4021-A670-6AC4A35736FC}"/>
                    </a:ext>
                  </a:extLst>
                </p:cNvPr>
                <p:cNvSpPr>
                  <a:spLocks/>
                </p:cNvSpPr>
                <p:nvPr/>
              </p:nvSpPr>
              <p:spPr bwMode="auto">
                <a:xfrm>
                  <a:off x="7246" y="12415"/>
                  <a:ext cx="599" cy="164"/>
                </a:xfrm>
                <a:custGeom>
                  <a:avLst/>
                  <a:gdLst>
                    <a:gd name="T0" fmla="*/ 0 w 601"/>
                    <a:gd name="T1" fmla="*/ 0 h 164"/>
                    <a:gd name="T2" fmla="*/ 601 w 601"/>
                    <a:gd name="T3" fmla="*/ 0 h 164"/>
                    <a:gd name="T4" fmla="*/ 598 w 601"/>
                    <a:gd name="T5" fmla="*/ 66 h 164"/>
                    <a:gd name="T6" fmla="*/ 549 w 601"/>
                    <a:gd name="T7" fmla="*/ 96 h 164"/>
                    <a:gd name="T8" fmla="*/ 527 w 601"/>
                    <a:gd name="T9" fmla="*/ 164 h 164"/>
                    <a:gd name="T10" fmla="*/ 55 w 601"/>
                    <a:gd name="T11" fmla="*/ 164 h 164"/>
                    <a:gd name="T12" fmla="*/ 28 w 601"/>
                    <a:gd name="T13" fmla="*/ 95 h 164"/>
                    <a:gd name="T14" fmla="*/ 0 w 601"/>
                    <a:gd name="T15" fmla="*/ 58 h 164"/>
                    <a:gd name="T16" fmla="*/ 0 w 601"/>
                    <a:gd name="T17" fmla="*/ 0 h 164"/>
                    <a:gd name="T18" fmla="*/ 0 w 601"/>
                    <a:gd name="T19" fmla="*/ 0 h 16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01"/>
                    <a:gd name="T31" fmla="*/ 0 h 164"/>
                    <a:gd name="T32" fmla="*/ 601 w 601"/>
                    <a:gd name="T33" fmla="*/ 164 h 16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01" h="164">
                      <a:moveTo>
                        <a:pt x="0" y="0"/>
                      </a:moveTo>
                      <a:lnTo>
                        <a:pt x="601" y="0"/>
                      </a:lnTo>
                      <a:lnTo>
                        <a:pt x="598" y="66"/>
                      </a:lnTo>
                      <a:lnTo>
                        <a:pt x="549" y="96"/>
                      </a:lnTo>
                      <a:lnTo>
                        <a:pt x="527" y="164"/>
                      </a:lnTo>
                      <a:lnTo>
                        <a:pt x="55" y="164"/>
                      </a:lnTo>
                      <a:lnTo>
                        <a:pt x="28" y="95"/>
                      </a:lnTo>
                      <a:lnTo>
                        <a:pt x="0" y="58"/>
                      </a:lnTo>
                      <a:lnTo>
                        <a:pt x="0" y="0"/>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270" name="Freeform 94">
                  <a:extLst>
                    <a:ext uri="{FF2B5EF4-FFF2-40B4-BE49-F238E27FC236}">
                      <a16:creationId xmlns:a16="http://schemas.microsoft.com/office/drawing/2014/main" id="{9467E25F-09A4-4145-A017-230CE4CEBB66}"/>
                    </a:ext>
                  </a:extLst>
                </p:cNvPr>
                <p:cNvSpPr>
                  <a:spLocks/>
                </p:cNvSpPr>
                <p:nvPr/>
              </p:nvSpPr>
              <p:spPr bwMode="auto">
                <a:xfrm>
                  <a:off x="6462" y="10285"/>
                  <a:ext cx="1177" cy="882"/>
                </a:xfrm>
                <a:custGeom>
                  <a:avLst/>
                  <a:gdLst>
                    <a:gd name="T0" fmla="*/ 0 w 1176"/>
                    <a:gd name="T1" fmla="*/ 16 h 882"/>
                    <a:gd name="T2" fmla="*/ 1 w 1176"/>
                    <a:gd name="T3" fmla="*/ 853 h 882"/>
                    <a:gd name="T4" fmla="*/ 42 w 1176"/>
                    <a:gd name="T5" fmla="*/ 882 h 882"/>
                    <a:gd name="T6" fmla="*/ 1131 w 1176"/>
                    <a:gd name="T7" fmla="*/ 880 h 882"/>
                    <a:gd name="T8" fmla="*/ 1176 w 1176"/>
                    <a:gd name="T9" fmla="*/ 850 h 882"/>
                    <a:gd name="T10" fmla="*/ 1173 w 1176"/>
                    <a:gd name="T11" fmla="*/ 42 h 882"/>
                    <a:gd name="T12" fmla="*/ 1136 w 1176"/>
                    <a:gd name="T13" fmla="*/ 13 h 882"/>
                    <a:gd name="T14" fmla="*/ 19 w 1176"/>
                    <a:gd name="T15" fmla="*/ 0 h 882"/>
                    <a:gd name="T16" fmla="*/ 0 w 1176"/>
                    <a:gd name="T17" fmla="*/ 16 h 882"/>
                    <a:gd name="T18" fmla="*/ 0 w 1176"/>
                    <a:gd name="T19" fmla="*/ 16 h 88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176"/>
                    <a:gd name="T31" fmla="*/ 0 h 882"/>
                    <a:gd name="T32" fmla="*/ 1176 w 1176"/>
                    <a:gd name="T33" fmla="*/ 882 h 88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176" h="882">
                      <a:moveTo>
                        <a:pt x="0" y="16"/>
                      </a:moveTo>
                      <a:lnTo>
                        <a:pt x="1" y="853"/>
                      </a:lnTo>
                      <a:lnTo>
                        <a:pt x="42" y="882"/>
                      </a:lnTo>
                      <a:lnTo>
                        <a:pt x="1131" y="880"/>
                      </a:lnTo>
                      <a:lnTo>
                        <a:pt x="1176" y="850"/>
                      </a:lnTo>
                      <a:lnTo>
                        <a:pt x="1173" y="42"/>
                      </a:lnTo>
                      <a:lnTo>
                        <a:pt x="1136" y="13"/>
                      </a:lnTo>
                      <a:lnTo>
                        <a:pt x="19" y="0"/>
                      </a:lnTo>
                      <a:lnTo>
                        <a:pt x="0" y="16"/>
                      </a:lnTo>
                      <a:close/>
                    </a:path>
                  </a:pathLst>
                </a:custGeom>
                <a:solidFill>
                  <a:srgbClr val="C0C0C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271" name="Freeform 95">
                  <a:extLst>
                    <a:ext uri="{FF2B5EF4-FFF2-40B4-BE49-F238E27FC236}">
                      <a16:creationId xmlns:a16="http://schemas.microsoft.com/office/drawing/2014/main" id="{31C31718-15CF-459B-B8F9-5D867062E7AF}"/>
                    </a:ext>
                  </a:extLst>
                </p:cNvPr>
                <p:cNvSpPr>
                  <a:spLocks/>
                </p:cNvSpPr>
                <p:nvPr/>
              </p:nvSpPr>
              <p:spPr bwMode="auto">
                <a:xfrm>
                  <a:off x="6529" y="10334"/>
                  <a:ext cx="126" cy="521"/>
                </a:xfrm>
                <a:custGeom>
                  <a:avLst/>
                  <a:gdLst>
                    <a:gd name="T0" fmla="*/ 128 w 128"/>
                    <a:gd name="T1" fmla="*/ 2 h 521"/>
                    <a:gd name="T2" fmla="*/ 31 w 128"/>
                    <a:gd name="T3" fmla="*/ 0 h 521"/>
                    <a:gd name="T4" fmla="*/ 8 w 128"/>
                    <a:gd name="T5" fmla="*/ 52 h 521"/>
                    <a:gd name="T6" fmla="*/ 0 w 128"/>
                    <a:gd name="T7" fmla="*/ 284 h 521"/>
                    <a:gd name="T8" fmla="*/ 23 w 128"/>
                    <a:gd name="T9" fmla="*/ 464 h 521"/>
                    <a:gd name="T10" fmla="*/ 66 w 128"/>
                    <a:gd name="T11" fmla="*/ 521 h 521"/>
                    <a:gd name="T12" fmla="*/ 68 w 128"/>
                    <a:gd name="T13" fmla="*/ 269 h 521"/>
                    <a:gd name="T14" fmla="*/ 92 w 128"/>
                    <a:gd name="T15" fmla="*/ 114 h 521"/>
                    <a:gd name="T16" fmla="*/ 128 w 128"/>
                    <a:gd name="T17" fmla="*/ 2 h 521"/>
                    <a:gd name="T18" fmla="*/ 128 w 128"/>
                    <a:gd name="T19" fmla="*/ 2 h 52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28"/>
                    <a:gd name="T31" fmla="*/ 0 h 521"/>
                    <a:gd name="T32" fmla="*/ 128 w 128"/>
                    <a:gd name="T33" fmla="*/ 521 h 52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28" h="521">
                      <a:moveTo>
                        <a:pt x="128" y="2"/>
                      </a:moveTo>
                      <a:lnTo>
                        <a:pt x="31" y="0"/>
                      </a:lnTo>
                      <a:lnTo>
                        <a:pt x="8" y="52"/>
                      </a:lnTo>
                      <a:lnTo>
                        <a:pt x="0" y="284"/>
                      </a:lnTo>
                      <a:lnTo>
                        <a:pt x="23" y="464"/>
                      </a:lnTo>
                      <a:lnTo>
                        <a:pt x="66" y="521"/>
                      </a:lnTo>
                      <a:lnTo>
                        <a:pt x="68" y="269"/>
                      </a:lnTo>
                      <a:lnTo>
                        <a:pt x="92" y="114"/>
                      </a:lnTo>
                      <a:lnTo>
                        <a:pt x="128" y="2"/>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272" name="Freeform 96">
                  <a:extLst>
                    <a:ext uri="{FF2B5EF4-FFF2-40B4-BE49-F238E27FC236}">
                      <a16:creationId xmlns:a16="http://schemas.microsoft.com/office/drawing/2014/main" id="{12DF8426-3258-44B0-9215-E717A9579118}"/>
                    </a:ext>
                  </a:extLst>
                </p:cNvPr>
                <p:cNvSpPr>
                  <a:spLocks/>
                </p:cNvSpPr>
                <p:nvPr/>
              </p:nvSpPr>
              <p:spPr bwMode="auto">
                <a:xfrm>
                  <a:off x="6233" y="12901"/>
                  <a:ext cx="137" cy="64"/>
                </a:xfrm>
                <a:custGeom>
                  <a:avLst/>
                  <a:gdLst>
                    <a:gd name="T0" fmla="*/ 0 w 137"/>
                    <a:gd name="T1" fmla="*/ 28 h 64"/>
                    <a:gd name="T2" fmla="*/ 16 w 137"/>
                    <a:gd name="T3" fmla="*/ 0 h 64"/>
                    <a:gd name="T4" fmla="*/ 124 w 137"/>
                    <a:gd name="T5" fmla="*/ 0 h 64"/>
                    <a:gd name="T6" fmla="*/ 137 w 137"/>
                    <a:gd name="T7" fmla="*/ 64 h 64"/>
                    <a:gd name="T8" fmla="*/ 1 w 137"/>
                    <a:gd name="T9" fmla="*/ 62 h 64"/>
                    <a:gd name="T10" fmla="*/ 0 w 137"/>
                    <a:gd name="T11" fmla="*/ 28 h 64"/>
                    <a:gd name="T12" fmla="*/ 0 w 137"/>
                    <a:gd name="T13" fmla="*/ 28 h 64"/>
                    <a:gd name="T14" fmla="*/ 0 60000 65536"/>
                    <a:gd name="T15" fmla="*/ 0 60000 65536"/>
                    <a:gd name="T16" fmla="*/ 0 60000 65536"/>
                    <a:gd name="T17" fmla="*/ 0 60000 65536"/>
                    <a:gd name="T18" fmla="*/ 0 60000 65536"/>
                    <a:gd name="T19" fmla="*/ 0 60000 65536"/>
                    <a:gd name="T20" fmla="*/ 0 60000 65536"/>
                    <a:gd name="T21" fmla="*/ 0 w 137"/>
                    <a:gd name="T22" fmla="*/ 0 h 64"/>
                    <a:gd name="T23" fmla="*/ 137 w 137"/>
                    <a:gd name="T24" fmla="*/ 64 h 6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37" h="64">
                      <a:moveTo>
                        <a:pt x="0" y="28"/>
                      </a:moveTo>
                      <a:lnTo>
                        <a:pt x="16" y="0"/>
                      </a:lnTo>
                      <a:lnTo>
                        <a:pt x="124" y="0"/>
                      </a:lnTo>
                      <a:lnTo>
                        <a:pt x="137" y="64"/>
                      </a:lnTo>
                      <a:lnTo>
                        <a:pt x="1" y="62"/>
                      </a:lnTo>
                      <a:lnTo>
                        <a:pt x="0" y="28"/>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273" name="Freeform 97">
                  <a:extLst>
                    <a:ext uri="{FF2B5EF4-FFF2-40B4-BE49-F238E27FC236}">
                      <a16:creationId xmlns:a16="http://schemas.microsoft.com/office/drawing/2014/main" id="{28EF6A58-A6E0-4939-8992-36BF2AD35AFD}"/>
                    </a:ext>
                  </a:extLst>
                </p:cNvPr>
                <p:cNvSpPr>
                  <a:spLocks/>
                </p:cNvSpPr>
                <p:nvPr/>
              </p:nvSpPr>
              <p:spPr bwMode="auto">
                <a:xfrm>
                  <a:off x="7032" y="12901"/>
                  <a:ext cx="133" cy="61"/>
                </a:xfrm>
                <a:custGeom>
                  <a:avLst/>
                  <a:gdLst>
                    <a:gd name="T0" fmla="*/ 18 w 135"/>
                    <a:gd name="T1" fmla="*/ 1 h 60"/>
                    <a:gd name="T2" fmla="*/ 3 w 135"/>
                    <a:gd name="T3" fmla="*/ 27 h 60"/>
                    <a:gd name="T4" fmla="*/ 0 w 135"/>
                    <a:gd name="T5" fmla="*/ 60 h 60"/>
                    <a:gd name="T6" fmla="*/ 135 w 135"/>
                    <a:gd name="T7" fmla="*/ 58 h 60"/>
                    <a:gd name="T8" fmla="*/ 134 w 135"/>
                    <a:gd name="T9" fmla="*/ 0 h 60"/>
                    <a:gd name="T10" fmla="*/ 18 w 135"/>
                    <a:gd name="T11" fmla="*/ 1 h 60"/>
                    <a:gd name="T12" fmla="*/ 18 w 135"/>
                    <a:gd name="T13" fmla="*/ 1 h 60"/>
                    <a:gd name="T14" fmla="*/ 0 60000 65536"/>
                    <a:gd name="T15" fmla="*/ 0 60000 65536"/>
                    <a:gd name="T16" fmla="*/ 0 60000 65536"/>
                    <a:gd name="T17" fmla="*/ 0 60000 65536"/>
                    <a:gd name="T18" fmla="*/ 0 60000 65536"/>
                    <a:gd name="T19" fmla="*/ 0 60000 65536"/>
                    <a:gd name="T20" fmla="*/ 0 60000 65536"/>
                    <a:gd name="T21" fmla="*/ 0 w 135"/>
                    <a:gd name="T22" fmla="*/ 0 h 60"/>
                    <a:gd name="T23" fmla="*/ 135 w 135"/>
                    <a:gd name="T24" fmla="*/ 60 h 6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35" h="60">
                      <a:moveTo>
                        <a:pt x="18" y="1"/>
                      </a:moveTo>
                      <a:lnTo>
                        <a:pt x="3" y="27"/>
                      </a:lnTo>
                      <a:lnTo>
                        <a:pt x="0" y="60"/>
                      </a:lnTo>
                      <a:lnTo>
                        <a:pt x="135" y="58"/>
                      </a:lnTo>
                      <a:lnTo>
                        <a:pt x="134" y="0"/>
                      </a:lnTo>
                      <a:lnTo>
                        <a:pt x="18" y="1"/>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274" name="Freeform 98">
                  <a:extLst>
                    <a:ext uri="{FF2B5EF4-FFF2-40B4-BE49-F238E27FC236}">
                      <a16:creationId xmlns:a16="http://schemas.microsoft.com/office/drawing/2014/main" id="{F3E3D7C0-A027-4401-B4D2-88FCE350D562}"/>
                    </a:ext>
                  </a:extLst>
                </p:cNvPr>
                <p:cNvSpPr>
                  <a:spLocks/>
                </p:cNvSpPr>
                <p:nvPr/>
              </p:nvSpPr>
              <p:spPr bwMode="auto">
                <a:xfrm>
                  <a:off x="7150" y="12737"/>
                  <a:ext cx="259" cy="222"/>
                </a:xfrm>
                <a:custGeom>
                  <a:avLst/>
                  <a:gdLst>
                    <a:gd name="T0" fmla="*/ 121 w 261"/>
                    <a:gd name="T1" fmla="*/ 0 h 222"/>
                    <a:gd name="T2" fmla="*/ 116 w 261"/>
                    <a:gd name="T3" fmla="*/ 57 h 222"/>
                    <a:gd name="T4" fmla="*/ 41 w 261"/>
                    <a:gd name="T5" fmla="*/ 57 h 222"/>
                    <a:gd name="T6" fmla="*/ 38 w 261"/>
                    <a:gd name="T7" fmla="*/ 110 h 222"/>
                    <a:gd name="T8" fmla="*/ 4 w 261"/>
                    <a:gd name="T9" fmla="*/ 110 h 222"/>
                    <a:gd name="T10" fmla="*/ 0 w 261"/>
                    <a:gd name="T11" fmla="*/ 154 h 222"/>
                    <a:gd name="T12" fmla="*/ 114 w 261"/>
                    <a:gd name="T13" fmla="*/ 164 h 222"/>
                    <a:gd name="T14" fmla="*/ 121 w 261"/>
                    <a:gd name="T15" fmla="*/ 222 h 222"/>
                    <a:gd name="T16" fmla="*/ 261 w 261"/>
                    <a:gd name="T17" fmla="*/ 221 h 222"/>
                    <a:gd name="T18" fmla="*/ 247 w 261"/>
                    <a:gd name="T19" fmla="*/ 0 h 222"/>
                    <a:gd name="T20" fmla="*/ 121 w 261"/>
                    <a:gd name="T21" fmla="*/ 0 h 222"/>
                    <a:gd name="T22" fmla="*/ 121 w 261"/>
                    <a:gd name="T23" fmla="*/ 0 h 22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61"/>
                    <a:gd name="T37" fmla="*/ 0 h 222"/>
                    <a:gd name="T38" fmla="*/ 261 w 261"/>
                    <a:gd name="T39" fmla="*/ 222 h 222"/>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61" h="222">
                      <a:moveTo>
                        <a:pt x="121" y="0"/>
                      </a:moveTo>
                      <a:lnTo>
                        <a:pt x="116" y="57"/>
                      </a:lnTo>
                      <a:lnTo>
                        <a:pt x="41" y="57"/>
                      </a:lnTo>
                      <a:lnTo>
                        <a:pt x="38" y="110"/>
                      </a:lnTo>
                      <a:lnTo>
                        <a:pt x="4" y="110"/>
                      </a:lnTo>
                      <a:lnTo>
                        <a:pt x="0" y="154"/>
                      </a:lnTo>
                      <a:lnTo>
                        <a:pt x="114" y="164"/>
                      </a:lnTo>
                      <a:lnTo>
                        <a:pt x="121" y="222"/>
                      </a:lnTo>
                      <a:lnTo>
                        <a:pt x="261" y="221"/>
                      </a:lnTo>
                      <a:lnTo>
                        <a:pt x="247" y="0"/>
                      </a:lnTo>
                      <a:lnTo>
                        <a:pt x="121" y="0"/>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275" name="Freeform 99">
                  <a:extLst>
                    <a:ext uri="{FF2B5EF4-FFF2-40B4-BE49-F238E27FC236}">
                      <a16:creationId xmlns:a16="http://schemas.microsoft.com/office/drawing/2014/main" id="{05A99CC1-1297-4EB8-AFA0-BEB645CB3124}"/>
                    </a:ext>
                  </a:extLst>
                </p:cNvPr>
                <p:cNvSpPr>
                  <a:spLocks/>
                </p:cNvSpPr>
                <p:nvPr/>
              </p:nvSpPr>
              <p:spPr bwMode="auto">
                <a:xfrm>
                  <a:off x="6244" y="10060"/>
                  <a:ext cx="1665" cy="1380"/>
                </a:xfrm>
                <a:custGeom>
                  <a:avLst/>
                  <a:gdLst>
                    <a:gd name="T0" fmla="*/ 2 w 1665"/>
                    <a:gd name="T1" fmla="*/ 1348 h 1379"/>
                    <a:gd name="T2" fmla="*/ 1594 w 1665"/>
                    <a:gd name="T3" fmla="*/ 1363 h 1379"/>
                    <a:gd name="T4" fmla="*/ 1619 w 1665"/>
                    <a:gd name="T5" fmla="*/ 1348 h 1379"/>
                    <a:gd name="T6" fmla="*/ 1627 w 1665"/>
                    <a:gd name="T7" fmla="*/ 63 h 1379"/>
                    <a:gd name="T8" fmla="*/ 1601 w 1665"/>
                    <a:gd name="T9" fmla="*/ 34 h 1379"/>
                    <a:gd name="T10" fmla="*/ 0 w 1665"/>
                    <a:gd name="T11" fmla="*/ 37 h 1379"/>
                    <a:gd name="T12" fmla="*/ 29 w 1665"/>
                    <a:gd name="T13" fmla="*/ 4 h 1379"/>
                    <a:gd name="T14" fmla="*/ 1642 w 1665"/>
                    <a:gd name="T15" fmla="*/ 0 h 1379"/>
                    <a:gd name="T16" fmla="*/ 1665 w 1665"/>
                    <a:gd name="T17" fmla="*/ 52 h 1379"/>
                    <a:gd name="T18" fmla="*/ 1644 w 1665"/>
                    <a:gd name="T19" fmla="*/ 1379 h 1379"/>
                    <a:gd name="T20" fmla="*/ 1608 w 1665"/>
                    <a:gd name="T21" fmla="*/ 1379 h 1379"/>
                    <a:gd name="T22" fmla="*/ 14 w 1665"/>
                    <a:gd name="T23" fmla="*/ 1372 h 1379"/>
                    <a:gd name="T24" fmla="*/ 2 w 1665"/>
                    <a:gd name="T25" fmla="*/ 1348 h 1379"/>
                    <a:gd name="T26" fmla="*/ 2 w 1665"/>
                    <a:gd name="T27" fmla="*/ 1348 h 137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665"/>
                    <a:gd name="T43" fmla="*/ 0 h 1379"/>
                    <a:gd name="T44" fmla="*/ 1665 w 1665"/>
                    <a:gd name="T45" fmla="*/ 1379 h 1379"/>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665" h="1379">
                      <a:moveTo>
                        <a:pt x="2" y="1348"/>
                      </a:moveTo>
                      <a:lnTo>
                        <a:pt x="1594" y="1363"/>
                      </a:lnTo>
                      <a:lnTo>
                        <a:pt x="1619" y="1348"/>
                      </a:lnTo>
                      <a:lnTo>
                        <a:pt x="1627" y="63"/>
                      </a:lnTo>
                      <a:lnTo>
                        <a:pt x="1601" y="34"/>
                      </a:lnTo>
                      <a:lnTo>
                        <a:pt x="0" y="37"/>
                      </a:lnTo>
                      <a:lnTo>
                        <a:pt x="29" y="4"/>
                      </a:lnTo>
                      <a:lnTo>
                        <a:pt x="1642" y="0"/>
                      </a:lnTo>
                      <a:lnTo>
                        <a:pt x="1665" y="52"/>
                      </a:lnTo>
                      <a:lnTo>
                        <a:pt x="1644" y="1379"/>
                      </a:lnTo>
                      <a:lnTo>
                        <a:pt x="1608" y="1379"/>
                      </a:lnTo>
                      <a:lnTo>
                        <a:pt x="14" y="1372"/>
                      </a:lnTo>
                      <a:lnTo>
                        <a:pt x="2" y="1348"/>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276" name="Freeform 100">
                  <a:extLst>
                    <a:ext uri="{FF2B5EF4-FFF2-40B4-BE49-F238E27FC236}">
                      <a16:creationId xmlns:a16="http://schemas.microsoft.com/office/drawing/2014/main" id="{5AF506F2-B507-4D3D-A1F6-CA1ED6E42268}"/>
                    </a:ext>
                  </a:extLst>
                </p:cNvPr>
                <p:cNvSpPr>
                  <a:spLocks/>
                </p:cNvSpPr>
                <p:nvPr/>
              </p:nvSpPr>
              <p:spPr bwMode="auto">
                <a:xfrm>
                  <a:off x="6258" y="11437"/>
                  <a:ext cx="1580" cy="199"/>
                </a:xfrm>
                <a:custGeom>
                  <a:avLst/>
                  <a:gdLst>
                    <a:gd name="T0" fmla="*/ 0 w 1582"/>
                    <a:gd name="T1" fmla="*/ 0 h 198"/>
                    <a:gd name="T2" fmla="*/ 1582 w 1582"/>
                    <a:gd name="T3" fmla="*/ 18 h 198"/>
                    <a:gd name="T4" fmla="*/ 1442 w 1582"/>
                    <a:gd name="T5" fmla="*/ 39 h 198"/>
                    <a:gd name="T6" fmla="*/ 1443 w 1582"/>
                    <a:gd name="T7" fmla="*/ 165 h 198"/>
                    <a:gd name="T8" fmla="*/ 1428 w 1582"/>
                    <a:gd name="T9" fmla="*/ 180 h 198"/>
                    <a:gd name="T10" fmla="*/ 1423 w 1582"/>
                    <a:gd name="T11" fmla="*/ 68 h 198"/>
                    <a:gd name="T12" fmla="*/ 1250 w 1582"/>
                    <a:gd name="T13" fmla="*/ 64 h 198"/>
                    <a:gd name="T14" fmla="*/ 1255 w 1582"/>
                    <a:gd name="T15" fmla="*/ 183 h 198"/>
                    <a:gd name="T16" fmla="*/ 1233 w 1582"/>
                    <a:gd name="T17" fmla="*/ 198 h 198"/>
                    <a:gd name="T18" fmla="*/ 1230 w 1582"/>
                    <a:gd name="T19" fmla="*/ 64 h 198"/>
                    <a:gd name="T20" fmla="*/ 1125 w 1582"/>
                    <a:gd name="T21" fmla="*/ 64 h 198"/>
                    <a:gd name="T22" fmla="*/ 1125 w 1582"/>
                    <a:gd name="T23" fmla="*/ 186 h 198"/>
                    <a:gd name="T24" fmla="*/ 1100 w 1582"/>
                    <a:gd name="T25" fmla="*/ 176 h 198"/>
                    <a:gd name="T26" fmla="*/ 1100 w 1582"/>
                    <a:gd name="T27" fmla="*/ 67 h 198"/>
                    <a:gd name="T28" fmla="*/ 390 w 1582"/>
                    <a:gd name="T29" fmla="*/ 60 h 198"/>
                    <a:gd name="T30" fmla="*/ 387 w 1582"/>
                    <a:gd name="T31" fmla="*/ 165 h 198"/>
                    <a:gd name="T32" fmla="*/ 368 w 1582"/>
                    <a:gd name="T33" fmla="*/ 186 h 198"/>
                    <a:gd name="T34" fmla="*/ 363 w 1582"/>
                    <a:gd name="T35" fmla="*/ 68 h 198"/>
                    <a:gd name="T36" fmla="*/ 174 w 1582"/>
                    <a:gd name="T37" fmla="*/ 60 h 198"/>
                    <a:gd name="T38" fmla="*/ 170 w 1582"/>
                    <a:gd name="T39" fmla="*/ 30 h 198"/>
                    <a:gd name="T40" fmla="*/ 0 w 1582"/>
                    <a:gd name="T41" fmla="*/ 0 h 198"/>
                    <a:gd name="T42" fmla="*/ 0 w 1582"/>
                    <a:gd name="T43" fmla="*/ 0 h 19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582"/>
                    <a:gd name="T67" fmla="*/ 0 h 198"/>
                    <a:gd name="T68" fmla="*/ 1582 w 1582"/>
                    <a:gd name="T69" fmla="*/ 198 h 198"/>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582" h="198">
                      <a:moveTo>
                        <a:pt x="0" y="0"/>
                      </a:moveTo>
                      <a:lnTo>
                        <a:pt x="1582" y="18"/>
                      </a:lnTo>
                      <a:lnTo>
                        <a:pt x="1442" y="39"/>
                      </a:lnTo>
                      <a:lnTo>
                        <a:pt x="1443" y="165"/>
                      </a:lnTo>
                      <a:lnTo>
                        <a:pt x="1428" y="180"/>
                      </a:lnTo>
                      <a:lnTo>
                        <a:pt x="1423" y="68"/>
                      </a:lnTo>
                      <a:lnTo>
                        <a:pt x="1250" y="64"/>
                      </a:lnTo>
                      <a:lnTo>
                        <a:pt x="1255" y="183"/>
                      </a:lnTo>
                      <a:lnTo>
                        <a:pt x="1233" y="198"/>
                      </a:lnTo>
                      <a:lnTo>
                        <a:pt x="1230" y="64"/>
                      </a:lnTo>
                      <a:lnTo>
                        <a:pt x="1125" y="64"/>
                      </a:lnTo>
                      <a:lnTo>
                        <a:pt x="1125" y="186"/>
                      </a:lnTo>
                      <a:lnTo>
                        <a:pt x="1100" y="176"/>
                      </a:lnTo>
                      <a:lnTo>
                        <a:pt x="1100" y="67"/>
                      </a:lnTo>
                      <a:lnTo>
                        <a:pt x="390" y="60"/>
                      </a:lnTo>
                      <a:lnTo>
                        <a:pt x="387" y="165"/>
                      </a:lnTo>
                      <a:lnTo>
                        <a:pt x="368" y="186"/>
                      </a:lnTo>
                      <a:lnTo>
                        <a:pt x="363" y="68"/>
                      </a:lnTo>
                      <a:lnTo>
                        <a:pt x="174" y="60"/>
                      </a:lnTo>
                      <a:lnTo>
                        <a:pt x="170" y="30"/>
                      </a:lnTo>
                      <a:lnTo>
                        <a:pt x="0" y="0"/>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277" name="Freeform 101">
                  <a:extLst>
                    <a:ext uri="{FF2B5EF4-FFF2-40B4-BE49-F238E27FC236}">
                      <a16:creationId xmlns:a16="http://schemas.microsoft.com/office/drawing/2014/main" id="{6C8C5C5C-94AB-49D4-A943-06685C082A5B}"/>
                    </a:ext>
                  </a:extLst>
                </p:cNvPr>
                <p:cNvSpPr>
                  <a:spLocks/>
                </p:cNvSpPr>
                <p:nvPr/>
              </p:nvSpPr>
              <p:spPr bwMode="auto">
                <a:xfrm>
                  <a:off x="6240" y="10063"/>
                  <a:ext cx="33" cy="1368"/>
                </a:xfrm>
                <a:custGeom>
                  <a:avLst/>
                  <a:gdLst>
                    <a:gd name="T0" fmla="*/ 35 w 35"/>
                    <a:gd name="T1" fmla="*/ 0 h 1367"/>
                    <a:gd name="T2" fmla="*/ 0 w 35"/>
                    <a:gd name="T3" fmla="*/ 42 h 1367"/>
                    <a:gd name="T4" fmla="*/ 0 w 35"/>
                    <a:gd name="T5" fmla="*/ 1330 h 1367"/>
                    <a:gd name="T6" fmla="*/ 20 w 35"/>
                    <a:gd name="T7" fmla="*/ 1367 h 1367"/>
                    <a:gd name="T8" fmla="*/ 26 w 35"/>
                    <a:gd name="T9" fmla="*/ 1326 h 1367"/>
                    <a:gd name="T10" fmla="*/ 35 w 35"/>
                    <a:gd name="T11" fmla="*/ 0 h 1367"/>
                    <a:gd name="T12" fmla="*/ 35 w 35"/>
                    <a:gd name="T13" fmla="*/ 0 h 1367"/>
                    <a:gd name="T14" fmla="*/ 0 60000 65536"/>
                    <a:gd name="T15" fmla="*/ 0 60000 65536"/>
                    <a:gd name="T16" fmla="*/ 0 60000 65536"/>
                    <a:gd name="T17" fmla="*/ 0 60000 65536"/>
                    <a:gd name="T18" fmla="*/ 0 60000 65536"/>
                    <a:gd name="T19" fmla="*/ 0 60000 65536"/>
                    <a:gd name="T20" fmla="*/ 0 60000 65536"/>
                    <a:gd name="T21" fmla="*/ 0 w 35"/>
                    <a:gd name="T22" fmla="*/ 0 h 1367"/>
                    <a:gd name="T23" fmla="*/ 35 w 35"/>
                    <a:gd name="T24" fmla="*/ 1367 h 136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5" h="1367">
                      <a:moveTo>
                        <a:pt x="35" y="0"/>
                      </a:moveTo>
                      <a:lnTo>
                        <a:pt x="0" y="42"/>
                      </a:lnTo>
                      <a:lnTo>
                        <a:pt x="0" y="1330"/>
                      </a:lnTo>
                      <a:lnTo>
                        <a:pt x="20" y="1367"/>
                      </a:lnTo>
                      <a:lnTo>
                        <a:pt x="26" y="1326"/>
                      </a:lnTo>
                      <a:lnTo>
                        <a:pt x="35" y="0"/>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278" name="Freeform 102">
                  <a:extLst>
                    <a:ext uri="{FF2B5EF4-FFF2-40B4-BE49-F238E27FC236}">
                      <a16:creationId xmlns:a16="http://schemas.microsoft.com/office/drawing/2014/main" id="{9906E780-4B1A-4B03-B54D-E099C8BC05B8}"/>
                    </a:ext>
                  </a:extLst>
                </p:cNvPr>
                <p:cNvSpPr>
                  <a:spLocks/>
                </p:cNvSpPr>
                <p:nvPr/>
              </p:nvSpPr>
              <p:spPr bwMode="auto">
                <a:xfrm>
                  <a:off x="6414" y="10243"/>
                  <a:ext cx="1310" cy="1007"/>
                </a:xfrm>
                <a:custGeom>
                  <a:avLst/>
                  <a:gdLst>
                    <a:gd name="T0" fmla="*/ 2 w 1311"/>
                    <a:gd name="T1" fmla="*/ 0 h 1006"/>
                    <a:gd name="T2" fmla="*/ 0 w 1311"/>
                    <a:gd name="T3" fmla="*/ 1006 h 1006"/>
                    <a:gd name="T4" fmla="*/ 1311 w 1311"/>
                    <a:gd name="T5" fmla="*/ 1003 h 1006"/>
                    <a:gd name="T6" fmla="*/ 1291 w 1311"/>
                    <a:gd name="T7" fmla="*/ 968 h 1006"/>
                    <a:gd name="T8" fmla="*/ 38 w 1311"/>
                    <a:gd name="T9" fmla="*/ 965 h 1006"/>
                    <a:gd name="T10" fmla="*/ 38 w 1311"/>
                    <a:gd name="T11" fmla="*/ 35 h 1006"/>
                    <a:gd name="T12" fmla="*/ 2 w 1311"/>
                    <a:gd name="T13" fmla="*/ 0 h 1006"/>
                    <a:gd name="T14" fmla="*/ 2 w 1311"/>
                    <a:gd name="T15" fmla="*/ 0 h 1006"/>
                    <a:gd name="T16" fmla="*/ 0 60000 65536"/>
                    <a:gd name="T17" fmla="*/ 0 60000 65536"/>
                    <a:gd name="T18" fmla="*/ 0 60000 65536"/>
                    <a:gd name="T19" fmla="*/ 0 60000 65536"/>
                    <a:gd name="T20" fmla="*/ 0 60000 65536"/>
                    <a:gd name="T21" fmla="*/ 0 60000 65536"/>
                    <a:gd name="T22" fmla="*/ 0 60000 65536"/>
                    <a:gd name="T23" fmla="*/ 0 60000 65536"/>
                    <a:gd name="T24" fmla="*/ 0 w 1311"/>
                    <a:gd name="T25" fmla="*/ 0 h 1006"/>
                    <a:gd name="T26" fmla="*/ 1311 w 1311"/>
                    <a:gd name="T27" fmla="*/ 1006 h 100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311" h="1006">
                      <a:moveTo>
                        <a:pt x="2" y="0"/>
                      </a:moveTo>
                      <a:lnTo>
                        <a:pt x="0" y="1006"/>
                      </a:lnTo>
                      <a:lnTo>
                        <a:pt x="1311" y="1003"/>
                      </a:lnTo>
                      <a:lnTo>
                        <a:pt x="1291" y="968"/>
                      </a:lnTo>
                      <a:lnTo>
                        <a:pt x="38" y="965"/>
                      </a:lnTo>
                      <a:lnTo>
                        <a:pt x="38" y="35"/>
                      </a:lnTo>
                      <a:lnTo>
                        <a:pt x="2" y="0"/>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279" name="Freeform 103">
                  <a:extLst>
                    <a:ext uri="{FF2B5EF4-FFF2-40B4-BE49-F238E27FC236}">
                      <a16:creationId xmlns:a16="http://schemas.microsoft.com/office/drawing/2014/main" id="{BF62A321-A1F2-4392-89EA-2D7FA591EE4B}"/>
                    </a:ext>
                  </a:extLst>
                </p:cNvPr>
                <p:cNvSpPr>
                  <a:spLocks/>
                </p:cNvSpPr>
                <p:nvPr/>
              </p:nvSpPr>
              <p:spPr bwMode="auto">
                <a:xfrm>
                  <a:off x="6410" y="10237"/>
                  <a:ext cx="1314" cy="1039"/>
                </a:xfrm>
                <a:custGeom>
                  <a:avLst/>
                  <a:gdLst>
                    <a:gd name="T0" fmla="*/ 0 w 1314"/>
                    <a:gd name="T1" fmla="*/ 3 h 1039"/>
                    <a:gd name="T2" fmla="*/ 1308 w 1314"/>
                    <a:gd name="T3" fmla="*/ 0 h 1039"/>
                    <a:gd name="T4" fmla="*/ 1314 w 1314"/>
                    <a:gd name="T5" fmla="*/ 1039 h 1039"/>
                    <a:gd name="T6" fmla="*/ 1282 w 1314"/>
                    <a:gd name="T7" fmla="*/ 1005 h 1039"/>
                    <a:gd name="T8" fmla="*/ 1274 w 1314"/>
                    <a:gd name="T9" fmla="*/ 44 h 1039"/>
                    <a:gd name="T10" fmla="*/ 30 w 1314"/>
                    <a:gd name="T11" fmla="*/ 41 h 1039"/>
                    <a:gd name="T12" fmla="*/ 0 w 1314"/>
                    <a:gd name="T13" fmla="*/ 3 h 1039"/>
                    <a:gd name="T14" fmla="*/ 0 w 1314"/>
                    <a:gd name="T15" fmla="*/ 3 h 1039"/>
                    <a:gd name="T16" fmla="*/ 0 60000 65536"/>
                    <a:gd name="T17" fmla="*/ 0 60000 65536"/>
                    <a:gd name="T18" fmla="*/ 0 60000 65536"/>
                    <a:gd name="T19" fmla="*/ 0 60000 65536"/>
                    <a:gd name="T20" fmla="*/ 0 60000 65536"/>
                    <a:gd name="T21" fmla="*/ 0 60000 65536"/>
                    <a:gd name="T22" fmla="*/ 0 60000 65536"/>
                    <a:gd name="T23" fmla="*/ 0 60000 65536"/>
                    <a:gd name="T24" fmla="*/ 0 w 1314"/>
                    <a:gd name="T25" fmla="*/ 0 h 1039"/>
                    <a:gd name="T26" fmla="*/ 1314 w 1314"/>
                    <a:gd name="T27" fmla="*/ 1039 h 103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314" h="1039">
                      <a:moveTo>
                        <a:pt x="0" y="3"/>
                      </a:moveTo>
                      <a:lnTo>
                        <a:pt x="1308" y="0"/>
                      </a:lnTo>
                      <a:lnTo>
                        <a:pt x="1314" y="1039"/>
                      </a:lnTo>
                      <a:lnTo>
                        <a:pt x="1282" y="1005"/>
                      </a:lnTo>
                      <a:lnTo>
                        <a:pt x="1274" y="44"/>
                      </a:lnTo>
                      <a:lnTo>
                        <a:pt x="30" y="41"/>
                      </a:lnTo>
                      <a:lnTo>
                        <a:pt x="0" y="3"/>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280" name="Freeform 104">
                  <a:extLst>
                    <a:ext uri="{FF2B5EF4-FFF2-40B4-BE49-F238E27FC236}">
                      <a16:creationId xmlns:a16="http://schemas.microsoft.com/office/drawing/2014/main" id="{A0FADF0B-97E9-4B1E-9666-014F745C17E7}"/>
                    </a:ext>
                  </a:extLst>
                </p:cNvPr>
                <p:cNvSpPr>
                  <a:spLocks/>
                </p:cNvSpPr>
                <p:nvPr/>
              </p:nvSpPr>
              <p:spPr bwMode="auto">
                <a:xfrm>
                  <a:off x="7272" y="12921"/>
                  <a:ext cx="130" cy="42"/>
                </a:xfrm>
                <a:custGeom>
                  <a:avLst/>
                  <a:gdLst>
                    <a:gd name="T0" fmla="*/ 0 w 127"/>
                    <a:gd name="T1" fmla="*/ 40 h 40"/>
                    <a:gd name="T2" fmla="*/ 16 w 127"/>
                    <a:gd name="T3" fmla="*/ 0 h 40"/>
                    <a:gd name="T4" fmla="*/ 111 w 127"/>
                    <a:gd name="T5" fmla="*/ 0 h 40"/>
                    <a:gd name="T6" fmla="*/ 127 w 127"/>
                    <a:gd name="T7" fmla="*/ 37 h 40"/>
                    <a:gd name="T8" fmla="*/ 0 w 127"/>
                    <a:gd name="T9" fmla="*/ 40 h 40"/>
                    <a:gd name="T10" fmla="*/ 0 w 127"/>
                    <a:gd name="T11" fmla="*/ 40 h 40"/>
                    <a:gd name="T12" fmla="*/ 0 60000 65536"/>
                    <a:gd name="T13" fmla="*/ 0 60000 65536"/>
                    <a:gd name="T14" fmla="*/ 0 60000 65536"/>
                    <a:gd name="T15" fmla="*/ 0 60000 65536"/>
                    <a:gd name="T16" fmla="*/ 0 60000 65536"/>
                    <a:gd name="T17" fmla="*/ 0 60000 65536"/>
                    <a:gd name="T18" fmla="*/ 0 w 127"/>
                    <a:gd name="T19" fmla="*/ 0 h 40"/>
                    <a:gd name="T20" fmla="*/ 127 w 127"/>
                    <a:gd name="T21" fmla="*/ 40 h 40"/>
                  </a:gdLst>
                  <a:ahLst/>
                  <a:cxnLst>
                    <a:cxn ang="T12">
                      <a:pos x="T0" y="T1"/>
                    </a:cxn>
                    <a:cxn ang="T13">
                      <a:pos x="T2" y="T3"/>
                    </a:cxn>
                    <a:cxn ang="T14">
                      <a:pos x="T4" y="T5"/>
                    </a:cxn>
                    <a:cxn ang="T15">
                      <a:pos x="T6" y="T7"/>
                    </a:cxn>
                    <a:cxn ang="T16">
                      <a:pos x="T8" y="T9"/>
                    </a:cxn>
                    <a:cxn ang="T17">
                      <a:pos x="T10" y="T11"/>
                    </a:cxn>
                  </a:cxnLst>
                  <a:rect l="T18" t="T19" r="T20" b="T21"/>
                  <a:pathLst>
                    <a:path w="127" h="40">
                      <a:moveTo>
                        <a:pt x="0" y="40"/>
                      </a:moveTo>
                      <a:lnTo>
                        <a:pt x="16" y="0"/>
                      </a:lnTo>
                      <a:lnTo>
                        <a:pt x="111" y="0"/>
                      </a:lnTo>
                      <a:lnTo>
                        <a:pt x="127" y="37"/>
                      </a:lnTo>
                      <a:lnTo>
                        <a:pt x="0" y="40"/>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281" name="Freeform 105">
                  <a:extLst>
                    <a:ext uri="{FF2B5EF4-FFF2-40B4-BE49-F238E27FC236}">
                      <a16:creationId xmlns:a16="http://schemas.microsoft.com/office/drawing/2014/main" id="{4CAA6582-6C72-4515-AE39-EADF3452E21A}"/>
                    </a:ext>
                  </a:extLst>
                </p:cNvPr>
                <p:cNvSpPr>
                  <a:spLocks/>
                </p:cNvSpPr>
                <p:nvPr/>
              </p:nvSpPr>
              <p:spPr bwMode="auto">
                <a:xfrm>
                  <a:off x="7213" y="12708"/>
                  <a:ext cx="207" cy="254"/>
                </a:xfrm>
                <a:custGeom>
                  <a:avLst/>
                  <a:gdLst>
                    <a:gd name="T0" fmla="*/ 169 w 206"/>
                    <a:gd name="T1" fmla="*/ 0 h 253"/>
                    <a:gd name="T2" fmla="*/ 190 w 206"/>
                    <a:gd name="T3" fmla="*/ 15 h 253"/>
                    <a:gd name="T4" fmla="*/ 206 w 206"/>
                    <a:gd name="T5" fmla="*/ 253 h 253"/>
                    <a:gd name="T6" fmla="*/ 188 w 206"/>
                    <a:gd name="T7" fmla="*/ 250 h 253"/>
                    <a:gd name="T8" fmla="*/ 180 w 206"/>
                    <a:gd name="T9" fmla="*/ 53 h 253"/>
                    <a:gd name="T10" fmla="*/ 166 w 206"/>
                    <a:gd name="T11" fmla="*/ 37 h 253"/>
                    <a:gd name="T12" fmla="*/ 63 w 206"/>
                    <a:gd name="T13" fmla="*/ 36 h 253"/>
                    <a:gd name="T14" fmla="*/ 53 w 206"/>
                    <a:gd name="T15" fmla="*/ 87 h 253"/>
                    <a:gd name="T16" fmla="*/ 44 w 206"/>
                    <a:gd name="T17" fmla="*/ 87 h 253"/>
                    <a:gd name="T18" fmla="*/ 33 w 206"/>
                    <a:gd name="T19" fmla="*/ 40 h 253"/>
                    <a:gd name="T20" fmla="*/ 0 w 206"/>
                    <a:gd name="T21" fmla="*/ 40 h 253"/>
                    <a:gd name="T22" fmla="*/ 19 w 206"/>
                    <a:gd name="T23" fmla="*/ 18 h 253"/>
                    <a:gd name="T24" fmla="*/ 165 w 206"/>
                    <a:gd name="T25" fmla="*/ 19 h 253"/>
                    <a:gd name="T26" fmla="*/ 169 w 206"/>
                    <a:gd name="T27" fmla="*/ 0 h 253"/>
                    <a:gd name="T28" fmla="*/ 169 w 206"/>
                    <a:gd name="T29" fmla="*/ 0 h 25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06"/>
                    <a:gd name="T46" fmla="*/ 0 h 253"/>
                    <a:gd name="T47" fmla="*/ 206 w 206"/>
                    <a:gd name="T48" fmla="*/ 253 h 25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06" h="253">
                      <a:moveTo>
                        <a:pt x="169" y="0"/>
                      </a:moveTo>
                      <a:lnTo>
                        <a:pt x="190" y="15"/>
                      </a:lnTo>
                      <a:lnTo>
                        <a:pt x="206" y="253"/>
                      </a:lnTo>
                      <a:lnTo>
                        <a:pt x="188" y="250"/>
                      </a:lnTo>
                      <a:lnTo>
                        <a:pt x="180" y="53"/>
                      </a:lnTo>
                      <a:lnTo>
                        <a:pt x="166" y="37"/>
                      </a:lnTo>
                      <a:lnTo>
                        <a:pt x="63" y="36"/>
                      </a:lnTo>
                      <a:lnTo>
                        <a:pt x="53" y="87"/>
                      </a:lnTo>
                      <a:lnTo>
                        <a:pt x="44" y="87"/>
                      </a:lnTo>
                      <a:lnTo>
                        <a:pt x="33" y="40"/>
                      </a:lnTo>
                      <a:lnTo>
                        <a:pt x="0" y="40"/>
                      </a:lnTo>
                      <a:lnTo>
                        <a:pt x="19" y="18"/>
                      </a:lnTo>
                      <a:lnTo>
                        <a:pt x="165" y="19"/>
                      </a:lnTo>
                      <a:lnTo>
                        <a:pt x="169" y="0"/>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282" name="Freeform 106">
                  <a:extLst>
                    <a:ext uri="{FF2B5EF4-FFF2-40B4-BE49-F238E27FC236}">
                      <a16:creationId xmlns:a16="http://schemas.microsoft.com/office/drawing/2014/main" id="{E8DA56B3-F161-49F0-B882-3A44A02DC2D5}"/>
                    </a:ext>
                  </a:extLst>
                </p:cNvPr>
                <p:cNvSpPr>
                  <a:spLocks/>
                </p:cNvSpPr>
                <p:nvPr/>
              </p:nvSpPr>
              <p:spPr bwMode="auto">
                <a:xfrm>
                  <a:off x="7439" y="12921"/>
                  <a:ext cx="93" cy="42"/>
                </a:xfrm>
                <a:custGeom>
                  <a:avLst/>
                  <a:gdLst>
                    <a:gd name="T0" fmla="*/ 3 w 92"/>
                    <a:gd name="T1" fmla="*/ 0 h 42"/>
                    <a:gd name="T2" fmla="*/ 0 w 92"/>
                    <a:gd name="T3" fmla="*/ 41 h 42"/>
                    <a:gd name="T4" fmla="*/ 92 w 92"/>
                    <a:gd name="T5" fmla="*/ 42 h 42"/>
                    <a:gd name="T6" fmla="*/ 78 w 92"/>
                    <a:gd name="T7" fmla="*/ 1 h 42"/>
                    <a:gd name="T8" fmla="*/ 22 w 92"/>
                    <a:gd name="T9" fmla="*/ 2 h 42"/>
                    <a:gd name="T10" fmla="*/ 14 w 92"/>
                    <a:gd name="T11" fmla="*/ 31 h 42"/>
                    <a:gd name="T12" fmla="*/ 11 w 92"/>
                    <a:gd name="T13" fmla="*/ 1 h 42"/>
                    <a:gd name="T14" fmla="*/ 3 w 92"/>
                    <a:gd name="T15" fmla="*/ 0 h 42"/>
                    <a:gd name="T16" fmla="*/ 3 w 92"/>
                    <a:gd name="T17" fmla="*/ 0 h 4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92"/>
                    <a:gd name="T28" fmla="*/ 0 h 42"/>
                    <a:gd name="T29" fmla="*/ 92 w 92"/>
                    <a:gd name="T30" fmla="*/ 42 h 4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92" h="42">
                      <a:moveTo>
                        <a:pt x="3" y="0"/>
                      </a:moveTo>
                      <a:lnTo>
                        <a:pt x="0" y="41"/>
                      </a:lnTo>
                      <a:lnTo>
                        <a:pt x="92" y="42"/>
                      </a:lnTo>
                      <a:lnTo>
                        <a:pt x="78" y="1"/>
                      </a:lnTo>
                      <a:lnTo>
                        <a:pt x="22" y="2"/>
                      </a:lnTo>
                      <a:lnTo>
                        <a:pt x="14" y="31"/>
                      </a:lnTo>
                      <a:lnTo>
                        <a:pt x="11" y="1"/>
                      </a:lnTo>
                      <a:lnTo>
                        <a:pt x="3" y="0"/>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283" name="Freeform 107">
                  <a:extLst>
                    <a:ext uri="{FF2B5EF4-FFF2-40B4-BE49-F238E27FC236}">
                      <a16:creationId xmlns:a16="http://schemas.microsoft.com/office/drawing/2014/main" id="{0AF8D776-BCBA-4700-BD52-4C55F0D1FFD0}"/>
                    </a:ext>
                  </a:extLst>
                </p:cNvPr>
                <p:cNvSpPr>
                  <a:spLocks/>
                </p:cNvSpPr>
                <p:nvPr/>
              </p:nvSpPr>
              <p:spPr bwMode="auto">
                <a:xfrm>
                  <a:off x="7531" y="12872"/>
                  <a:ext cx="11" cy="87"/>
                </a:xfrm>
                <a:custGeom>
                  <a:avLst/>
                  <a:gdLst>
                    <a:gd name="T0" fmla="*/ 0 w 11"/>
                    <a:gd name="T1" fmla="*/ 1 h 87"/>
                    <a:gd name="T2" fmla="*/ 0 w 11"/>
                    <a:gd name="T3" fmla="*/ 87 h 87"/>
                    <a:gd name="T4" fmla="*/ 11 w 11"/>
                    <a:gd name="T5" fmla="*/ 87 h 87"/>
                    <a:gd name="T6" fmla="*/ 11 w 11"/>
                    <a:gd name="T7" fmla="*/ 0 h 87"/>
                    <a:gd name="T8" fmla="*/ 0 w 11"/>
                    <a:gd name="T9" fmla="*/ 1 h 87"/>
                    <a:gd name="T10" fmla="*/ 0 w 11"/>
                    <a:gd name="T11" fmla="*/ 1 h 87"/>
                    <a:gd name="T12" fmla="*/ 0 60000 65536"/>
                    <a:gd name="T13" fmla="*/ 0 60000 65536"/>
                    <a:gd name="T14" fmla="*/ 0 60000 65536"/>
                    <a:gd name="T15" fmla="*/ 0 60000 65536"/>
                    <a:gd name="T16" fmla="*/ 0 60000 65536"/>
                    <a:gd name="T17" fmla="*/ 0 60000 65536"/>
                    <a:gd name="T18" fmla="*/ 0 w 11"/>
                    <a:gd name="T19" fmla="*/ 0 h 87"/>
                    <a:gd name="T20" fmla="*/ 11 w 11"/>
                    <a:gd name="T21" fmla="*/ 87 h 87"/>
                  </a:gdLst>
                  <a:ahLst/>
                  <a:cxnLst>
                    <a:cxn ang="T12">
                      <a:pos x="T0" y="T1"/>
                    </a:cxn>
                    <a:cxn ang="T13">
                      <a:pos x="T2" y="T3"/>
                    </a:cxn>
                    <a:cxn ang="T14">
                      <a:pos x="T4" y="T5"/>
                    </a:cxn>
                    <a:cxn ang="T15">
                      <a:pos x="T6" y="T7"/>
                    </a:cxn>
                    <a:cxn ang="T16">
                      <a:pos x="T8" y="T9"/>
                    </a:cxn>
                    <a:cxn ang="T17">
                      <a:pos x="T10" y="T11"/>
                    </a:cxn>
                  </a:cxnLst>
                  <a:rect l="T18" t="T19" r="T20" b="T21"/>
                  <a:pathLst>
                    <a:path w="11" h="87">
                      <a:moveTo>
                        <a:pt x="0" y="1"/>
                      </a:moveTo>
                      <a:lnTo>
                        <a:pt x="0" y="87"/>
                      </a:lnTo>
                      <a:lnTo>
                        <a:pt x="11" y="87"/>
                      </a:lnTo>
                      <a:lnTo>
                        <a:pt x="11" y="0"/>
                      </a:lnTo>
                      <a:lnTo>
                        <a:pt x="0" y="1"/>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284" name="Freeform 108">
                  <a:extLst>
                    <a:ext uri="{FF2B5EF4-FFF2-40B4-BE49-F238E27FC236}">
                      <a16:creationId xmlns:a16="http://schemas.microsoft.com/office/drawing/2014/main" id="{466E7CD1-81C4-408F-AD8B-DCE4A9A8AB81}"/>
                    </a:ext>
                  </a:extLst>
                </p:cNvPr>
                <p:cNvSpPr>
                  <a:spLocks/>
                </p:cNvSpPr>
                <p:nvPr/>
              </p:nvSpPr>
              <p:spPr bwMode="auto">
                <a:xfrm>
                  <a:off x="7554" y="12869"/>
                  <a:ext cx="89" cy="93"/>
                </a:xfrm>
                <a:custGeom>
                  <a:avLst/>
                  <a:gdLst>
                    <a:gd name="T0" fmla="*/ 0 w 87"/>
                    <a:gd name="T1" fmla="*/ 0 h 93"/>
                    <a:gd name="T2" fmla="*/ 0 w 87"/>
                    <a:gd name="T3" fmla="*/ 22 h 93"/>
                    <a:gd name="T4" fmla="*/ 67 w 87"/>
                    <a:gd name="T5" fmla="*/ 22 h 93"/>
                    <a:gd name="T6" fmla="*/ 80 w 87"/>
                    <a:gd name="T7" fmla="*/ 93 h 93"/>
                    <a:gd name="T8" fmla="*/ 87 w 87"/>
                    <a:gd name="T9" fmla="*/ 91 h 93"/>
                    <a:gd name="T10" fmla="*/ 78 w 87"/>
                    <a:gd name="T11" fmla="*/ 0 h 93"/>
                    <a:gd name="T12" fmla="*/ 64 w 87"/>
                    <a:gd name="T13" fmla="*/ 7 h 93"/>
                    <a:gd name="T14" fmla="*/ 55 w 87"/>
                    <a:gd name="T15" fmla="*/ 1 h 93"/>
                    <a:gd name="T16" fmla="*/ 0 w 87"/>
                    <a:gd name="T17" fmla="*/ 0 h 93"/>
                    <a:gd name="T18" fmla="*/ 0 w 87"/>
                    <a:gd name="T19" fmla="*/ 0 h 9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7"/>
                    <a:gd name="T31" fmla="*/ 0 h 93"/>
                    <a:gd name="T32" fmla="*/ 87 w 87"/>
                    <a:gd name="T33" fmla="*/ 93 h 9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7" h="93">
                      <a:moveTo>
                        <a:pt x="0" y="0"/>
                      </a:moveTo>
                      <a:lnTo>
                        <a:pt x="0" y="22"/>
                      </a:lnTo>
                      <a:lnTo>
                        <a:pt x="67" y="22"/>
                      </a:lnTo>
                      <a:lnTo>
                        <a:pt x="80" y="93"/>
                      </a:lnTo>
                      <a:lnTo>
                        <a:pt x="87" y="91"/>
                      </a:lnTo>
                      <a:lnTo>
                        <a:pt x="78" y="0"/>
                      </a:lnTo>
                      <a:lnTo>
                        <a:pt x="64" y="7"/>
                      </a:lnTo>
                      <a:lnTo>
                        <a:pt x="55" y="1"/>
                      </a:lnTo>
                      <a:lnTo>
                        <a:pt x="0" y="0"/>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285" name="Freeform 109">
                  <a:extLst>
                    <a:ext uri="{FF2B5EF4-FFF2-40B4-BE49-F238E27FC236}">
                      <a16:creationId xmlns:a16="http://schemas.microsoft.com/office/drawing/2014/main" id="{B06951A7-56A2-4973-853A-275C5955C8E7}"/>
                    </a:ext>
                  </a:extLst>
                </p:cNvPr>
                <p:cNvSpPr>
                  <a:spLocks/>
                </p:cNvSpPr>
                <p:nvPr/>
              </p:nvSpPr>
              <p:spPr bwMode="auto">
                <a:xfrm>
                  <a:off x="7546" y="12921"/>
                  <a:ext cx="78" cy="42"/>
                </a:xfrm>
                <a:custGeom>
                  <a:avLst/>
                  <a:gdLst>
                    <a:gd name="T0" fmla="*/ 9 w 76"/>
                    <a:gd name="T1" fmla="*/ 0 h 40"/>
                    <a:gd name="T2" fmla="*/ 0 w 76"/>
                    <a:gd name="T3" fmla="*/ 38 h 40"/>
                    <a:gd name="T4" fmla="*/ 76 w 76"/>
                    <a:gd name="T5" fmla="*/ 40 h 40"/>
                    <a:gd name="T6" fmla="*/ 69 w 76"/>
                    <a:gd name="T7" fmla="*/ 0 h 40"/>
                    <a:gd name="T8" fmla="*/ 9 w 76"/>
                    <a:gd name="T9" fmla="*/ 0 h 40"/>
                    <a:gd name="T10" fmla="*/ 9 w 76"/>
                    <a:gd name="T11" fmla="*/ 0 h 40"/>
                    <a:gd name="T12" fmla="*/ 0 60000 65536"/>
                    <a:gd name="T13" fmla="*/ 0 60000 65536"/>
                    <a:gd name="T14" fmla="*/ 0 60000 65536"/>
                    <a:gd name="T15" fmla="*/ 0 60000 65536"/>
                    <a:gd name="T16" fmla="*/ 0 60000 65536"/>
                    <a:gd name="T17" fmla="*/ 0 60000 65536"/>
                    <a:gd name="T18" fmla="*/ 0 w 76"/>
                    <a:gd name="T19" fmla="*/ 0 h 40"/>
                    <a:gd name="T20" fmla="*/ 76 w 76"/>
                    <a:gd name="T21" fmla="*/ 40 h 40"/>
                  </a:gdLst>
                  <a:ahLst/>
                  <a:cxnLst>
                    <a:cxn ang="T12">
                      <a:pos x="T0" y="T1"/>
                    </a:cxn>
                    <a:cxn ang="T13">
                      <a:pos x="T2" y="T3"/>
                    </a:cxn>
                    <a:cxn ang="T14">
                      <a:pos x="T4" y="T5"/>
                    </a:cxn>
                    <a:cxn ang="T15">
                      <a:pos x="T6" y="T7"/>
                    </a:cxn>
                    <a:cxn ang="T16">
                      <a:pos x="T8" y="T9"/>
                    </a:cxn>
                    <a:cxn ang="T17">
                      <a:pos x="T10" y="T11"/>
                    </a:cxn>
                  </a:cxnLst>
                  <a:rect l="T18" t="T19" r="T20" b="T21"/>
                  <a:pathLst>
                    <a:path w="76" h="40">
                      <a:moveTo>
                        <a:pt x="9" y="0"/>
                      </a:moveTo>
                      <a:lnTo>
                        <a:pt x="0" y="38"/>
                      </a:lnTo>
                      <a:lnTo>
                        <a:pt x="76" y="40"/>
                      </a:lnTo>
                      <a:lnTo>
                        <a:pt x="69" y="0"/>
                      </a:lnTo>
                      <a:lnTo>
                        <a:pt x="9" y="0"/>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286" name="Freeform 110">
                  <a:extLst>
                    <a:ext uri="{FF2B5EF4-FFF2-40B4-BE49-F238E27FC236}">
                      <a16:creationId xmlns:a16="http://schemas.microsoft.com/office/drawing/2014/main" id="{3249A6B6-0407-47E6-A18F-B9333F1BA850}"/>
                    </a:ext>
                  </a:extLst>
                </p:cNvPr>
                <p:cNvSpPr>
                  <a:spLocks/>
                </p:cNvSpPr>
                <p:nvPr/>
              </p:nvSpPr>
              <p:spPr bwMode="auto">
                <a:xfrm>
                  <a:off x="7650" y="12914"/>
                  <a:ext cx="89" cy="48"/>
                </a:xfrm>
                <a:custGeom>
                  <a:avLst/>
                  <a:gdLst>
                    <a:gd name="T0" fmla="*/ 11 w 90"/>
                    <a:gd name="T1" fmla="*/ 8 h 48"/>
                    <a:gd name="T2" fmla="*/ 0 w 90"/>
                    <a:gd name="T3" fmla="*/ 48 h 48"/>
                    <a:gd name="T4" fmla="*/ 90 w 90"/>
                    <a:gd name="T5" fmla="*/ 48 h 48"/>
                    <a:gd name="T6" fmla="*/ 83 w 90"/>
                    <a:gd name="T7" fmla="*/ 7 h 48"/>
                    <a:gd name="T8" fmla="*/ 73 w 90"/>
                    <a:gd name="T9" fmla="*/ 0 h 48"/>
                    <a:gd name="T10" fmla="*/ 75 w 90"/>
                    <a:gd name="T11" fmla="*/ 38 h 48"/>
                    <a:gd name="T12" fmla="*/ 56 w 90"/>
                    <a:gd name="T13" fmla="*/ 8 h 48"/>
                    <a:gd name="T14" fmla="*/ 11 w 90"/>
                    <a:gd name="T15" fmla="*/ 8 h 48"/>
                    <a:gd name="T16" fmla="*/ 11 w 90"/>
                    <a:gd name="T17" fmla="*/ 8 h 4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90"/>
                    <a:gd name="T28" fmla="*/ 0 h 48"/>
                    <a:gd name="T29" fmla="*/ 90 w 90"/>
                    <a:gd name="T30" fmla="*/ 48 h 4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90" h="48">
                      <a:moveTo>
                        <a:pt x="11" y="8"/>
                      </a:moveTo>
                      <a:lnTo>
                        <a:pt x="0" y="48"/>
                      </a:lnTo>
                      <a:lnTo>
                        <a:pt x="90" y="48"/>
                      </a:lnTo>
                      <a:lnTo>
                        <a:pt x="83" y="7"/>
                      </a:lnTo>
                      <a:lnTo>
                        <a:pt x="73" y="0"/>
                      </a:lnTo>
                      <a:lnTo>
                        <a:pt x="75" y="38"/>
                      </a:lnTo>
                      <a:lnTo>
                        <a:pt x="56" y="8"/>
                      </a:lnTo>
                      <a:lnTo>
                        <a:pt x="11" y="8"/>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287" name="Freeform 111">
                  <a:extLst>
                    <a:ext uri="{FF2B5EF4-FFF2-40B4-BE49-F238E27FC236}">
                      <a16:creationId xmlns:a16="http://schemas.microsoft.com/office/drawing/2014/main" id="{15200689-4162-4DB0-9022-F199BF74DB5D}"/>
                    </a:ext>
                  </a:extLst>
                </p:cNvPr>
                <p:cNvSpPr>
                  <a:spLocks/>
                </p:cNvSpPr>
                <p:nvPr/>
              </p:nvSpPr>
              <p:spPr bwMode="auto">
                <a:xfrm>
                  <a:off x="7206" y="12830"/>
                  <a:ext cx="185" cy="19"/>
                </a:xfrm>
                <a:custGeom>
                  <a:avLst/>
                  <a:gdLst>
                    <a:gd name="T0" fmla="*/ 7 w 183"/>
                    <a:gd name="T1" fmla="*/ 0 h 21"/>
                    <a:gd name="T2" fmla="*/ 90 w 183"/>
                    <a:gd name="T3" fmla="*/ 3 h 21"/>
                    <a:gd name="T4" fmla="*/ 180 w 183"/>
                    <a:gd name="T5" fmla="*/ 0 h 21"/>
                    <a:gd name="T6" fmla="*/ 183 w 183"/>
                    <a:gd name="T7" fmla="*/ 19 h 21"/>
                    <a:gd name="T8" fmla="*/ 84 w 183"/>
                    <a:gd name="T9" fmla="*/ 21 h 21"/>
                    <a:gd name="T10" fmla="*/ 0 w 183"/>
                    <a:gd name="T11" fmla="*/ 19 h 21"/>
                    <a:gd name="T12" fmla="*/ 7 w 183"/>
                    <a:gd name="T13" fmla="*/ 0 h 21"/>
                    <a:gd name="T14" fmla="*/ 7 w 183"/>
                    <a:gd name="T15" fmla="*/ 0 h 21"/>
                    <a:gd name="T16" fmla="*/ 0 60000 65536"/>
                    <a:gd name="T17" fmla="*/ 0 60000 65536"/>
                    <a:gd name="T18" fmla="*/ 0 60000 65536"/>
                    <a:gd name="T19" fmla="*/ 0 60000 65536"/>
                    <a:gd name="T20" fmla="*/ 0 60000 65536"/>
                    <a:gd name="T21" fmla="*/ 0 60000 65536"/>
                    <a:gd name="T22" fmla="*/ 0 60000 65536"/>
                    <a:gd name="T23" fmla="*/ 0 60000 65536"/>
                    <a:gd name="T24" fmla="*/ 0 w 183"/>
                    <a:gd name="T25" fmla="*/ 0 h 21"/>
                    <a:gd name="T26" fmla="*/ 183 w 183"/>
                    <a:gd name="T27" fmla="*/ 21 h 2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83" h="21">
                      <a:moveTo>
                        <a:pt x="7" y="0"/>
                      </a:moveTo>
                      <a:lnTo>
                        <a:pt x="90" y="3"/>
                      </a:lnTo>
                      <a:lnTo>
                        <a:pt x="180" y="0"/>
                      </a:lnTo>
                      <a:lnTo>
                        <a:pt x="183" y="19"/>
                      </a:lnTo>
                      <a:lnTo>
                        <a:pt x="84" y="21"/>
                      </a:lnTo>
                      <a:lnTo>
                        <a:pt x="0" y="19"/>
                      </a:lnTo>
                      <a:lnTo>
                        <a:pt x="7" y="0"/>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288" name="Freeform 112">
                  <a:extLst>
                    <a:ext uri="{FF2B5EF4-FFF2-40B4-BE49-F238E27FC236}">
                      <a16:creationId xmlns:a16="http://schemas.microsoft.com/office/drawing/2014/main" id="{710EE490-DD00-4EE5-8B17-8816B91A8923}"/>
                    </a:ext>
                  </a:extLst>
                </p:cNvPr>
                <p:cNvSpPr>
                  <a:spLocks/>
                </p:cNvSpPr>
                <p:nvPr/>
              </p:nvSpPr>
              <p:spPr bwMode="auto">
                <a:xfrm>
                  <a:off x="6088" y="11576"/>
                  <a:ext cx="2046" cy="1014"/>
                </a:xfrm>
                <a:custGeom>
                  <a:avLst/>
                  <a:gdLst>
                    <a:gd name="T0" fmla="*/ 158 w 2043"/>
                    <a:gd name="T1" fmla="*/ 2 h 1011"/>
                    <a:gd name="T2" fmla="*/ 0 w 2043"/>
                    <a:gd name="T3" fmla="*/ 399 h 1011"/>
                    <a:gd name="T4" fmla="*/ 10 w 2043"/>
                    <a:gd name="T5" fmla="*/ 1005 h 1011"/>
                    <a:gd name="T6" fmla="*/ 2043 w 2043"/>
                    <a:gd name="T7" fmla="*/ 1011 h 1011"/>
                    <a:gd name="T8" fmla="*/ 2035 w 2043"/>
                    <a:gd name="T9" fmla="*/ 985 h 1011"/>
                    <a:gd name="T10" fmla="*/ 29 w 2043"/>
                    <a:gd name="T11" fmla="*/ 983 h 1011"/>
                    <a:gd name="T12" fmla="*/ 21 w 2043"/>
                    <a:gd name="T13" fmla="*/ 412 h 1011"/>
                    <a:gd name="T14" fmla="*/ 1080 w 2043"/>
                    <a:gd name="T15" fmla="*/ 411 h 1011"/>
                    <a:gd name="T16" fmla="*/ 1082 w 2043"/>
                    <a:gd name="T17" fmla="*/ 403 h 1011"/>
                    <a:gd name="T18" fmla="*/ 23 w 2043"/>
                    <a:gd name="T19" fmla="*/ 399 h 1011"/>
                    <a:gd name="T20" fmla="*/ 169 w 2043"/>
                    <a:gd name="T21" fmla="*/ 30 h 1011"/>
                    <a:gd name="T22" fmla="*/ 340 w 2043"/>
                    <a:gd name="T23" fmla="*/ 33 h 1011"/>
                    <a:gd name="T24" fmla="*/ 340 w 2043"/>
                    <a:gd name="T25" fmla="*/ 0 h 1011"/>
                    <a:gd name="T26" fmla="*/ 158 w 2043"/>
                    <a:gd name="T27" fmla="*/ 2 h 1011"/>
                    <a:gd name="T28" fmla="*/ 158 w 2043"/>
                    <a:gd name="T29" fmla="*/ 2 h 101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043"/>
                    <a:gd name="T46" fmla="*/ 0 h 1011"/>
                    <a:gd name="T47" fmla="*/ 2043 w 2043"/>
                    <a:gd name="T48" fmla="*/ 1011 h 101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043" h="1011">
                      <a:moveTo>
                        <a:pt x="158" y="2"/>
                      </a:moveTo>
                      <a:lnTo>
                        <a:pt x="0" y="399"/>
                      </a:lnTo>
                      <a:lnTo>
                        <a:pt x="10" y="1005"/>
                      </a:lnTo>
                      <a:lnTo>
                        <a:pt x="2043" y="1011"/>
                      </a:lnTo>
                      <a:lnTo>
                        <a:pt x="2035" y="985"/>
                      </a:lnTo>
                      <a:lnTo>
                        <a:pt x="29" y="983"/>
                      </a:lnTo>
                      <a:lnTo>
                        <a:pt x="21" y="412"/>
                      </a:lnTo>
                      <a:lnTo>
                        <a:pt x="1080" y="411"/>
                      </a:lnTo>
                      <a:lnTo>
                        <a:pt x="1082" y="403"/>
                      </a:lnTo>
                      <a:lnTo>
                        <a:pt x="23" y="399"/>
                      </a:lnTo>
                      <a:lnTo>
                        <a:pt x="169" y="30"/>
                      </a:lnTo>
                      <a:lnTo>
                        <a:pt x="340" y="33"/>
                      </a:lnTo>
                      <a:lnTo>
                        <a:pt x="340" y="0"/>
                      </a:lnTo>
                      <a:lnTo>
                        <a:pt x="158" y="2"/>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289" name="Freeform 113">
                  <a:extLst>
                    <a:ext uri="{FF2B5EF4-FFF2-40B4-BE49-F238E27FC236}">
                      <a16:creationId xmlns:a16="http://schemas.microsoft.com/office/drawing/2014/main" id="{A4CE27ED-38ED-42BE-9F30-548B273532D5}"/>
                    </a:ext>
                  </a:extLst>
                </p:cNvPr>
                <p:cNvSpPr>
                  <a:spLocks/>
                </p:cNvSpPr>
                <p:nvPr/>
              </p:nvSpPr>
              <p:spPr bwMode="auto">
                <a:xfrm>
                  <a:off x="7150" y="11981"/>
                  <a:ext cx="22" cy="592"/>
                </a:xfrm>
                <a:custGeom>
                  <a:avLst/>
                  <a:gdLst>
                    <a:gd name="T0" fmla="*/ 9 w 23"/>
                    <a:gd name="T1" fmla="*/ 0 h 593"/>
                    <a:gd name="T2" fmla="*/ 0 w 23"/>
                    <a:gd name="T3" fmla="*/ 593 h 593"/>
                    <a:gd name="T4" fmla="*/ 19 w 23"/>
                    <a:gd name="T5" fmla="*/ 593 h 593"/>
                    <a:gd name="T6" fmla="*/ 23 w 23"/>
                    <a:gd name="T7" fmla="*/ 0 h 593"/>
                    <a:gd name="T8" fmla="*/ 9 w 23"/>
                    <a:gd name="T9" fmla="*/ 0 h 593"/>
                    <a:gd name="T10" fmla="*/ 9 w 23"/>
                    <a:gd name="T11" fmla="*/ 0 h 593"/>
                    <a:gd name="T12" fmla="*/ 0 60000 65536"/>
                    <a:gd name="T13" fmla="*/ 0 60000 65536"/>
                    <a:gd name="T14" fmla="*/ 0 60000 65536"/>
                    <a:gd name="T15" fmla="*/ 0 60000 65536"/>
                    <a:gd name="T16" fmla="*/ 0 60000 65536"/>
                    <a:gd name="T17" fmla="*/ 0 60000 65536"/>
                    <a:gd name="T18" fmla="*/ 0 w 23"/>
                    <a:gd name="T19" fmla="*/ 0 h 593"/>
                    <a:gd name="T20" fmla="*/ 23 w 23"/>
                    <a:gd name="T21" fmla="*/ 593 h 593"/>
                  </a:gdLst>
                  <a:ahLst/>
                  <a:cxnLst>
                    <a:cxn ang="T12">
                      <a:pos x="T0" y="T1"/>
                    </a:cxn>
                    <a:cxn ang="T13">
                      <a:pos x="T2" y="T3"/>
                    </a:cxn>
                    <a:cxn ang="T14">
                      <a:pos x="T4" y="T5"/>
                    </a:cxn>
                    <a:cxn ang="T15">
                      <a:pos x="T6" y="T7"/>
                    </a:cxn>
                    <a:cxn ang="T16">
                      <a:pos x="T8" y="T9"/>
                    </a:cxn>
                    <a:cxn ang="T17">
                      <a:pos x="T10" y="T11"/>
                    </a:cxn>
                  </a:cxnLst>
                  <a:rect l="T18" t="T19" r="T20" b="T21"/>
                  <a:pathLst>
                    <a:path w="23" h="593">
                      <a:moveTo>
                        <a:pt x="9" y="0"/>
                      </a:moveTo>
                      <a:lnTo>
                        <a:pt x="0" y="593"/>
                      </a:lnTo>
                      <a:lnTo>
                        <a:pt x="19" y="593"/>
                      </a:lnTo>
                      <a:lnTo>
                        <a:pt x="23" y="0"/>
                      </a:lnTo>
                      <a:lnTo>
                        <a:pt x="9" y="0"/>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290" name="Freeform 114">
                  <a:extLst>
                    <a:ext uri="{FF2B5EF4-FFF2-40B4-BE49-F238E27FC236}">
                      <a16:creationId xmlns:a16="http://schemas.microsoft.com/office/drawing/2014/main" id="{DC01C6B3-074C-4444-A06A-06F4E658ADBC}"/>
                    </a:ext>
                  </a:extLst>
                </p:cNvPr>
                <p:cNvSpPr>
                  <a:spLocks/>
                </p:cNvSpPr>
                <p:nvPr/>
              </p:nvSpPr>
              <p:spPr bwMode="auto">
                <a:xfrm>
                  <a:off x="6788" y="11978"/>
                  <a:ext cx="30" cy="598"/>
                </a:xfrm>
                <a:custGeom>
                  <a:avLst/>
                  <a:gdLst>
                    <a:gd name="T0" fmla="*/ 0 w 28"/>
                    <a:gd name="T1" fmla="*/ 0 h 598"/>
                    <a:gd name="T2" fmla="*/ 6 w 28"/>
                    <a:gd name="T3" fmla="*/ 598 h 598"/>
                    <a:gd name="T4" fmla="*/ 28 w 28"/>
                    <a:gd name="T5" fmla="*/ 598 h 598"/>
                    <a:gd name="T6" fmla="*/ 19 w 28"/>
                    <a:gd name="T7" fmla="*/ 6 h 598"/>
                    <a:gd name="T8" fmla="*/ 0 w 28"/>
                    <a:gd name="T9" fmla="*/ 0 h 598"/>
                    <a:gd name="T10" fmla="*/ 0 w 28"/>
                    <a:gd name="T11" fmla="*/ 0 h 598"/>
                    <a:gd name="T12" fmla="*/ 0 60000 65536"/>
                    <a:gd name="T13" fmla="*/ 0 60000 65536"/>
                    <a:gd name="T14" fmla="*/ 0 60000 65536"/>
                    <a:gd name="T15" fmla="*/ 0 60000 65536"/>
                    <a:gd name="T16" fmla="*/ 0 60000 65536"/>
                    <a:gd name="T17" fmla="*/ 0 60000 65536"/>
                    <a:gd name="T18" fmla="*/ 0 w 28"/>
                    <a:gd name="T19" fmla="*/ 0 h 598"/>
                    <a:gd name="T20" fmla="*/ 28 w 28"/>
                    <a:gd name="T21" fmla="*/ 598 h 598"/>
                  </a:gdLst>
                  <a:ahLst/>
                  <a:cxnLst>
                    <a:cxn ang="T12">
                      <a:pos x="T0" y="T1"/>
                    </a:cxn>
                    <a:cxn ang="T13">
                      <a:pos x="T2" y="T3"/>
                    </a:cxn>
                    <a:cxn ang="T14">
                      <a:pos x="T4" y="T5"/>
                    </a:cxn>
                    <a:cxn ang="T15">
                      <a:pos x="T6" y="T7"/>
                    </a:cxn>
                    <a:cxn ang="T16">
                      <a:pos x="T8" y="T9"/>
                    </a:cxn>
                    <a:cxn ang="T17">
                      <a:pos x="T10" y="T11"/>
                    </a:cxn>
                  </a:cxnLst>
                  <a:rect l="T18" t="T19" r="T20" b="T21"/>
                  <a:pathLst>
                    <a:path w="28" h="598">
                      <a:moveTo>
                        <a:pt x="0" y="0"/>
                      </a:moveTo>
                      <a:lnTo>
                        <a:pt x="6" y="598"/>
                      </a:lnTo>
                      <a:lnTo>
                        <a:pt x="28" y="598"/>
                      </a:lnTo>
                      <a:lnTo>
                        <a:pt x="19" y="6"/>
                      </a:lnTo>
                      <a:lnTo>
                        <a:pt x="0" y="0"/>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291" name="Freeform 115">
                  <a:extLst>
                    <a:ext uri="{FF2B5EF4-FFF2-40B4-BE49-F238E27FC236}">
                      <a16:creationId xmlns:a16="http://schemas.microsoft.com/office/drawing/2014/main" id="{BCFE7DCC-12CA-4BD7-BE36-349FAEA993B7}"/>
                    </a:ext>
                  </a:extLst>
                </p:cNvPr>
                <p:cNvSpPr>
                  <a:spLocks/>
                </p:cNvSpPr>
                <p:nvPr/>
              </p:nvSpPr>
              <p:spPr bwMode="auto">
                <a:xfrm>
                  <a:off x="7195" y="11997"/>
                  <a:ext cx="685" cy="586"/>
                </a:xfrm>
                <a:custGeom>
                  <a:avLst/>
                  <a:gdLst>
                    <a:gd name="T0" fmla="*/ 0 w 685"/>
                    <a:gd name="T1" fmla="*/ 0 h 585"/>
                    <a:gd name="T2" fmla="*/ 1 w 685"/>
                    <a:gd name="T3" fmla="*/ 576 h 585"/>
                    <a:gd name="T4" fmla="*/ 18 w 685"/>
                    <a:gd name="T5" fmla="*/ 576 h 585"/>
                    <a:gd name="T6" fmla="*/ 18 w 685"/>
                    <a:gd name="T7" fmla="*/ 12 h 585"/>
                    <a:gd name="T8" fmla="*/ 659 w 685"/>
                    <a:gd name="T9" fmla="*/ 19 h 585"/>
                    <a:gd name="T10" fmla="*/ 665 w 685"/>
                    <a:gd name="T11" fmla="*/ 585 h 585"/>
                    <a:gd name="T12" fmla="*/ 685 w 685"/>
                    <a:gd name="T13" fmla="*/ 585 h 585"/>
                    <a:gd name="T14" fmla="*/ 677 w 685"/>
                    <a:gd name="T15" fmla="*/ 11 h 585"/>
                    <a:gd name="T16" fmla="*/ 0 w 685"/>
                    <a:gd name="T17" fmla="*/ 0 h 585"/>
                    <a:gd name="T18" fmla="*/ 0 w 685"/>
                    <a:gd name="T19" fmla="*/ 0 h 58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5"/>
                    <a:gd name="T31" fmla="*/ 0 h 585"/>
                    <a:gd name="T32" fmla="*/ 685 w 685"/>
                    <a:gd name="T33" fmla="*/ 585 h 58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5" h="585">
                      <a:moveTo>
                        <a:pt x="0" y="0"/>
                      </a:moveTo>
                      <a:lnTo>
                        <a:pt x="1" y="576"/>
                      </a:lnTo>
                      <a:lnTo>
                        <a:pt x="18" y="576"/>
                      </a:lnTo>
                      <a:lnTo>
                        <a:pt x="18" y="12"/>
                      </a:lnTo>
                      <a:lnTo>
                        <a:pt x="659" y="19"/>
                      </a:lnTo>
                      <a:lnTo>
                        <a:pt x="665" y="585"/>
                      </a:lnTo>
                      <a:lnTo>
                        <a:pt x="685" y="585"/>
                      </a:lnTo>
                      <a:lnTo>
                        <a:pt x="677" y="11"/>
                      </a:lnTo>
                      <a:lnTo>
                        <a:pt x="0" y="0"/>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292" name="Freeform 116">
                  <a:extLst>
                    <a:ext uri="{FF2B5EF4-FFF2-40B4-BE49-F238E27FC236}">
                      <a16:creationId xmlns:a16="http://schemas.microsoft.com/office/drawing/2014/main" id="{028FC3CD-65EE-478C-BB77-7E340F0D2E87}"/>
                    </a:ext>
                  </a:extLst>
                </p:cNvPr>
                <p:cNvSpPr>
                  <a:spLocks/>
                </p:cNvSpPr>
                <p:nvPr/>
              </p:nvSpPr>
              <p:spPr bwMode="auto">
                <a:xfrm>
                  <a:off x="7235" y="12232"/>
                  <a:ext cx="599" cy="125"/>
                </a:xfrm>
                <a:custGeom>
                  <a:avLst/>
                  <a:gdLst>
                    <a:gd name="T0" fmla="*/ 0 w 598"/>
                    <a:gd name="T1" fmla="*/ 0 h 125"/>
                    <a:gd name="T2" fmla="*/ 598 w 598"/>
                    <a:gd name="T3" fmla="*/ 2 h 125"/>
                    <a:gd name="T4" fmla="*/ 595 w 598"/>
                    <a:gd name="T5" fmla="*/ 125 h 125"/>
                    <a:gd name="T6" fmla="*/ 557 w 598"/>
                    <a:gd name="T7" fmla="*/ 15 h 125"/>
                    <a:gd name="T8" fmla="*/ 437 w 598"/>
                    <a:gd name="T9" fmla="*/ 16 h 125"/>
                    <a:gd name="T10" fmla="*/ 437 w 598"/>
                    <a:gd name="T11" fmla="*/ 38 h 125"/>
                    <a:gd name="T12" fmla="*/ 325 w 598"/>
                    <a:gd name="T13" fmla="*/ 28 h 125"/>
                    <a:gd name="T14" fmla="*/ 238 w 598"/>
                    <a:gd name="T15" fmla="*/ 25 h 125"/>
                    <a:gd name="T16" fmla="*/ 160 w 598"/>
                    <a:gd name="T17" fmla="*/ 32 h 125"/>
                    <a:gd name="T18" fmla="*/ 160 w 598"/>
                    <a:gd name="T19" fmla="*/ 16 h 125"/>
                    <a:gd name="T20" fmla="*/ 38 w 598"/>
                    <a:gd name="T21" fmla="*/ 16 h 125"/>
                    <a:gd name="T22" fmla="*/ 26 w 598"/>
                    <a:gd name="T23" fmla="*/ 75 h 125"/>
                    <a:gd name="T24" fmla="*/ 1 w 598"/>
                    <a:gd name="T25" fmla="*/ 73 h 125"/>
                    <a:gd name="T26" fmla="*/ 0 w 598"/>
                    <a:gd name="T27" fmla="*/ 0 h 125"/>
                    <a:gd name="T28" fmla="*/ 0 w 598"/>
                    <a:gd name="T29" fmla="*/ 0 h 12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598"/>
                    <a:gd name="T46" fmla="*/ 0 h 125"/>
                    <a:gd name="T47" fmla="*/ 598 w 598"/>
                    <a:gd name="T48" fmla="*/ 125 h 125"/>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598" h="125">
                      <a:moveTo>
                        <a:pt x="0" y="0"/>
                      </a:moveTo>
                      <a:lnTo>
                        <a:pt x="598" y="2"/>
                      </a:lnTo>
                      <a:lnTo>
                        <a:pt x="595" y="125"/>
                      </a:lnTo>
                      <a:lnTo>
                        <a:pt x="557" y="15"/>
                      </a:lnTo>
                      <a:lnTo>
                        <a:pt x="437" y="16"/>
                      </a:lnTo>
                      <a:lnTo>
                        <a:pt x="437" y="38"/>
                      </a:lnTo>
                      <a:lnTo>
                        <a:pt x="325" y="28"/>
                      </a:lnTo>
                      <a:lnTo>
                        <a:pt x="238" y="25"/>
                      </a:lnTo>
                      <a:lnTo>
                        <a:pt x="160" y="32"/>
                      </a:lnTo>
                      <a:lnTo>
                        <a:pt x="160" y="16"/>
                      </a:lnTo>
                      <a:lnTo>
                        <a:pt x="38" y="16"/>
                      </a:lnTo>
                      <a:lnTo>
                        <a:pt x="26" y="75"/>
                      </a:lnTo>
                      <a:lnTo>
                        <a:pt x="1" y="73"/>
                      </a:lnTo>
                      <a:lnTo>
                        <a:pt x="0" y="0"/>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293" name="Freeform 117">
                  <a:extLst>
                    <a:ext uri="{FF2B5EF4-FFF2-40B4-BE49-F238E27FC236}">
                      <a16:creationId xmlns:a16="http://schemas.microsoft.com/office/drawing/2014/main" id="{9D0C1630-1D09-4621-92AF-AE97490AB54F}"/>
                    </a:ext>
                  </a:extLst>
                </p:cNvPr>
                <p:cNvSpPr>
                  <a:spLocks/>
                </p:cNvSpPr>
                <p:nvPr/>
              </p:nvSpPr>
              <p:spPr bwMode="auto">
                <a:xfrm>
                  <a:off x="7206" y="12193"/>
                  <a:ext cx="659" cy="16"/>
                </a:xfrm>
                <a:custGeom>
                  <a:avLst/>
                  <a:gdLst>
                    <a:gd name="T0" fmla="*/ 0 w 658"/>
                    <a:gd name="T1" fmla="*/ 0 h 15"/>
                    <a:gd name="T2" fmla="*/ 658 w 658"/>
                    <a:gd name="T3" fmla="*/ 0 h 15"/>
                    <a:gd name="T4" fmla="*/ 658 w 658"/>
                    <a:gd name="T5" fmla="*/ 14 h 15"/>
                    <a:gd name="T6" fmla="*/ 0 w 658"/>
                    <a:gd name="T7" fmla="*/ 15 h 15"/>
                    <a:gd name="T8" fmla="*/ 0 w 658"/>
                    <a:gd name="T9" fmla="*/ 0 h 15"/>
                    <a:gd name="T10" fmla="*/ 0 w 658"/>
                    <a:gd name="T11" fmla="*/ 0 h 15"/>
                    <a:gd name="T12" fmla="*/ 0 60000 65536"/>
                    <a:gd name="T13" fmla="*/ 0 60000 65536"/>
                    <a:gd name="T14" fmla="*/ 0 60000 65536"/>
                    <a:gd name="T15" fmla="*/ 0 60000 65536"/>
                    <a:gd name="T16" fmla="*/ 0 60000 65536"/>
                    <a:gd name="T17" fmla="*/ 0 60000 65536"/>
                    <a:gd name="T18" fmla="*/ 0 w 658"/>
                    <a:gd name="T19" fmla="*/ 0 h 15"/>
                    <a:gd name="T20" fmla="*/ 658 w 658"/>
                    <a:gd name="T21" fmla="*/ 15 h 15"/>
                  </a:gdLst>
                  <a:ahLst/>
                  <a:cxnLst>
                    <a:cxn ang="T12">
                      <a:pos x="T0" y="T1"/>
                    </a:cxn>
                    <a:cxn ang="T13">
                      <a:pos x="T2" y="T3"/>
                    </a:cxn>
                    <a:cxn ang="T14">
                      <a:pos x="T4" y="T5"/>
                    </a:cxn>
                    <a:cxn ang="T15">
                      <a:pos x="T6" y="T7"/>
                    </a:cxn>
                    <a:cxn ang="T16">
                      <a:pos x="T8" y="T9"/>
                    </a:cxn>
                    <a:cxn ang="T17">
                      <a:pos x="T10" y="T11"/>
                    </a:cxn>
                  </a:cxnLst>
                  <a:rect l="T18" t="T19" r="T20" b="T21"/>
                  <a:pathLst>
                    <a:path w="658" h="15">
                      <a:moveTo>
                        <a:pt x="0" y="0"/>
                      </a:moveTo>
                      <a:lnTo>
                        <a:pt x="658" y="0"/>
                      </a:lnTo>
                      <a:lnTo>
                        <a:pt x="658" y="14"/>
                      </a:lnTo>
                      <a:lnTo>
                        <a:pt x="0" y="15"/>
                      </a:lnTo>
                      <a:lnTo>
                        <a:pt x="0" y="0"/>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294" name="Freeform 118">
                  <a:extLst>
                    <a:ext uri="{FF2B5EF4-FFF2-40B4-BE49-F238E27FC236}">
                      <a16:creationId xmlns:a16="http://schemas.microsoft.com/office/drawing/2014/main" id="{4899A1AE-CE08-4542-BB7E-E1F7B01BC516}"/>
                    </a:ext>
                  </a:extLst>
                </p:cNvPr>
                <p:cNvSpPr>
                  <a:spLocks/>
                </p:cNvSpPr>
                <p:nvPr/>
              </p:nvSpPr>
              <p:spPr bwMode="auto">
                <a:xfrm>
                  <a:off x="7250" y="12476"/>
                  <a:ext cx="596" cy="103"/>
                </a:xfrm>
                <a:custGeom>
                  <a:avLst/>
                  <a:gdLst>
                    <a:gd name="T0" fmla="*/ 0 w 594"/>
                    <a:gd name="T1" fmla="*/ 0 h 101"/>
                    <a:gd name="T2" fmla="*/ 594 w 594"/>
                    <a:gd name="T3" fmla="*/ 0 h 101"/>
                    <a:gd name="T4" fmla="*/ 524 w 594"/>
                    <a:gd name="T5" fmla="*/ 30 h 101"/>
                    <a:gd name="T6" fmla="*/ 498 w 594"/>
                    <a:gd name="T7" fmla="*/ 91 h 101"/>
                    <a:gd name="T8" fmla="*/ 79 w 594"/>
                    <a:gd name="T9" fmla="*/ 101 h 101"/>
                    <a:gd name="T10" fmla="*/ 43 w 594"/>
                    <a:gd name="T11" fmla="*/ 25 h 101"/>
                    <a:gd name="T12" fmla="*/ 0 w 594"/>
                    <a:gd name="T13" fmla="*/ 0 h 101"/>
                    <a:gd name="T14" fmla="*/ 0 w 594"/>
                    <a:gd name="T15" fmla="*/ 0 h 101"/>
                    <a:gd name="T16" fmla="*/ 0 60000 65536"/>
                    <a:gd name="T17" fmla="*/ 0 60000 65536"/>
                    <a:gd name="T18" fmla="*/ 0 60000 65536"/>
                    <a:gd name="T19" fmla="*/ 0 60000 65536"/>
                    <a:gd name="T20" fmla="*/ 0 60000 65536"/>
                    <a:gd name="T21" fmla="*/ 0 60000 65536"/>
                    <a:gd name="T22" fmla="*/ 0 60000 65536"/>
                    <a:gd name="T23" fmla="*/ 0 60000 65536"/>
                    <a:gd name="T24" fmla="*/ 0 w 594"/>
                    <a:gd name="T25" fmla="*/ 0 h 101"/>
                    <a:gd name="T26" fmla="*/ 594 w 594"/>
                    <a:gd name="T27" fmla="*/ 101 h 10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94" h="101">
                      <a:moveTo>
                        <a:pt x="0" y="0"/>
                      </a:moveTo>
                      <a:lnTo>
                        <a:pt x="594" y="0"/>
                      </a:lnTo>
                      <a:lnTo>
                        <a:pt x="524" y="30"/>
                      </a:lnTo>
                      <a:lnTo>
                        <a:pt x="498" y="91"/>
                      </a:lnTo>
                      <a:lnTo>
                        <a:pt x="79" y="101"/>
                      </a:lnTo>
                      <a:lnTo>
                        <a:pt x="43" y="25"/>
                      </a:lnTo>
                      <a:lnTo>
                        <a:pt x="0" y="0"/>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295" name="Freeform 119">
                  <a:extLst>
                    <a:ext uri="{FF2B5EF4-FFF2-40B4-BE49-F238E27FC236}">
                      <a16:creationId xmlns:a16="http://schemas.microsoft.com/office/drawing/2014/main" id="{17EA8A65-9AEC-4981-A232-97184529A6FC}"/>
                    </a:ext>
                  </a:extLst>
                </p:cNvPr>
                <p:cNvSpPr>
                  <a:spLocks/>
                </p:cNvSpPr>
                <p:nvPr/>
              </p:nvSpPr>
              <p:spPr bwMode="auto">
                <a:xfrm>
                  <a:off x="7320" y="12068"/>
                  <a:ext cx="422" cy="61"/>
                </a:xfrm>
                <a:custGeom>
                  <a:avLst/>
                  <a:gdLst>
                    <a:gd name="T0" fmla="*/ 0 w 423"/>
                    <a:gd name="T1" fmla="*/ 7 h 62"/>
                    <a:gd name="T2" fmla="*/ 3 w 423"/>
                    <a:gd name="T3" fmla="*/ 44 h 62"/>
                    <a:gd name="T4" fmla="*/ 16 w 423"/>
                    <a:gd name="T5" fmla="*/ 36 h 62"/>
                    <a:gd name="T6" fmla="*/ 134 w 423"/>
                    <a:gd name="T7" fmla="*/ 37 h 62"/>
                    <a:gd name="T8" fmla="*/ 133 w 423"/>
                    <a:gd name="T9" fmla="*/ 59 h 62"/>
                    <a:gd name="T10" fmla="*/ 291 w 423"/>
                    <a:gd name="T11" fmla="*/ 62 h 62"/>
                    <a:gd name="T12" fmla="*/ 295 w 423"/>
                    <a:gd name="T13" fmla="*/ 41 h 62"/>
                    <a:gd name="T14" fmla="*/ 423 w 423"/>
                    <a:gd name="T15" fmla="*/ 41 h 62"/>
                    <a:gd name="T16" fmla="*/ 418 w 423"/>
                    <a:gd name="T17" fmla="*/ 17 h 62"/>
                    <a:gd name="T18" fmla="*/ 298 w 423"/>
                    <a:gd name="T19" fmla="*/ 14 h 62"/>
                    <a:gd name="T20" fmla="*/ 294 w 423"/>
                    <a:gd name="T21" fmla="*/ 2 h 62"/>
                    <a:gd name="T22" fmla="*/ 134 w 423"/>
                    <a:gd name="T23" fmla="*/ 0 h 62"/>
                    <a:gd name="T24" fmla="*/ 128 w 423"/>
                    <a:gd name="T25" fmla="*/ 18 h 62"/>
                    <a:gd name="T26" fmla="*/ 12 w 423"/>
                    <a:gd name="T27" fmla="*/ 15 h 62"/>
                    <a:gd name="T28" fmla="*/ 0 w 423"/>
                    <a:gd name="T29" fmla="*/ 7 h 62"/>
                    <a:gd name="T30" fmla="*/ 0 w 423"/>
                    <a:gd name="T31" fmla="*/ 7 h 62"/>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423"/>
                    <a:gd name="T49" fmla="*/ 0 h 62"/>
                    <a:gd name="T50" fmla="*/ 423 w 423"/>
                    <a:gd name="T51" fmla="*/ 62 h 62"/>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423" h="62">
                      <a:moveTo>
                        <a:pt x="0" y="7"/>
                      </a:moveTo>
                      <a:lnTo>
                        <a:pt x="3" y="44"/>
                      </a:lnTo>
                      <a:lnTo>
                        <a:pt x="16" y="36"/>
                      </a:lnTo>
                      <a:lnTo>
                        <a:pt x="134" y="37"/>
                      </a:lnTo>
                      <a:lnTo>
                        <a:pt x="133" y="59"/>
                      </a:lnTo>
                      <a:lnTo>
                        <a:pt x="291" y="62"/>
                      </a:lnTo>
                      <a:lnTo>
                        <a:pt x="295" y="41"/>
                      </a:lnTo>
                      <a:lnTo>
                        <a:pt x="423" y="41"/>
                      </a:lnTo>
                      <a:lnTo>
                        <a:pt x="418" y="17"/>
                      </a:lnTo>
                      <a:lnTo>
                        <a:pt x="298" y="14"/>
                      </a:lnTo>
                      <a:lnTo>
                        <a:pt x="294" y="2"/>
                      </a:lnTo>
                      <a:lnTo>
                        <a:pt x="134" y="0"/>
                      </a:lnTo>
                      <a:lnTo>
                        <a:pt x="128" y="18"/>
                      </a:lnTo>
                      <a:lnTo>
                        <a:pt x="12" y="15"/>
                      </a:lnTo>
                      <a:lnTo>
                        <a:pt x="0" y="7"/>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296" name="Freeform 120">
                  <a:extLst>
                    <a:ext uri="{FF2B5EF4-FFF2-40B4-BE49-F238E27FC236}">
                      <a16:creationId xmlns:a16="http://schemas.microsoft.com/office/drawing/2014/main" id="{BD7D65A1-E34F-4ECA-A1B6-46310617332A}"/>
                    </a:ext>
                  </a:extLst>
                </p:cNvPr>
                <p:cNvSpPr>
                  <a:spLocks/>
                </p:cNvSpPr>
                <p:nvPr/>
              </p:nvSpPr>
              <p:spPr bwMode="auto">
                <a:xfrm>
                  <a:off x="7628" y="12139"/>
                  <a:ext cx="67" cy="26"/>
                </a:xfrm>
                <a:custGeom>
                  <a:avLst/>
                  <a:gdLst>
                    <a:gd name="T0" fmla="*/ 0 w 68"/>
                    <a:gd name="T1" fmla="*/ 2 h 25"/>
                    <a:gd name="T2" fmla="*/ 1 w 68"/>
                    <a:gd name="T3" fmla="*/ 25 h 25"/>
                    <a:gd name="T4" fmla="*/ 68 w 68"/>
                    <a:gd name="T5" fmla="*/ 24 h 25"/>
                    <a:gd name="T6" fmla="*/ 68 w 68"/>
                    <a:gd name="T7" fmla="*/ 0 h 25"/>
                    <a:gd name="T8" fmla="*/ 32 w 68"/>
                    <a:gd name="T9" fmla="*/ 11 h 25"/>
                    <a:gd name="T10" fmla="*/ 0 w 68"/>
                    <a:gd name="T11" fmla="*/ 2 h 25"/>
                    <a:gd name="T12" fmla="*/ 0 w 68"/>
                    <a:gd name="T13" fmla="*/ 2 h 25"/>
                    <a:gd name="T14" fmla="*/ 0 60000 65536"/>
                    <a:gd name="T15" fmla="*/ 0 60000 65536"/>
                    <a:gd name="T16" fmla="*/ 0 60000 65536"/>
                    <a:gd name="T17" fmla="*/ 0 60000 65536"/>
                    <a:gd name="T18" fmla="*/ 0 60000 65536"/>
                    <a:gd name="T19" fmla="*/ 0 60000 65536"/>
                    <a:gd name="T20" fmla="*/ 0 60000 65536"/>
                    <a:gd name="T21" fmla="*/ 0 w 68"/>
                    <a:gd name="T22" fmla="*/ 0 h 25"/>
                    <a:gd name="T23" fmla="*/ 68 w 68"/>
                    <a:gd name="T24" fmla="*/ 25 h 2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8" h="25">
                      <a:moveTo>
                        <a:pt x="0" y="2"/>
                      </a:moveTo>
                      <a:lnTo>
                        <a:pt x="1" y="25"/>
                      </a:lnTo>
                      <a:lnTo>
                        <a:pt x="68" y="24"/>
                      </a:lnTo>
                      <a:lnTo>
                        <a:pt x="68" y="0"/>
                      </a:lnTo>
                      <a:lnTo>
                        <a:pt x="32" y="11"/>
                      </a:lnTo>
                      <a:lnTo>
                        <a:pt x="0" y="2"/>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297" name="Freeform 121">
                  <a:extLst>
                    <a:ext uri="{FF2B5EF4-FFF2-40B4-BE49-F238E27FC236}">
                      <a16:creationId xmlns:a16="http://schemas.microsoft.com/office/drawing/2014/main" id="{BEE8AD63-296F-456B-B66F-C23B1592E312}"/>
                    </a:ext>
                  </a:extLst>
                </p:cNvPr>
                <p:cNvSpPr>
                  <a:spLocks/>
                </p:cNvSpPr>
                <p:nvPr/>
              </p:nvSpPr>
              <p:spPr bwMode="auto">
                <a:xfrm>
                  <a:off x="7491" y="12290"/>
                  <a:ext cx="159" cy="45"/>
                </a:xfrm>
                <a:custGeom>
                  <a:avLst/>
                  <a:gdLst>
                    <a:gd name="T0" fmla="*/ 0 w 159"/>
                    <a:gd name="T1" fmla="*/ 5 h 47"/>
                    <a:gd name="T2" fmla="*/ 49 w 159"/>
                    <a:gd name="T3" fmla="*/ 0 h 47"/>
                    <a:gd name="T4" fmla="*/ 94 w 159"/>
                    <a:gd name="T5" fmla="*/ 4 h 47"/>
                    <a:gd name="T6" fmla="*/ 123 w 159"/>
                    <a:gd name="T7" fmla="*/ 4 h 47"/>
                    <a:gd name="T8" fmla="*/ 145 w 159"/>
                    <a:gd name="T9" fmla="*/ 16 h 47"/>
                    <a:gd name="T10" fmla="*/ 159 w 159"/>
                    <a:gd name="T11" fmla="*/ 31 h 47"/>
                    <a:gd name="T12" fmla="*/ 157 w 159"/>
                    <a:gd name="T13" fmla="*/ 47 h 47"/>
                    <a:gd name="T14" fmla="*/ 127 w 159"/>
                    <a:gd name="T15" fmla="*/ 17 h 47"/>
                    <a:gd name="T16" fmla="*/ 72 w 159"/>
                    <a:gd name="T17" fmla="*/ 12 h 47"/>
                    <a:gd name="T18" fmla="*/ 0 w 159"/>
                    <a:gd name="T19" fmla="*/ 5 h 47"/>
                    <a:gd name="T20" fmla="*/ 0 w 159"/>
                    <a:gd name="T21" fmla="*/ 5 h 4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59"/>
                    <a:gd name="T34" fmla="*/ 0 h 47"/>
                    <a:gd name="T35" fmla="*/ 159 w 159"/>
                    <a:gd name="T36" fmla="*/ 47 h 4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59" h="47">
                      <a:moveTo>
                        <a:pt x="0" y="5"/>
                      </a:moveTo>
                      <a:lnTo>
                        <a:pt x="49" y="0"/>
                      </a:lnTo>
                      <a:lnTo>
                        <a:pt x="94" y="4"/>
                      </a:lnTo>
                      <a:lnTo>
                        <a:pt x="123" y="4"/>
                      </a:lnTo>
                      <a:lnTo>
                        <a:pt x="145" y="16"/>
                      </a:lnTo>
                      <a:lnTo>
                        <a:pt x="159" y="31"/>
                      </a:lnTo>
                      <a:lnTo>
                        <a:pt x="157" y="47"/>
                      </a:lnTo>
                      <a:lnTo>
                        <a:pt x="127" y="17"/>
                      </a:lnTo>
                      <a:lnTo>
                        <a:pt x="72" y="12"/>
                      </a:lnTo>
                      <a:lnTo>
                        <a:pt x="0" y="5"/>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298" name="Freeform 122">
                  <a:extLst>
                    <a:ext uri="{FF2B5EF4-FFF2-40B4-BE49-F238E27FC236}">
                      <a16:creationId xmlns:a16="http://schemas.microsoft.com/office/drawing/2014/main" id="{F893BAE4-BF12-4A88-9460-A13B985C51A6}"/>
                    </a:ext>
                  </a:extLst>
                </p:cNvPr>
                <p:cNvSpPr>
                  <a:spLocks/>
                </p:cNvSpPr>
                <p:nvPr/>
              </p:nvSpPr>
              <p:spPr bwMode="auto">
                <a:xfrm>
                  <a:off x="6950" y="12226"/>
                  <a:ext cx="44" cy="48"/>
                </a:xfrm>
                <a:custGeom>
                  <a:avLst/>
                  <a:gdLst>
                    <a:gd name="T0" fmla="*/ 44 w 45"/>
                    <a:gd name="T1" fmla="*/ 41 h 51"/>
                    <a:gd name="T2" fmla="*/ 34 w 45"/>
                    <a:gd name="T3" fmla="*/ 51 h 51"/>
                    <a:gd name="T4" fmla="*/ 14 w 45"/>
                    <a:gd name="T5" fmla="*/ 51 h 51"/>
                    <a:gd name="T6" fmla="*/ 0 w 45"/>
                    <a:gd name="T7" fmla="*/ 39 h 51"/>
                    <a:gd name="T8" fmla="*/ 0 w 45"/>
                    <a:gd name="T9" fmla="*/ 17 h 51"/>
                    <a:gd name="T10" fmla="*/ 14 w 45"/>
                    <a:gd name="T11" fmla="*/ 0 h 51"/>
                    <a:gd name="T12" fmla="*/ 34 w 45"/>
                    <a:gd name="T13" fmla="*/ 0 h 51"/>
                    <a:gd name="T14" fmla="*/ 45 w 45"/>
                    <a:gd name="T15" fmla="*/ 11 h 51"/>
                    <a:gd name="T16" fmla="*/ 37 w 45"/>
                    <a:gd name="T17" fmla="*/ 22 h 51"/>
                    <a:gd name="T18" fmla="*/ 22 w 45"/>
                    <a:gd name="T19" fmla="*/ 15 h 51"/>
                    <a:gd name="T20" fmla="*/ 10 w 45"/>
                    <a:gd name="T21" fmla="*/ 24 h 51"/>
                    <a:gd name="T22" fmla="*/ 14 w 45"/>
                    <a:gd name="T23" fmla="*/ 33 h 51"/>
                    <a:gd name="T24" fmla="*/ 26 w 45"/>
                    <a:gd name="T25" fmla="*/ 34 h 51"/>
                    <a:gd name="T26" fmla="*/ 35 w 45"/>
                    <a:gd name="T27" fmla="*/ 30 h 51"/>
                    <a:gd name="T28" fmla="*/ 44 w 45"/>
                    <a:gd name="T29" fmla="*/ 41 h 51"/>
                    <a:gd name="T30" fmla="*/ 44 w 45"/>
                    <a:gd name="T31" fmla="*/ 41 h 5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45"/>
                    <a:gd name="T49" fmla="*/ 0 h 51"/>
                    <a:gd name="T50" fmla="*/ 45 w 45"/>
                    <a:gd name="T51" fmla="*/ 51 h 5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45" h="51">
                      <a:moveTo>
                        <a:pt x="44" y="41"/>
                      </a:moveTo>
                      <a:lnTo>
                        <a:pt x="34" y="51"/>
                      </a:lnTo>
                      <a:lnTo>
                        <a:pt x="14" y="51"/>
                      </a:lnTo>
                      <a:lnTo>
                        <a:pt x="0" y="39"/>
                      </a:lnTo>
                      <a:lnTo>
                        <a:pt x="0" y="17"/>
                      </a:lnTo>
                      <a:lnTo>
                        <a:pt x="14" y="0"/>
                      </a:lnTo>
                      <a:lnTo>
                        <a:pt x="34" y="0"/>
                      </a:lnTo>
                      <a:lnTo>
                        <a:pt x="45" y="11"/>
                      </a:lnTo>
                      <a:lnTo>
                        <a:pt x="37" y="22"/>
                      </a:lnTo>
                      <a:lnTo>
                        <a:pt x="22" y="15"/>
                      </a:lnTo>
                      <a:lnTo>
                        <a:pt x="10" y="24"/>
                      </a:lnTo>
                      <a:lnTo>
                        <a:pt x="14" y="33"/>
                      </a:lnTo>
                      <a:lnTo>
                        <a:pt x="26" y="34"/>
                      </a:lnTo>
                      <a:lnTo>
                        <a:pt x="35" y="30"/>
                      </a:lnTo>
                      <a:lnTo>
                        <a:pt x="44" y="41"/>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299" name="Freeform 123">
                  <a:extLst>
                    <a:ext uri="{FF2B5EF4-FFF2-40B4-BE49-F238E27FC236}">
                      <a16:creationId xmlns:a16="http://schemas.microsoft.com/office/drawing/2014/main" id="{AF64746A-BE12-4F1B-A1A4-1C1D52E35073}"/>
                    </a:ext>
                  </a:extLst>
                </p:cNvPr>
                <p:cNvSpPr>
                  <a:spLocks/>
                </p:cNvSpPr>
                <p:nvPr/>
              </p:nvSpPr>
              <p:spPr bwMode="auto">
                <a:xfrm>
                  <a:off x="7687" y="11588"/>
                  <a:ext cx="352" cy="991"/>
                </a:xfrm>
                <a:custGeom>
                  <a:avLst/>
                  <a:gdLst>
                    <a:gd name="T0" fmla="*/ 7 w 353"/>
                    <a:gd name="T1" fmla="*/ 1 h 990"/>
                    <a:gd name="T2" fmla="*/ 224 w 353"/>
                    <a:gd name="T3" fmla="*/ 0 h 990"/>
                    <a:gd name="T4" fmla="*/ 353 w 353"/>
                    <a:gd name="T5" fmla="*/ 399 h 990"/>
                    <a:gd name="T6" fmla="*/ 342 w 353"/>
                    <a:gd name="T7" fmla="*/ 990 h 990"/>
                    <a:gd name="T8" fmla="*/ 335 w 353"/>
                    <a:gd name="T9" fmla="*/ 401 h 990"/>
                    <a:gd name="T10" fmla="*/ 209 w 353"/>
                    <a:gd name="T11" fmla="*/ 25 h 990"/>
                    <a:gd name="T12" fmla="*/ 0 w 353"/>
                    <a:gd name="T13" fmla="*/ 25 h 990"/>
                    <a:gd name="T14" fmla="*/ 7 w 353"/>
                    <a:gd name="T15" fmla="*/ 1 h 990"/>
                    <a:gd name="T16" fmla="*/ 7 w 353"/>
                    <a:gd name="T17" fmla="*/ 1 h 99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53"/>
                    <a:gd name="T28" fmla="*/ 0 h 990"/>
                    <a:gd name="T29" fmla="*/ 353 w 353"/>
                    <a:gd name="T30" fmla="*/ 990 h 99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53" h="990">
                      <a:moveTo>
                        <a:pt x="7" y="1"/>
                      </a:moveTo>
                      <a:lnTo>
                        <a:pt x="224" y="0"/>
                      </a:lnTo>
                      <a:lnTo>
                        <a:pt x="353" y="399"/>
                      </a:lnTo>
                      <a:lnTo>
                        <a:pt x="342" y="990"/>
                      </a:lnTo>
                      <a:lnTo>
                        <a:pt x="335" y="401"/>
                      </a:lnTo>
                      <a:lnTo>
                        <a:pt x="209" y="25"/>
                      </a:lnTo>
                      <a:lnTo>
                        <a:pt x="0" y="25"/>
                      </a:lnTo>
                      <a:lnTo>
                        <a:pt x="7" y="1"/>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300" name="Freeform 124">
                  <a:extLst>
                    <a:ext uri="{FF2B5EF4-FFF2-40B4-BE49-F238E27FC236}">
                      <a16:creationId xmlns:a16="http://schemas.microsoft.com/office/drawing/2014/main" id="{4516C97B-E044-4C5F-B35D-16E1BE6B91D2}"/>
                    </a:ext>
                  </a:extLst>
                </p:cNvPr>
                <p:cNvSpPr>
                  <a:spLocks/>
                </p:cNvSpPr>
                <p:nvPr/>
              </p:nvSpPr>
              <p:spPr bwMode="auto">
                <a:xfrm>
                  <a:off x="7428" y="12718"/>
                  <a:ext cx="15" cy="113"/>
                </a:xfrm>
                <a:custGeom>
                  <a:avLst/>
                  <a:gdLst>
                    <a:gd name="T0" fmla="*/ 0 w 16"/>
                    <a:gd name="T1" fmla="*/ 2 h 115"/>
                    <a:gd name="T2" fmla="*/ 4 w 16"/>
                    <a:gd name="T3" fmla="*/ 111 h 115"/>
                    <a:gd name="T4" fmla="*/ 16 w 16"/>
                    <a:gd name="T5" fmla="*/ 115 h 115"/>
                    <a:gd name="T6" fmla="*/ 14 w 16"/>
                    <a:gd name="T7" fmla="*/ 0 h 115"/>
                    <a:gd name="T8" fmla="*/ 0 w 16"/>
                    <a:gd name="T9" fmla="*/ 2 h 115"/>
                    <a:gd name="T10" fmla="*/ 0 w 16"/>
                    <a:gd name="T11" fmla="*/ 2 h 115"/>
                    <a:gd name="T12" fmla="*/ 0 60000 65536"/>
                    <a:gd name="T13" fmla="*/ 0 60000 65536"/>
                    <a:gd name="T14" fmla="*/ 0 60000 65536"/>
                    <a:gd name="T15" fmla="*/ 0 60000 65536"/>
                    <a:gd name="T16" fmla="*/ 0 60000 65536"/>
                    <a:gd name="T17" fmla="*/ 0 60000 65536"/>
                    <a:gd name="T18" fmla="*/ 0 w 16"/>
                    <a:gd name="T19" fmla="*/ 0 h 115"/>
                    <a:gd name="T20" fmla="*/ 16 w 16"/>
                    <a:gd name="T21" fmla="*/ 115 h 115"/>
                  </a:gdLst>
                  <a:ahLst/>
                  <a:cxnLst>
                    <a:cxn ang="T12">
                      <a:pos x="T0" y="T1"/>
                    </a:cxn>
                    <a:cxn ang="T13">
                      <a:pos x="T2" y="T3"/>
                    </a:cxn>
                    <a:cxn ang="T14">
                      <a:pos x="T4" y="T5"/>
                    </a:cxn>
                    <a:cxn ang="T15">
                      <a:pos x="T6" y="T7"/>
                    </a:cxn>
                    <a:cxn ang="T16">
                      <a:pos x="T8" y="T9"/>
                    </a:cxn>
                    <a:cxn ang="T17">
                      <a:pos x="T10" y="T11"/>
                    </a:cxn>
                  </a:cxnLst>
                  <a:rect l="T18" t="T19" r="T20" b="T21"/>
                  <a:pathLst>
                    <a:path w="16" h="115">
                      <a:moveTo>
                        <a:pt x="0" y="2"/>
                      </a:moveTo>
                      <a:lnTo>
                        <a:pt x="4" y="111"/>
                      </a:lnTo>
                      <a:lnTo>
                        <a:pt x="16" y="115"/>
                      </a:lnTo>
                      <a:lnTo>
                        <a:pt x="14" y="0"/>
                      </a:lnTo>
                      <a:lnTo>
                        <a:pt x="0" y="2"/>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301" name="Freeform 125">
                  <a:extLst>
                    <a:ext uri="{FF2B5EF4-FFF2-40B4-BE49-F238E27FC236}">
                      <a16:creationId xmlns:a16="http://schemas.microsoft.com/office/drawing/2014/main" id="{68B5415E-1DB8-4E23-A8F7-74ABCCFDADA8}"/>
                    </a:ext>
                  </a:extLst>
                </p:cNvPr>
                <p:cNvSpPr>
                  <a:spLocks/>
                </p:cNvSpPr>
                <p:nvPr/>
              </p:nvSpPr>
              <p:spPr bwMode="auto">
                <a:xfrm>
                  <a:off x="7446" y="12734"/>
                  <a:ext cx="59" cy="19"/>
                </a:xfrm>
                <a:custGeom>
                  <a:avLst/>
                  <a:gdLst>
                    <a:gd name="T0" fmla="*/ 2 w 60"/>
                    <a:gd name="T1" fmla="*/ 1 h 19"/>
                    <a:gd name="T2" fmla="*/ 0 w 60"/>
                    <a:gd name="T3" fmla="*/ 19 h 19"/>
                    <a:gd name="T4" fmla="*/ 60 w 60"/>
                    <a:gd name="T5" fmla="*/ 17 h 19"/>
                    <a:gd name="T6" fmla="*/ 60 w 60"/>
                    <a:gd name="T7" fmla="*/ 0 h 19"/>
                    <a:gd name="T8" fmla="*/ 2 w 60"/>
                    <a:gd name="T9" fmla="*/ 1 h 19"/>
                    <a:gd name="T10" fmla="*/ 2 w 60"/>
                    <a:gd name="T11" fmla="*/ 1 h 19"/>
                    <a:gd name="T12" fmla="*/ 0 60000 65536"/>
                    <a:gd name="T13" fmla="*/ 0 60000 65536"/>
                    <a:gd name="T14" fmla="*/ 0 60000 65536"/>
                    <a:gd name="T15" fmla="*/ 0 60000 65536"/>
                    <a:gd name="T16" fmla="*/ 0 60000 65536"/>
                    <a:gd name="T17" fmla="*/ 0 60000 65536"/>
                    <a:gd name="T18" fmla="*/ 0 w 60"/>
                    <a:gd name="T19" fmla="*/ 0 h 19"/>
                    <a:gd name="T20" fmla="*/ 60 w 60"/>
                    <a:gd name="T21" fmla="*/ 19 h 19"/>
                  </a:gdLst>
                  <a:ahLst/>
                  <a:cxnLst>
                    <a:cxn ang="T12">
                      <a:pos x="T0" y="T1"/>
                    </a:cxn>
                    <a:cxn ang="T13">
                      <a:pos x="T2" y="T3"/>
                    </a:cxn>
                    <a:cxn ang="T14">
                      <a:pos x="T4" y="T5"/>
                    </a:cxn>
                    <a:cxn ang="T15">
                      <a:pos x="T6" y="T7"/>
                    </a:cxn>
                    <a:cxn ang="T16">
                      <a:pos x="T8" y="T9"/>
                    </a:cxn>
                    <a:cxn ang="T17">
                      <a:pos x="T10" y="T11"/>
                    </a:cxn>
                  </a:cxnLst>
                  <a:rect l="T18" t="T19" r="T20" b="T21"/>
                  <a:pathLst>
                    <a:path w="60" h="19">
                      <a:moveTo>
                        <a:pt x="2" y="1"/>
                      </a:moveTo>
                      <a:lnTo>
                        <a:pt x="0" y="19"/>
                      </a:lnTo>
                      <a:lnTo>
                        <a:pt x="60" y="17"/>
                      </a:lnTo>
                      <a:lnTo>
                        <a:pt x="60" y="0"/>
                      </a:lnTo>
                      <a:lnTo>
                        <a:pt x="2" y="1"/>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302" name="Freeform 126">
                  <a:extLst>
                    <a:ext uri="{FF2B5EF4-FFF2-40B4-BE49-F238E27FC236}">
                      <a16:creationId xmlns:a16="http://schemas.microsoft.com/office/drawing/2014/main" id="{0DD0BF89-9121-415F-B405-A94096FCC447}"/>
                    </a:ext>
                  </a:extLst>
                </p:cNvPr>
                <p:cNvSpPr>
                  <a:spLocks/>
                </p:cNvSpPr>
                <p:nvPr/>
              </p:nvSpPr>
              <p:spPr bwMode="auto">
                <a:xfrm>
                  <a:off x="7454" y="12715"/>
                  <a:ext cx="85" cy="116"/>
                </a:xfrm>
                <a:custGeom>
                  <a:avLst/>
                  <a:gdLst>
                    <a:gd name="T0" fmla="*/ 66 w 86"/>
                    <a:gd name="T1" fmla="*/ 0 h 115"/>
                    <a:gd name="T2" fmla="*/ 80 w 86"/>
                    <a:gd name="T3" fmla="*/ 0 h 115"/>
                    <a:gd name="T4" fmla="*/ 86 w 86"/>
                    <a:gd name="T5" fmla="*/ 115 h 115"/>
                    <a:gd name="T6" fmla="*/ 0 w 86"/>
                    <a:gd name="T7" fmla="*/ 113 h 115"/>
                    <a:gd name="T8" fmla="*/ 2 w 86"/>
                    <a:gd name="T9" fmla="*/ 70 h 115"/>
                    <a:gd name="T10" fmla="*/ 53 w 86"/>
                    <a:gd name="T11" fmla="*/ 70 h 115"/>
                    <a:gd name="T12" fmla="*/ 72 w 86"/>
                    <a:gd name="T13" fmla="*/ 106 h 115"/>
                    <a:gd name="T14" fmla="*/ 66 w 86"/>
                    <a:gd name="T15" fmla="*/ 0 h 115"/>
                    <a:gd name="T16" fmla="*/ 66 w 86"/>
                    <a:gd name="T17" fmla="*/ 0 h 11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86"/>
                    <a:gd name="T28" fmla="*/ 0 h 115"/>
                    <a:gd name="T29" fmla="*/ 86 w 86"/>
                    <a:gd name="T30" fmla="*/ 115 h 11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86" h="115">
                      <a:moveTo>
                        <a:pt x="66" y="0"/>
                      </a:moveTo>
                      <a:lnTo>
                        <a:pt x="80" y="0"/>
                      </a:lnTo>
                      <a:lnTo>
                        <a:pt x="86" y="115"/>
                      </a:lnTo>
                      <a:lnTo>
                        <a:pt x="0" y="113"/>
                      </a:lnTo>
                      <a:lnTo>
                        <a:pt x="2" y="70"/>
                      </a:lnTo>
                      <a:lnTo>
                        <a:pt x="53" y="70"/>
                      </a:lnTo>
                      <a:lnTo>
                        <a:pt x="72" y="106"/>
                      </a:lnTo>
                      <a:lnTo>
                        <a:pt x="66" y="0"/>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303" name="Freeform 127">
                  <a:extLst>
                    <a:ext uri="{FF2B5EF4-FFF2-40B4-BE49-F238E27FC236}">
                      <a16:creationId xmlns:a16="http://schemas.microsoft.com/office/drawing/2014/main" id="{B455E2C8-46B7-452E-BC05-AD35D4534327}"/>
                    </a:ext>
                  </a:extLst>
                </p:cNvPr>
                <p:cNvSpPr>
                  <a:spLocks/>
                </p:cNvSpPr>
                <p:nvPr/>
              </p:nvSpPr>
              <p:spPr bwMode="auto">
                <a:xfrm>
                  <a:off x="7543" y="12734"/>
                  <a:ext cx="63" cy="16"/>
                </a:xfrm>
                <a:custGeom>
                  <a:avLst/>
                  <a:gdLst>
                    <a:gd name="T0" fmla="*/ 3 w 62"/>
                    <a:gd name="T1" fmla="*/ 1 h 16"/>
                    <a:gd name="T2" fmla="*/ 55 w 62"/>
                    <a:gd name="T3" fmla="*/ 0 h 16"/>
                    <a:gd name="T4" fmla="*/ 62 w 62"/>
                    <a:gd name="T5" fmla="*/ 16 h 16"/>
                    <a:gd name="T6" fmla="*/ 0 w 62"/>
                    <a:gd name="T7" fmla="*/ 16 h 16"/>
                    <a:gd name="T8" fmla="*/ 3 w 62"/>
                    <a:gd name="T9" fmla="*/ 1 h 16"/>
                    <a:gd name="T10" fmla="*/ 3 w 62"/>
                    <a:gd name="T11" fmla="*/ 1 h 16"/>
                    <a:gd name="T12" fmla="*/ 0 60000 65536"/>
                    <a:gd name="T13" fmla="*/ 0 60000 65536"/>
                    <a:gd name="T14" fmla="*/ 0 60000 65536"/>
                    <a:gd name="T15" fmla="*/ 0 60000 65536"/>
                    <a:gd name="T16" fmla="*/ 0 60000 65536"/>
                    <a:gd name="T17" fmla="*/ 0 60000 65536"/>
                    <a:gd name="T18" fmla="*/ 0 w 62"/>
                    <a:gd name="T19" fmla="*/ 0 h 16"/>
                    <a:gd name="T20" fmla="*/ 62 w 62"/>
                    <a:gd name="T21" fmla="*/ 16 h 16"/>
                  </a:gdLst>
                  <a:ahLst/>
                  <a:cxnLst>
                    <a:cxn ang="T12">
                      <a:pos x="T0" y="T1"/>
                    </a:cxn>
                    <a:cxn ang="T13">
                      <a:pos x="T2" y="T3"/>
                    </a:cxn>
                    <a:cxn ang="T14">
                      <a:pos x="T4" y="T5"/>
                    </a:cxn>
                    <a:cxn ang="T15">
                      <a:pos x="T6" y="T7"/>
                    </a:cxn>
                    <a:cxn ang="T16">
                      <a:pos x="T8" y="T9"/>
                    </a:cxn>
                    <a:cxn ang="T17">
                      <a:pos x="T10" y="T11"/>
                    </a:cxn>
                  </a:cxnLst>
                  <a:rect l="T18" t="T19" r="T20" b="T21"/>
                  <a:pathLst>
                    <a:path w="62" h="16">
                      <a:moveTo>
                        <a:pt x="3" y="1"/>
                      </a:moveTo>
                      <a:lnTo>
                        <a:pt x="55" y="0"/>
                      </a:lnTo>
                      <a:lnTo>
                        <a:pt x="62" y="16"/>
                      </a:lnTo>
                      <a:lnTo>
                        <a:pt x="0" y="16"/>
                      </a:lnTo>
                      <a:lnTo>
                        <a:pt x="3" y="1"/>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304" name="Freeform 128">
                  <a:extLst>
                    <a:ext uri="{FF2B5EF4-FFF2-40B4-BE49-F238E27FC236}">
                      <a16:creationId xmlns:a16="http://schemas.microsoft.com/office/drawing/2014/main" id="{6DAB18FE-A0BF-46D9-BCC3-D4F9F87002A5}"/>
                    </a:ext>
                  </a:extLst>
                </p:cNvPr>
                <p:cNvSpPr>
                  <a:spLocks/>
                </p:cNvSpPr>
                <p:nvPr/>
              </p:nvSpPr>
              <p:spPr bwMode="auto">
                <a:xfrm>
                  <a:off x="7539" y="12718"/>
                  <a:ext cx="93" cy="113"/>
                </a:xfrm>
                <a:custGeom>
                  <a:avLst/>
                  <a:gdLst>
                    <a:gd name="T0" fmla="*/ 72 w 91"/>
                    <a:gd name="T1" fmla="*/ 0 h 112"/>
                    <a:gd name="T2" fmla="*/ 79 w 91"/>
                    <a:gd name="T3" fmla="*/ 101 h 112"/>
                    <a:gd name="T4" fmla="*/ 63 w 91"/>
                    <a:gd name="T5" fmla="*/ 71 h 112"/>
                    <a:gd name="T6" fmla="*/ 12 w 91"/>
                    <a:gd name="T7" fmla="*/ 69 h 112"/>
                    <a:gd name="T8" fmla="*/ 0 w 91"/>
                    <a:gd name="T9" fmla="*/ 112 h 112"/>
                    <a:gd name="T10" fmla="*/ 91 w 91"/>
                    <a:gd name="T11" fmla="*/ 112 h 112"/>
                    <a:gd name="T12" fmla="*/ 83 w 91"/>
                    <a:gd name="T13" fmla="*/ 0 h 112"/>
                    <a:gd name="T14" fmla="*/ 72 w 91"/>
                    <a:gd name="T15" fmla="*/ 0 h 112"/>
                    <a:gd name="T16" fmla="*/ 72 w 91"/>
                    <a:gd name="T17" fmla="*/ 0 h 11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91"/>
                    <a:gd name="T28" fmla="*/ 0 h 112"/>
                    <a:gd name="T29" fmla="*/ 91 w 91"/>
                    <a:gd name="T30" fmla="*/ 112 h 11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91" h="112">
                      <a:moveTo>
                        <a:pt x="72" y="0"/>
                      </a:moveTo>
                      <a:lnTo>
                        <a:pt x="79" y="101"/>
                      </a:lnTo>
                      <a:lnTo>
                        <a:pt x="63" y="71"/>
                      </a:lnTo>
                      <a:lnTo>
                        <a:pt x="12" y="69"/>
                      </a:lnTo>
                      <a:lnTo>
                        <a:pt x="0" y="112"/>
                      </a:lnTo>
                      <a:lnTo>
                        <a:pt x="91" y="112"/>
                      </a:lnTo>
                      <a:lnTo>
                        <a:pt x="83" y="0"/>
                      </a:lnTo>
                      <a:lnTo>
                        <a:pt x="72" y="0"/>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305" name="Freeform 129">
                  <a:extLst>
                    <a:ext uri="{FF2B5EF4-FFF2-40B4-BE49-F238E27FC236}">
                      <a16:creationId xmlns:a16="http://schemas.microsoft.com/office/drawing/2014/main" id="{189B8F78-E023-4176-A074-0A5749F397A7}"/>
                    </a:ext>
                  </a:extLst>
                </p:cNvPr>
                <p:cNvSpPr>
                  <a:spLocks/>
                </p:cNvSpPr>
                <p:nvPr/>
              </p:nvSpPr>
              <p:spPr bwMode="auto">
                <a:xfrm>
                  <a:off x="7639" y="12734"/>
                  <a:ext cx="59" cy="16"/>
                </a:xfrm>
                <a:custGeom>
                  <a:avLst/>
                  <a:gdLst>
                    <a:gd name="T0" fmla="*/ 0 w 60"/>
                    <a:gd name="T1" fmla="*/ 0 h 16"/>
                    <a:gd name="T2" fmla="*/ 52 w 60"/>
                    <a:gd name="T3" fmla="*/ 1 h 16"/>
                    <a:gd name="T4" fmla="*/ 60 w 60"/>
                    <a:gd name="T5" fmla="*/ 16 h 16"/>
                    <a:gd name="T6" fmla="*/ 0 w 60"/>
                    <a:gd name="T7" fmla="*/ 15 h 16"/>
                    <a:gd name="T8" fmla="*/ 0 w 60"/>
                    <a:gd name="T9" fmla="*/ 0 h 16"/>
                    <a:gd name="T10" fmla="*/ 0 w 60"/>
                    <a:gd name="T11" fmla="*/ 0 h 16"/>
                    <a:gd name="T12" fmla="*/ 0 60000 65536"/>
                    <a:gd name="T13" fmla="*/ 0 60000 65536"/>
                    <a:gd name="T14" fmla="*/ 0 60000 65536"/>
                    <a:gd name="T15" fmla="*/ 0 60000 65536"/>
                    <a:gd name="T16" fmla="*/ 0 60000 65536"/>
                    <a:gd name="T17" fmla="*/ 0 60000 65536"/>
                    <a:gd name="T18" fmla="*/ 0 w 60"/>
                    <a:gd name="T19" fmla="*/ 0 h 16"/>
                    <a:gd name="T20" fmla="*/ 60 w 60"/>
                    <a:gd name="T21" fmla="*/ 16 h 16"/>
                  </a:gdLst>
                  <a:ahLst/>
                  <a:cxnLst>
                    <a:cxn ang="T12">
                      <a:pos x="T0" y="T1"/>
                    </a:cxn>
                    <a:cxn ang="T13">
                      <a:pos x="T2" y="T3"/>
                    </a:cxn>
                    <a:cxn ang="T14">
                      <a:pos x="T4" y="T5"/>
                    </a:cxn>
                    <a:cxn ang="T15">
                      <a:pos x="T6" y="T7"/>
                    </a:cxn>
                    <a:cxn ang="T16">
                      <a:pos x="T8" y="T9"/>
                    </a:cxn>
                    <a:cxn ang="T17">
                      <a:pos x="T10" y="T11"/>
                    </a:cxn>
                  </a:cxnLst>
                  <a:rect l="T18" t="T19" r="T20" b="T21"/>
                  <a:pathLst>
                    <a:path w="60" h="16">
                      <a:moveTo>
                        <a:pt x="0" y="0"/>
                      </a:moveTo>
                      <a:lnTo>
                        <a:pt x="52" y="1"/>
                      </a:lnTo>
                      <a:lnTo>
                        <a:pt x="60" y="16"/>
                      </a:lnTo>
                      <a:lnTo>
                        <a:pt x="0" y="15"/>
                      </a:lnTo>
                      <a:lnTo>
                        <a:pt x="0" y="0"/>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306" name="Freeform 130">
                  <a:extLst>
                    <a:ext uri="{FF2B5EF4-FFF2-40B4-BE49-F238E27FC236}">
                      <a16:creationId xmlns:a16="http://schemas.microsoft.com/office/drawing/2014/main" id="{AC44DF3C-8B28-4D84-8D5F-D7E70144CE71}"/>
                    </a:ext>
                  </a:extLst>
                </p:cNvPr>
                <p:cNvSpPr>
                  <a:spLocks/>
                </p:cNvSpPr>
                <p:nvPr/>
              </p:nvSpPr>
              <p:spPr bwMode="auto">
                <a:xfrm>
                  <a:off x="7628" y="12718"/>
                  <a:ext cx="93" cy="109"/>
                </a:xfrm>
                <a:custGeom>
                  <a:avLst/>
                  <a:gdLst>
                    <a:gd name="T0" fmla="*/ 14 w 92"/>
                    <a:gd name="T1" fmla="*/ 70 h 111"/>
                    <a:gd name="T2" fmla="*/ 63 w 92"/>
                    <a:gd name="T3" fmla="*/ 70 h 111"/>
                    <a:gd name="T4" fmla="*/ 81 w 92"/>
                    <a:gd name="T5" fmla="*/ 100 h 111"/>
                    <a:gd name="T6" fmla="*/ 72 w 92"/>
                    <a:gd name="T7" fmla="*/ 0 h 111"/>
                    <a:gd name="T8" fmla="*/ 83 w 92"/>
                    <a:gd name="T9" fmla="*/ 2 h 111"/>
                    <a:gd name="T10" fmla="*/ 92 w 92"/>
                    <a:gd name="T11" fmla="*/ 108 h 111"/>
                    <a:gd name="T12" fmla="*/ 0 w 92"/>
                    <a:gd name="T13" fmla="*/ 111 h 111"/>
                    <a:gd name="T14" fmla="*/ 14 w 92"/>
                    <a:gd name="T15" fmla="*/ 70 h 111"/>
                    <a:gd name="T16" fmla="*/ 14 w 92"/>
                    <a:gd name="T17" fmla="*/ 70 h 11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92"/>
                    <a:gd name="T28" fmla="*/ 0 h 111"/>
                    <a:gd name="T29" fmla="*/ 92 w 92"/>
                    <a:gd name="T30" fmla="*/ 111 h 11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92" h="111">
                      <a:moveTo>
                        <a:pt x="14" y="70"/>
                      </a:moveTo>
                      <a:lnTo>
                        <a:pt x="63" y="70"/>
                      </a:lnTo>
                      <a:lnTo>
                        <a:pt x="81" y="100"/>
                      </a:lnTo>
                      <a:lnTo>
                        <a:pt x="72" y="0"/>
                      </a:lnTo>
                      <a:lnTo>
                        <a:pt x="83" y="2"/>
                      </a:lnTo>
                      <a:lnTo>
                        <a:pt x="92" y="108"/>
                      </a:lnTo>
                      <a:lnTo>
                        <a:pt x="0" y="111"/>
                      </a:lnTo>
                      <a:lnTo>
                        <a:pt x="14" y="70"/>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307" name="Freeform 131">
                  <a:extLst>
                    <a:ext uri="{FF2B5EF4-FFF2-40B4-BE49-F238E27FC236}">
                      <a16:creationId xmlns:a16="http://schemas.microsoft.com/office/drawing/2014/main" id="{82926CEC-3A4F-4332-BBE8-E55406028C0F}"/>
                    </a:ext>
                  </a:extLst>
                </p:cNvPr>
                <p:cNvSpPr>
                  <a:spLocks/>
                </p:cNvSpPr>
                <p:nvPr/>
              </p:nvSpPr>
              <p:spPr bwMode="auto">
                <a:xfrm>
                  <a:off x="7424" y="12650"/>
                  <a:ext cx="15" cy="48"/>
                </a:xfrm>
                <a:custGeom>
                  <a:avLst/>
                  <a:gdLst>
                    <a:gd name="T0" fmla="*/ 0 w 15"/>
                    <a:gd name="T1" fmla="*/ 0 h 48"/>
                    <a:gd name="T2" fmla="*/ 4 w 15"/>
                    <a:gd name="T3" fmla="*/ 48 h 48"/>
                    <a:gd name="T4" fmla="*/ 13 w 15"/>
                    <a:gd name="T5" fmla="*/ 48 h 48"/>
                    <a:gd name="T6" fmla="*/ 15 w 15"/>
                    <a:gd name="T7" fmla="*/ 0 h 48"/>
                    <a:gd name="T8" fmla="*/ 0 w 15"/>
                    <a:gd name="T9" fmla="*/ 0 h 48"/>
                    <a:gd name="T10" fmla="*/ 0 w 15"/>
                    <a:gd name="T11" fmla="*/ 0 h 48"/>
                    <a:gd name="T12" fmla="*/ 0 60000 65536"/>
                    <a:gd name="T13" fmla="*/ 0 60000 65536"/>
                    <a:gd name="T14" fmla="*/ 0 60000 65536"/>
                    <a:gd name="T15" fmla="*/ 0 60000 65536"/>
                    <a:gd name="T16" fmla="*/ 0 60000 65536"/>
                    <a:gd name="T17" fmla="*/ 0 60000 65536"/>
                    <a:gd name="T18" fmla="*/ 0 w 15"/>
                    <a:gd name="T19" fmla="*/ 0 h 48"/>
                    <a:gd name="T20" fmla="*/ 15 w 15"/>
                    <a:gd name="T21" fmla="*/ 48 h 48"/>
                  </a:gdLst>
                  <a:ahLst/>
                  <a:cxnLst>
                    <a:cxn ang="T12">
                      <a:pos x="T0" y="T1"/>
                    </a:cxn>
                    <a:cxn ang="T13">
                      <a:pos x="T2" y="T3"/>
                    </a:cxn>
                    <a:cxn ang="T14">
                      <a:pos x="T4" y="T5"/>
                    </a:cxn>
                    <a:cxn ang="T15">
                      <a:pos x="T6" y="T7"/>
                    </a:cxn>
                    <a:cxn ang="T16">
                      <a:pos x="T8" y="T9"/>
                    </a:cxn>
                    <a:cxn ang="T17">
                      <a:pos x="T10" y="T11"/>
                    </a:cxn>
                  </a:cxnLst>
                  <a:rect l="T18" t="T19" r="T20" b="T21"/>
                  <a:pathLst>
                    <a:path w="15" h="48">
                      <a:moveTo>
                        <a:pt x="0" y="0"/>
                      </a:moveTo>
                      <a:lnTo>
                        <a:pt x="4" y="48"/>
                      </a:lnTo>
                      <a:lnTo>
                        <a:pt x="13" y="48"/>
                      </a:lnTo>
                      <a:lnTo>
                        <a:pt x="15" y="0"/>
                      </a:lnTo>
                      <a:lnTo>
                        <a:pt x="0" y="0"/>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308" name="Freeform 132">
                  <a:extLst>
                    <a:ext uri="{FF2B5EF4-FFF2-40B4-BE49-F238E27FC236}">
                      <a16:creationId xmlns:a16="http://schemas.microsoft.com/office/drawing/2014/main" id="{67FD7D92-B04B-4362-947A-2355C86B414A}"/>
                    </a:ext>
                  </a:extLst>
                </p:cNvPr>
                <p:cNvSpPr>
                  <a:spLocks/>
                </p:cNvSpPr>
                <p:nvPr/>
              </p:nvSpPr>
              <p:spPr bwMode="auto">
                <a:xfrm>
                  <a:off x="7509" y="12653"/>
                  <a:ext cx="22" cy="42"/>
                </a:xfrm>
                <a:custGeom>
                  <a:avLst/>
                  <a:gdLst>
                    <a:gd name="T0" fmla="*/ 0 w 22"/>
                    <a:gd name="T1" fmla="*/ 0 h 43"/>
                    <a:gd name="T2" fmla="*/ 4 w 22"/>
                    <a:gd name="T3" fmla="*/ 43 h 43"/>
                    <a:gd name="T4" fmla="*/ 22 w 22"/>
                    <a:gd name="T5" fmla="*/ 43 h 43"/>
                    <a:gd name="T6" fmla="*/ 19 w 22"/>
                    <a:gd name="T7" fmla="*/ 0 h 43"/>
                    <a:gd name="T8" fmla="*/ 0 w 22"/>
                    <a:gd name="T9" fmla="*/ 0 h 43"/>
                    <a:gd name="T10" fmla="*/ 0 w 22"/>
                    <a:gd name="T11" fmla="*/ 0 h 43"/>
                    <a:gd name="T12" fmla="*/ 0 60000 65536"/>
                    <a:gd name="T13" fmla="*/ 0 60000 65536"/>
                    <a:gd name="T14" fmla="*/ 0 60000 65536"/>
                    <a:gd name="T15" fmla="*/ 0 60000 65536"/>
                    <a:gd name="T16" fmla="*/ 0 60000 65536"/>
                    <a:gd name="T17" fmla="*/ 0 60000 65536"/>
                    <a:gd name="T18" fmla="*/ 0 w 22"/>
                    <a:gd name="T19" fmla="*/ 0 h 43"/>
                    <a:gd name="T20" fmla="*/ 22 w 22"/>
                    <a:gd name="T21" fmla="*/ 43 h 43"/>
                  </a:gdLst>
                  <a:ahLst/>
                  <a:cxnLst>
                    <a:cxn ang="T12">
                      <a:pos x="T0" y="T1"/>
                    </a:cxn>
                    <a:cxn ang="T13">
                      <a:pos x="T2" y="T3"/>
                    </a:cxn>
                    <a:cxn ang="T14">
                      <a:pos x="T4" y="T5"/>
                    </a:cxn>
                    <a:cxn ang="T15">
                      <a:pos x="T6" y="T7"/>
                    </a:cxn>
                    <a:cxn ang="T16">
                      <a:pos x="T8" y="T9"/>
                    </a:cxn>
                    <a:cxn ang="T17">
                      <a:pos x="T10" y="T11"/>
                    </a:cxn>
                  </a:cxnLst>
                  <a:rect l="T18" t="T19" r="T20" b="T21"/>
                  <a:pathLst>
                    <a:path w="22" h="43">
                      <a:moveTo>
                        <a:pt x="0" y="0"/>
                      </a:moveTo>
                      <a:lnTo>
                        <a:pt x="4" y="43"/>
                      </a:lnTo>
                      <a:lnTo>
                        <a:pt x="22" y="43"/>
                      </a:lnTo>
                      <a:lnTo>
                        <a:pt x="19" y="0"/>
                      </a:lnTo>
                      <a:lnTo>
                        <a:pt x="0" y="0"/>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309" name="Freeform 133">
                  <a:extLst>
                    <a:ext uri="{FF2B5EF4-FFF2-40B4-BE49-F238E27FC236}">
                      <a16:creationId xmlns:a16="http://schemas.microsoft.com/office/drawing/2014/main" id="{21F08866-890D-4EA5-9E10-FB7CA4E327BB}"/>
                    </a:ext>
                  </a:extLst>
                </p:cNvPr>
                <p:cNvSpPr>
                  <a:spLocks/>
                </p:cNvSpPr>
                <p:nvPr/>
              </p:nvSpPr>
              <p:spPr bwMode="auto">
                <a:xfrm>
                  <a:off x="7605" y="12650"/>
                  <a:ext cx="15" cy="48"/>
                </a:xfrm>
                <a:custGeom>
                  <a:avLst/>
                  <a:gdLst>
                    <a:gd name="T0" fmla="*/ 0 w 13"/>
                    <a:gd name="T1" fmla="*/ 0 h 47"/>
                    <a:gd name="T2" fmla="*/ 3 w 13"/>
                    <a:gd name="T3" fmla="*/ 47 h 47"/>
                    <a:gd name="T4" fmla="*/ 13 w 13"/>
                    <a:gd name="T5" fmla="*/ 47 h 47"/>
                    <a:gd name="T6" fmla="*/ 12 w 13"/>
                    <a:gd name="T7" fmla="*/ 0 h 47"/>
                    <a:gd name="T8" fmla="*/ 0 w 13"/>
                    <a:gd name="T9" fmla="*/ 0 h 47"/>
                    <a:gd name="T10" fmla="*/ 0 w 13"/>
                    <a:gd name="T11" fmla="*/ 0 h 47"/>
                    <a:gd name="T12" fmla="*/ 0 60000 65536"/>
                    <a:gd name="T13" fmla="*/ 0 60000 65536"/>
                    <a:gd name="T14" fmla="*/ 0 60000 65536"/>
                    <a:gd name="T15" fmla="*/ 0 60000 65536"/>
                    <a:gd name="T16" fmla="*/ 0 60000 65536"/>
                    <a:gd name="T17" fmla="*/ 0 60000 65536"/>
                    <a:gd name="T18" fmla="*/ 0 w 13"/>
                    <a:gd name="T19" fmla="*/ 0 h 47"/>
                    <a:gd name="T20" fmla="*/ 13 w 13"/>
                    <a:gd name="T21" fmla="*/ 47 h 47"/>
                  </a:gdLst>
                  <a:ahLst/>
                  <a:cxnLst>
                    <a:cxn ang="T12">
                      <a:pos x="T0" y="T1"/>
                    </a:cxn>
                    <a:cxn ang="T13">
                      <a:pos x="T2" y="T3"/>
                    </a:cxn>
                    <a:cxn ang="T14">
                      <a:pos x="T4" y="T5"/>
                    </a:cxn>
                    <a:cxn ang="T15">
                      <a:pos x="T6" y="T7"/>
                    </a:cxn>
                    <a:cxn ang="T16">
                      <a:pos x="T8" y="T9"/>
                    </a:cxn>
                    <a:cxn ang="T17">
                      <a:pos x="T10" y="T11"/>
                    </a:cxn>
                  </a:cxnLst>
                  <a:rect l="T18" t="T19" r="T20" b="T21"/>
                  <a:pathLst>
                    <a:path w="13" h="47">
                      <a:moveTo>
                        <a:pt x="0" y="0"/>
                      </a:moveTo>
                      <a:lnTo>
                        <a:pt x="3" y="47"/>
                      </a:lnTo>
                      <a:lnTo>
                        <a:pt x="13" y="47"/>
                      </a:lnTo>
                      <a:lnTo>
                        <a:pt x="12" y="0"/>
                      </a:lnTo>
                      <a:lnTo>
                        <a:pt x="0" y="0"/>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310" name="Freeform 134">
                  <a:extLst>
                    <a:ext uri="{FF2B5EF4-FFF2-40B4-BE49-F238E27FC236}">
                      <a16:creationId xmlns:a16="http://schemas.microsoft.com/office/drawing/2014/main" id="{9F111630-35DA-4836-8837-D2FB45B116E5}"/>
                    </a:ext>
                  </a:extLst>
                </p:cNvPr>
                <p:cNvSpPr>
                  <a:spLocks/>
                </p:cNvSpPr>
                <p:nvPr/>
              </p:nvSpPr>
              <p:spPr bwMode="auto">
                <a:xfrm>
                  <a:off x="7691" y="12650"/>
                  <a:ext cx="15" cy="42"/>
                </a:xfrm>
                <a:custGeom>
                  <a:avLst/>
                  <a:gdLst>
                    <a:gd name="T0" fmla="*/ 0 w 15"/>
                    <a:gd name="T1" fmla="*/ 1 h 44"/>
                    <a:gd name="T2" fmla="*/ 1 w 15"/>
                    <a:gd name="T3" fmla="*/ 44 h 44"/>
                    <a:gd name="T4" fmla="*/ 15 w 15"/>
                    <a:gd name="T5" fmla="*/ 44 h 44"/>
                    <a:gd name="T6" fmla="*/ 13 w 15"/>
                    <a:gd name="T7" fmla="*/ 0 h 44"/>
                    <a:gd name="T8" fmla="*/ 0 w 15"/>
                    <a:gd name="T9" fmla="*/ 1 h 44"/>
                    <a:gd name="T10" fmla="*/ 0 w 15"/>
                    <a:gd name="T11" fmla="*/ 1 h 44"/>
                    <a:gd name="T12" fmla="*/ 0 60000 65536"/>
                    <a:gd name="T13" fmla="*/ 0 60000 65536"/>
                    <a:gd name="T14" fmla="*/ 0 60000 65536"/>
                    <a:gd name="T15" fmla="*/ 0 60000 65536"/>
                    <a:gd name="T16" fmla="*/ 0 60000 65536"/>
                    <a:gd name="T17" fmla="*/ 0 60000 65536"/>
                    <a:gd name="T18" fmla="*/ 0 w 15"/>
                    <a:gd name="T19" fmla="*/ 0 h 44"/>
                    <a:gd name="T20" fmla="*/ 15 w 15"/>
                    <a:gd name="T21" fmla="*/ 44 h 44"/>
                  </a:gdLst>
                  <a:ahLst/>
                  <a:cxnLst>
                    <a:cxn ang="T12">
                      <a:pos x="T0" y="T1"/>
                    </a:cxn>
                    <a:cxn ang="T13">
                      <a:pos x="T2" y="T3"/>
                    </a:cxn>
                    <a:cxn ang="T14">
                      <a:pos x="T4" y="T5"/>
                    </a:cxn>
                    <a:cxn ang="T15">
                      <a:pos x="T6" y="T7"/>
                    </a:cxn>
                    <a:cxn ang="T16">
                      <a:pos x="T8" y="T9"/>
                    </a:cxn>
                    <a:cxn ang="T17">
                      <a:pos x="T10" y="T11"/>
                    </a:cxn>
                  </a:cxnLst>
                  <a:rect l="T18" t="T19" r="T20" b="T21"/>
                  <a:pathLst>
                    <a:path w="15" h="44">
                      <a:moveTo>
                        <a:pt x="0" y="1"/>
                      </a:moveTo>
                      <a:lnTo>
                        <a:pt x="1" y="44"/>
                      </a:lnTo>
                      <a:lnTo>
                        <a:pt x="15" y="44"/>
                      </a:lnTo>
                      <a:lnTo>
                        <a:pt x="13" y="0"/>
                      </a:lnTo>
                      <a:lnTo>
                        <a:pt x="0" y="1"/>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311" name="Freeform 135">
                  <a:extLst>
                    <a:ext uri="{FF2B5EF4-FFF2-40B4-BE49-F238E27FC236}">
                      <a16:creationId xmlns:a16="http://schemas.microsoft.com/office/drawing/2014/main" id="{08D56AB0-C499-4B8D-9E50-C46F4E5061E7}"/>
                    </a:ext>
                  </a:extLst>
                </p:cNvPr>
                <p:cNvSpPr>
                  <a:spLocks/>
                </p:cNvSpPr>
                <p:nvPr/>
              </p:nvSpPr>
              <p:spPr bwMode="auto">
                <a:xfrm>
                  <a:off x="7443" y="12670"/>
                  <a:ext cx="63" cy="29"/>
                </a:xfrm>
                <a:custGeom>
                  <a:avLst/>
                  <a:gdLst>
                    <a:gd name="T0" fmla="*/ 9 w 64"/>
                    <a:gd name="T1" fmla="*/ 0 h 27"/>
                    <a:gd name="T2" fmla="*/ 0 w 64"/>
                    <a:gd name="T3" fmla="*/ 27 h 27"/>
                    <a:gd name="T4" fmla="*/ 64 w 64"/>
                    <a:gd name="T5" fmla="*/ 26 h 27"/>
                    <a:gd name="T6" fmla="*/ 59 w 64"/>
                    <a:gd name="T7" fmla="*/ 1 h 27"/>
                    <a:gd name="T8" fmla="*/ 9 w 64"/>
                    <a:gd name="T9" fmla="*/ 0 h 27"/>
                    <a:gd name="T10" fmla="*/ 9 w 64"/>
                    <a:gd name="T11" fmla="*/ 0 h 27"/>
                    <a:gd name="T12" fmla="*/ 0 60000 65536"/>
                    <a:gd name="T13" fmla="*/ 0 60000 65536"/>
                    <a:gd name="T14" fmla="*/ 0 60000 65536"/>
                    <a:gd name="T15" fmla="*/ 0 60000 65536"/>
                    <a:gd name="T16" fmla="*/ 0 60000 65536"/>
                    <a:gd name="T17" fmla="*/ 0 60000 65536"/>
                    <a:gd name="T18" fmla="*/ 0 w 64"/>
                    <a:gd name="T19" fmla="*/ 0 h 27"/>
                    <a:gd name="T20" fmla="*/ 64 w 64"/>
                    <a:gd name="T21" fmla="*/ 27 h 27"/>
                  </a:gdLst>
                  <a:ahLst/>
                  <a:cxnLst>
                    <a:cxn ang="T12">
                      <a:pos x="T0" y="T1"/>
                    </a:cxn>
                    <a:cxn ang="T13">
                      <a:pos x="T2" y="T3"/>
                    </a:cxn>
                    <a:cxn ang="T14">
                      <a:pos x="T4" y="T5"/>
                    </a:cxn>
                    <a:cxn ang="T15">
                      <a:pos x="T6" y="T7"/>
                    </a:cxn>
                    <a:cxn ang="T16">
                      <a:pos x="T8" y="T9"/>
                    </a:cxn>
                    <a:cxn ang="T17">
                      <a:pos x="T10" y="T11"/>
                    </a:cxn>
                  </a:cxnLst>
                  <a:rect l="T18" t="T19" r="T20" b="T21"/>
                  <a:pathLst>
                    <a:path w="64" h="27">
                      <a:moveTo>
                        <a:pt x="9" y="0"/>
                      </a:moveTo>
                      <a:lnTo>
                        <a:pt x="0" y="27"/>
                      </a:lnTo>
                      <a:lnTo>
                        <a:pt x="64" y="26"/>
                      </a:lnTo>
                      <a:lnTo>
                        <a:pt x="59" y="1"/>
                      </a:lnTo>
                      <a:lnTo>
                        <a:pt x="9" y="0"/>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312" name="Freeform 136">
                  <a:extLst>
                    <a:ext uri="{FF2B5EF4-FFF2-40B4-BE49-F238E27FC236}">
                      <a16:creationId xmlns:a16="http://schemas.microsoft.com/office/drawing/2014/main" id="{824AF15A-41CE-40B0-A14C-ADF74FF1C9BD}"/>
                    </a:ext>
                  </a:extLst>
                </p:cNvPr>
                <p:cNvSpPr>
                  <a:spLocks/>
                </p:cNvSpPr>
                <p:nvPr/>
              </p:nvSpPr>
              <p:spPr bwMode="auto">
                <a:xfrm>
                  <a:off x="7535" y="12670"/>
                  <a:ext cx="70" cy="29"/>
                </a:xfrm>
                <a:custGeom>
                  <a:avLst/>
                  <a:gdLst>
                    <a:gd name="T0" fmla="*/ 8 w 68"/>
                    <a:gd name="T1" fmla="*/ 0 h 26"/>
                    <a:gd name="T2" fmla="*/ 0 w 68"/>
                    <a:gd name="T3" fmla="*/ 24 h 26"/>
                    <a:gd name="T4" fmla="*/ 68 w 68"/>
                    <a:gd name="T5" fmla="*/ 26 h 26"/>
                    <a:gd name="T6" fmla="*/ 56 w 68"/>
                    <a:gd name="T7" fmla="*/ 1 h 26"/>
                    <a:gd name="T8" fmla="*/ 8 w 68"/>
                    <a:gd name="T9" fmla="*/ 0 h 26"/>
                    <a:gd name="T10" fmla="*/ 8 w 68"/>
                    <a:gd name="T11" fmla="*/ 0 h 26"/>
                    <a:gd name="T12" fmla="*/ 0 60000 65536"/>
                    <a:gd name="T13" fmla="*/ 0 60000 65536"/>
                    <a:gd name="T14" fmla="*/ 0 60000 65536"/>
                    <a:gd name="T15" fmla="*/ 0 60000 65536"/>
                    <a:gd name="T16" fmla="*/ 0 60000 65536"/>
                    <a:gd name="T17" fmla="*/ 0 60000 65536"/>
                    <a:gd name="T18" fmla="*/ 0 w 68"/>
                    <a:gd name="T19" fmla="*/ 0 h 26"/>
                    <a:gd name="T20" fmla="*/ 68 w 68"/>
                    <a:gd name="T21" fmla="*/ 26 h 26"/>
                  </a:gdLst>
                  <a:ahLst/>
                  <a:cxnLst>
                    <a:cxn ang="T12">
                      <a:pos x="T0" y="T1"/>
                    </a:cxn>
                    <a:cxn ang="T13">
                      <a:pos x="T2" y="T3"/>
                    </a:cxn>
                    <a:cxn ang="T14">
                      <a:pos x="T4" y="T5"/>
                    </a:cxn>
                    <a:cxn ang="T15">
                      <a:pos x="T6" y="T7"/>
                    </a:cxn>
                    <a:cxn ang="T16">
                      <a:pos x="T8" y="T9"/>
                    </a:cxn>
                    <a:cxn ang="T17">
                      <a:pos x="T10" y="T11"/>
                    </a:cxn>
                  </a:cxnLst>
                  <a:rect l="T18" t="T19" r="T20" b="T21"/>
                  <a:pathLst>
                    <a:path w="68" h="26">
                      <a:moveTo>
                        <a:pt x="8" y="0"/>
                      </a:moveTo>
                      <a:lnTo>
                        <a:pt x="0" y="24"/>
                      </a:lnTo>
                      <a:lnTo>
                        <a:pt x="68" y="26"/>
                      </a:lnTo>
                      <a:lnTo>
                        <a:pt x="56" y="1"/>
                      </a:lnTo>
                      <a:lnTo>
                        <a:pt x="8" y="0"/>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313" name="Freeform 137">
                  <a:extLst>
                    <a:ext uri="{FF2B5EF4-FFF2-40B4-BE49-F238E27FC236}">
                      <a16:creationId xmlns:a16="http://schemas.microsoft.com/office/drawing/2014/main" id="{024AE8B0-8C74-4741-BDF4-286DCBD188B2}"/>
                    </a:ext>
                  </a:extLst>
                </p:cNvPr>
                <p:cNvSpPr>
                  <a:spLocks/>
                </p:cNvSpPr>
                <p:nvPr/>
              </p:nvSpPr>
              <p:spPr bwMode="auto">
                <a:xfrm>
                  <a:off x="7631" y="12676"/>
                  <a:ext cx="56" cy="19"/>
                </a:xfrm>
                <a:custGeom>
                  <a:avLst/>
                  <a:gdLst>
                    <a:gd name="T0" fmla="*/ 9 w 58"/>
                    <a:gd name="T1" fmla="*/ 0 h 20"/>
                    <a:gd name="T2" fmla="*/ 0 w 58"/>
                    <a:gd name="T3" fmla="*/ 19 h 20"/>
                    <a:gd name="T4" fmla="*/ 58 w 58"/>
                    <a:gd name="T5" fmla="*/ 20 h 20"/>
                    <a:gd name="T6" fmla="*/ 48 w 58"/>
                    <a:gd name="T7" fmla="*/ 0 h 20"/>
                    <a:gd name="T8" fmla="*/ 9 w 58"/>
                    <a:gd name="T9" fmla="*/ 0 h 20"/>
                    <a:gd name="T10" fmla="*/ 9 w 58"/>
                    <a:gd name="T11" fmla="*/ 0 h 20"/>
                    <a:gd name="T12" fmla="*/ 0 60000 65536"/>
                    <a:gd name="T13" fmla="*/ 0 60000 65536"/>
                    <a:gd name="T14" fmla="*/ 0 60000 65536"/>
                    <a:gd name="T15" fmla="*/ 0 60000 65536"/>
                    <a:gd name="T16" fmla="*/ 0 60000 65536"/>
                    <a:gd name="T17" fmla="*/ 0 60000 65536"/>
                    <a:gd name="T18" fmla="*/ 0 w 58"/>
                    <a:gd name="T19" fmla="*/ 0 h 20"/>
                    <a:gd name="T20" fmla="*/ 58 w 58"/>
                    <a:gd name="T21" fmla="*/ 20 h 20"/>
                  </a:gdLst>
                  <a:ahLst/>
                  <a:cxnLst>
                    <a:cxn ang="T12">
                      <a:pos x="T0" y="T1"/>
                    </a:cxn>
                    <a:cxn ang="T13">
                      <a:pos x="T2" y="T3"/>
                    </a:cxn>
                    <a:cxn ang="T14">
                      <a:pos x="T4" y="T5"/>
                    </a:cxn>
                    <a:cxn ang="T15">
                      <a:pos x="T6" y="T7"/>
                    </a:cxn>
                    <a:cxn ang="T16">
                      <a:pos x="T8" y="T9"/>
                    </a:cxn>
                    <a:cxn ang="T17">
                      <a:pos x="T10" y="T11"/>
                    </a:cxn>
                  </a:cxnLst>
                  <a:rect l="T18" t="T19" r="T20" b="T21"/>
                  <a:pathLst>
                    <a:path w="58" h="20">
                      <a:moveTo>
                        <a:pt x="9" y="0"/>
                      </a:moveTo>
                      <a:lnTo>
                        <a:pt x="0" y="19"/>
                      </a:lnTo>
                      <a:lnTo>
                        <a:pt x="58" y="20"/>
                      </a:lnTo>
                      <a:lnTo>
                        <a:pt x="48" y="0"/>
                      </a:lnTo>
                      <a:lnTo>
                        <a:pt x="9" y="0"/>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314" name="Freeform 138">
                  <a:extLst>
                    <a:ext uri="{FF2B5EF4-FFF2-40B4-BE49-F238E27FC236}">
                      <a16:creationId xmlns:a16="http://schemas.microsoft.com/office/drawing/2014/main" id="{6C8790B0-757A-41E6-942D-D8B13FA9570D}"/>
                    </a:ext>
                  </a:extLst>
                </p:cNvPr>
                <p:cNvSpPr>
                  <a:spLocks/>
                </p:cNvSpPr>
                <p:nvPr/>
              </p:nvSpPr>
              <p:spPr bwMode="auto">
                <a:xfrm>
                  <a:off x="7739" y="12718"/>
                  <a:ext cx="37" cy="241"/>
                </a:xfrm>
                <a:custGeom>
                  <a:avLst/>
                  <a:gdLst>
                    <a:gd name="T0" fmla="*/ 0 w 37"/>
                    <a:gd name="T1" fmla="*/ 0 h 240"/>
                    <a:gd name="T2" fmla="*/ 8 w 37"/>
                    <a:gd name="T3" fmla="*/ 0 h 240"/>
                    <a:gd name="T4" fmla="*/ 37 w 37"/>
                    <a:gd name="T5" fmla="*/ 240 h 240"/>
                    <a:gd name="T6" fmla="*/ 23 w 37"/>
                    <a:gd name="T7" fmla="*/ 239 h 240"/>
                    <a:gd name="T8" fmla="*/ 0 w 37"/>
                    <a:gd name="T9" fmla="*/ 0 h 240"/>
                    <a:gd name="T10" fmla="*/ 0 w 37"/>
                    <a:gd name="T11" fmla="*/ 0 h 240"/>
                    <a:gd name="T12" fmla="*/ 0 60000 65536"/>
                    <a:gd name="T13" fmla="*/ 0 60000 65536"/>
                    <a:gd name="T14" fmla="*/ 0 60000 65536"/>
                    <a:gd name="T15" fmla="*/ 0 60000 65536"/>
                    <a:gd name="T16" fmla="*/ 0 60000 65536"/>
                    <a:gd name="T17" fmla="*/ 0 60000 65536"/>
                    <a:gd name="T18" fmla="*/ 0 w 37"/>
                    <a:gd name="T19" fmla="*/ 0 h 240"/>
                    <a:gd name="T20" fmla="*/ 37 w 37"/>
                    <a:gd name="T21" fmla="*/ 240 h 240"/>
                  </a:gdLst>
                  <a:ahLst/>
                  <a:cxnLst>
                    <a:cxn ang="T12">
                      <a:pos x="T0" y="T1"/>
                    </a:cxn>
                    <a:cxn ang="T13">
                      <a:pos x="T2" y="T3"/>
                    </a:cxn>
                    <a:cxn ang="T14">
                      <a:pos x="T4" y="T5"/>
                    </a:cxn>
                    <a:cxn ang="T15">
                      <a:pos x="T6" y="T7"/>
                    </a:cxn>
                    <a:cxn ang="T16">
                      <a:pos x="T8" y="T9"/>
                    </a:cxn>
                    <a:cxn ang="T17">
                      <a:pos x="T10" y="T11"/>
                    </a:cxn>
                  </a:cxnLst>
                  <a:rect l="T18" t="T19" r="T20" b="T21"/>
                  <a:pathLst>
                    <a:path w="37" h="240">
                      <a:moveTo>
                        <a:pt x="0" y="0"/>
                      </a:moveTo>
                      <a:lnTo>
                        <a:pt x="8" y="0"/>
                      </a:lnTo>
                      <a:lnTo>
                        <a:pt x="37" y="240"/>
                      </a:lnTo>
                      <a:lnTo>
                        <a:pt x="23" y="239"/>
                      </a:lnTo>
                      <a:lnTo>
                        <a:pt x="0" y="0"/>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315" name="Freeform 139">
                  <a:extLst>
                    <a:ext uri="{FF2B5EF4-FFF2-40B4-BE49-F238E27FC236}">
                      <a16:creationId xmlns:a16="http://schemas.microsoft.com/office/drawing/2014/main" id="{12E97B19-11DC-4657-BA52-FE761267076B}"/>
                    </a:ext>
                  </a:extLst>
                </p:cNvPr>
                <p:cNvSpPr>
                  <a:spLocks/>
                </p:cNvSpPr>
                <p:nvPr/>
              </p:nvSpPr>
              <p:spPr bwMode="auto">
                <a:xfrm>
                  <a:off x="7765" y="12718"/>
                  <a:ext cx="96" cy="177"/>
                </a:xfrm>
                <a:custGeom>
                  <a:avLst/>
                  <a:gdLst>
                    <a:gd name="T0" fmla="*/ 1 w 97"/>
                    <a:gd name="T1" fmla="*/ 18 h 178"/>
                    <a:gd name="T2" fmla="*/ 59 w 97"/>
                    <a:gd name="T3" fmla="*/ 18 h 178"/>
                    <a:gd name="T4" fmla="*/ 57 w 97"/>
                    <a:gd name="T5" fmla="*/ 0 h 178"/>
                    <a:gd name="T6" fmla="*/ 74 w 97"/>
                    <a:gd name="T7" fmla="*/ 0 h 178"/>
                    <a:gd name="T8" fmla="*/ 97 w 97"/>
                    <a:gd name="T9" fmla="*/ 178 h 178"/>
                    <a:gd name="T10" fmla="*/ 14 w 97"/>
                    <a:gd name="T11" fmla="*/ 176 h 178"/>
                    <a:gd name="T12" fmla="*/ 20 w 97"/>
                    <a:gd name="T13" fmla="*/ 161 h 178"/>
                    <a:gd name="T14" fmla="*/ 80 w 97"/>
                    <a:gd name="T15" fmla="*/ 157 h 178"/>
                    <a:gd name="T16" fmla="*/ 74 w 97"/>
                    <a:gd name="T17" fmla="*/ 131 h 178"/>
                    <a:gd name="T18" fmla="*/ 9 w 97"/>
                    <a:gd name="T19" fmla="*/ 133 h 178"/>
                    <a:gd name="T20" fmla="*/ 20 w 97"/>
                    <a:gd name="T21" fmla="*/ 118 h 178"/>
                    <a:gd name="T22" fmla="*/ 74 w 97"/>
                    <a:gd name="T23" fmla="*/ 112 h 178"/>
                    <a:gd name="T24" fmla="*/ 67 w 97"/>
                    <a:gd name="T25" fmla="*/ 79 h 178"/>
                    <a:gd name="T26" fmla="*/ 4 w 97"/>
                    <a:gd name="T27" fmla="*/ 77 h 178"/>
                    <a:gd name="T28" fmla="*/ 12 w 97"/>
                    <a:gd name="T29" fmla="*/ 63 h 178"/>
                    <a:gd name="T30" fmla="*/ 67 w 97"/>
                    <a:gd name="T31" fmla="*/ 63 h 178"/>
                    <a:gd name="T32" fmla="*/ 59 w 97"/>
                    <a:gd name="T33" fmla="*/ 32 h 178"/>
                    <a:gd name="T34" fmla="*/ 9 w 97"/>
                    <a:gd name="T35" fmla="*/ 32 h 178"/>
                    <a:gd name="T36" fmla="*/ 0 w 97"/>
                    <a:gd name="T37" fmla="*/ 38 h 178"/>
                    <a:gd name="T38" fmla="*/ 1 w 97"/>
                    <a:gd name="T39" fmla="*/ 18 h 178"/>
                    <a:gd name="T40" fmla="*/ 1 w 97"/>
                    <a:gd name="T41" fmla="*/ 18 h 178"/>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97"/>
                    <a:gd name="T64" fmla="*/ 0 h 178"/>
                    <a:gd name="T65" fmla="*/ 97 w 97"/>
                    <a:gd name="T66" fmla="*/ 178 h 178"/>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97" h="178">
                      <a:moveTo>
                        <a:pt x="1" y="18"/>
                      </a:moveTo>
                      <a:lnTo>
                        <a:pt x="59" y="18"/>
                      </a:lnTo>
                      <a:lnTo>
                        <a:pt x="57" y="0"/>
                      </a:lnTo>
                      <a:lnTo>
                        <a:pt x="74" y="0"/>
                      </a:lnTo>
                      <a:lnTo>
                        <a:pt x="97" y="178"/>
                      </a:lnTo>
                      <a:lnTo>
                        <a:pt x="14" y="176"/>
                      </a:lnTo>
                      <a:lnTo>
                        <a:pt x="20" y="161"/>
                      </a:lnTo>
                      <a:lnTo>
                        <a:pt x="80" y="157"/>
                      </a:lnTo>
                      <a:lnTo>
                        <a:pt x="74" y="131"/>
                      </a:lnTo>
                      <a:lnTo>
                        <a:pt x="9" y="133"/>
                      </a:lnTo>
                      <a:lnTo>
                        <a:pt x="20" y="118"/>
                      </a:lnTo>
                      <a:lnTo>
                        <a:pt x="74" y="112"/>
                      </a:lnTo>
                      <a:lnTo>
                        <a:pt x="67" y="79"/>
                      </a:lnTo>
                      <a:lnTo>
                        <a:pt x="4" y="77"/>
                      </a:lnTo>
                      <a:lnTo>
                        <a:pt x="12" y="63"/>
                      </a:lnTo>
                      <a:lnTo>
                        <a:pt x="67" y="63"/>
                      </a:lnTo>
                      <a:lnTo>
                        <a:pt x="59" y="32"/>
                      </a:lnTo>
                      <a:lnTo>
                        <a:pt x="9" y="32"/>
                      </a:lnTo>
                      <a:lnTo>
                        <a:pt x="0" y="38"/>
                      </a:lnTo>
                      <a:lnTo>
                        <a:pt x="1" y="18"/>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316" name="Freeform 140">
                  <a:extLst>
                    <a:ext uri="{FF2B5EF4-FFF2-40B4-BE49-F238E27FC236}">
                      <a16:creationId xmlns:a16="http://schemas.microsoft.com/office/drawing/2014/main" id="{F7463DC1-7E53-495E-ADE4-E50055D19655}"/>
                    </a:ext>
                  </a:extLst>
                </p:cNvPr>
                <p:cNvSpPr>
                  <a:spLocks/>
                </p:cNvSpPr>
                <p:nvPr/>
              </p:nvSpPr>
              <p:spPr bwMode="auto">
                <a:xfrm>
                  <a:off x="7779" y="12718"/>
                  <a:ext cx="185" cy="241"/>
                </a:xfrm>
                <a:custGeom>
                  <a:avLst/>
                  <a:gdLst>
                    <a:gd name="T0" fmla="*/ 12 w 183"/>
                    <a:gd name="T1" fmla="*/ 207 h 239"/>
                    <a:gd name="T2" fmla="*/ 0 w 183"/>
                    <a:gd name="T3" fmla="*/ 239 h 239"/>
                    <a:gd name="T4" fmla="*/ 183 w 183"/>
                    <a:gd name="T5" fmla="*/ 239 h 239"/>
                    <a:gd name="T6" fmla="*/ 147 w 183"/>
                    <a:gd name="T7" fmla="*/ 0 h 239"/>
                    <a:gd name="T8" fmla="*/ 132 w 183"/>
                    <a:gd name="T9" fmla="*/ 0 h 239"/>
                    <a:gd name="T10" fmla="*/ 136 w 183"/>
                    <a:gd name="T11" fmla="*/ 13 h 239"/>
                    <a:gd name="T12" fmla="*/ 77 w 183"/>
                    <a:gd name="T13" fmla="*/ 13 h 239"/>
                    <a:gd name="T14" fmla="*/ 71 w 183"/>
                    <a:gd name="T15" fmla="*/ 28 h 239"/>
                    <a:gd name="T16" fmla="*/ 132 w 183"/>
                    <a:gd name="T17" fmla="*/ 30 h 239"/>
                    <a:gd name="T18" fmla="*/ 140 w 183"/>
                    <a:gd name="T19" fmla="*/ 60 h 239"/>
                    <a:gd name="T20" fmla="*/ 79 w 183"/>
                    <a:gd name="T21" fmla="*/ 61 h 239"/>
                    <a:gd name="T22" fmla="*/ 73 w 183"/>
                    <a:gd name="T23" fmla="*/ 73 h 239"/>
                    <a:gd name="T24" fmla="*/ 136 w 183"/>
                    <a:gd name="T25" fmla="*/ 75 h 239"/>
                    <a:gd name="T26" fmla="*/ 150 w 183"/>
                    <a:gd name="T27" fmla="*/ 113 h 239"/>
                    <a:gd name="T28" fmla="*/ 86 w 183"/>
                    <a:gd name="T29" fmla="*/ 114 h 239"/>
                    <a:gd name="T30" fmla="*/ 77 w 183"/>
                    <a:gd name="T31" fmla="*/ 127 h 239"/>
                    <a:gd name="T32" fmla="*/ 146 w 183"/>
                    <a:gd name="T33" fmla="*/ 125 h 239"/>
                    <a:gd name="T34" fmla="*/ 157 w 183"/>
                    <a:gd name="T35" fmla="*/ 157 h 239"/>
                    <a:gd name="T36" fmla="*/ 94 w 183"/>
                    <a:gd name="T37" fmla="*/ 157 h 239"/>
                    <a:gd name="T38" fmla="*/ 84 w 183"/>
                    <a:gd name="T39" fmla="*/ 176 h 239"/>
                    <a:gd name="T40" fmla="*/ 158 w 183"/>
                    <a:gd name="T41" fmla="*/ 178 h 239"/>
                    <a:gd name="T42" fmla="*/ 162 w 183"/>
                    <a:gd name="T43" fmla="*/ 207 h 239"/>
                    <a:gd name="T44" fmla="*/ 12 w 183"/>
                    <a:gd name="T45" fmla="*/ 207 h 239"/>
                    <a:gd name="T46" fmla="*/ 12 w 183"/>
                    <a:gd name="T47" fmla="*/ 207 h 239"/>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83"/>
                    <a:gd name="T73" fmla="*/ 0 h 239"/>
                    <a:gd name="T74" fmla="*/ 183 w 183"/>
                    <a:gd name="T75" fmla="*/ 239 h 239"/>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83" h="239">
                      <a:moveTo>
                        <a:pt x="12" y="207"/>
                      </a:moveTo>
                      <a:lnTo>
                        <a:pt x="0" y="239"/>
                      </a:lnTo>
                      <a:lnTo>
                        <a:pt x="183" y="239"/>
                      </a:lnTo>
                      <a:lnTo>
                        <a:pt x="147" y="0"/>
                      </a:lnTo>
                      <a:lnTo>
                        <a:pt x="132" y="0"/>
                      </a:lnTo>
                      <a:lnTo>
                        <a:pt x="136" y="13"/>
                      </a:lnTo>
                      <a:lnTo>
                        <a:pt x="77" y="13"/>
                      </a:lnTo>
                      <a:lnTo>
                        <a:pt x="71" y="28"/>
                      </a:lnTo>
                      <a:lnTo>
                        <a:pt x="132" y="30"/>
                      </a:lnTo>
                      <a:lnTo>
                        <a:pt x="140" y="60"/>
                      </a:lnTo>
                      <a:lnTo>
                        <a:pt x="79" y="61"/>
                      </a:lnTo>
                      <a:lnTo>
                        <a:pt x="73" y="73"/>
                      </a:lnTo>
                      <a:lnTo>
                        <a:pt x="136" y="75"/>
                      </a:lnTo>
                      <a:lnTo>
                        <a:pt x="150" y="113"/>
                      </a:lnTo>
                      <a:lnTo>
                        <a:pt x="86" y="114"/>
                      </a:lnTo>
                      <a:lnTo>
                        <a:pt x="77" y="127"/>
                      </a:lnTo>
                      <a:lnTo>
                        <a:pt x="146" y="125"/>
                      </a:lnTo>
                      <a:lnTo>
                        <a:pt x="157" y="157"/>
                      </a:lnTo>
                      <a:lnTo>
                        <a:pt x="94" y="157"/>
                      </a:lnTo>
                      <a:lnTo>
                        <a:pt x="84" y="176"/>
                      </a:lnTo>
                      <a:lnTo>
                        <a:pt x="158" y="178"/>
                      </a:lnTo>
                      <a:lnTo>
                        <a:pt x="162" y="207"/>
                      </a:lnTo>
                      <a:lnTo>
                        <a:pt x="12" y="207"/>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317" name="Freeform 141">
                  <a:extLst>
                    <a:ext uri="{FF2B5EF4-FFF2-40B4-BE49-F238E27FC236}">
                      <a16:creationId xmlns:a16="http://schemas.microsoft.com/office/drawing/2014/main" id="{0B09113F-7866-4BF7-803E-7499D78001D6}"/>
                    </a:ext>
                  </a:extLst>
                </p:cNvPr>
                <p:cNvSpPr>
                  <a:spLocks/>
                </p:cNvSpPr>
                <p:nvPr/>
              </p:nvSpPr>
              <p:spPr bwMode="auto">
                <a:xfrm>
                  <a:off x="7938" y="12711"/>
                  <a:ext cx="122" cy="248"/>
                </a:xfrm>
                <a:custGeom>
                  <a:avLst/>
                  <a:gdLst>
                    <a:gd name="T0" fmla="*/ 8 w 123"/>
                    <a:gd name="T1" fmla="*/ 19 h 247"/>
                    <a:gd name="T2" fmla="*/ 68 w 123"/>
                    <a:gd name="T3" fmla="*/ 18 h 247"/>
                    <a:gd name="T4" fmla="*/ 72 w 123"/>
                    <a:gd name="T5" fmla="*/ 0 h 247"/>
                    <a:gd name="T6" fmla="*/ 85 w 123"/>
                    <a:gd name="T7" fmla="*/ 2 h 247"/>
                    <a:gd name="T8" fmla="*/ 123 w 123"/>
                    <a:gd name="T9" fmla="*/ 247 h 247"/>
                    <a:gd name="T10" fmla="*/ 36 w 123"/>
                    <a:gd name="T11" fmla="*/ 243 h 247"/>
                    <a:gd name="T12" fmla="*/ 45 w 123"/>
                    <a:gd name="T13" fmla="*/ 216 h 247"/>
                    <a:gd name="T14" fmla="*/ 100 w 123"/>
                    <a:gd name="T15" fmla="*/ 216 h 247"/>
                    <a:gd name="T16" fmla="*/ 91 w 123"/>
                    <a:gd name="T17" fmla="*/ 180 h 247"/>
                    <a:gd name="T18" fmla="*/ 29 w 123"/>
                    <a:gd name="T19" fmla="*/ 180 h 247"/>
                    <a:gd name="T20" fmla="*/ 36 w 123"/>
                    <a:gd name="T21" fmla="*/ 165 h 247"/>
                    <a:gd name="T22" fmla="*/ 91 w 123"/>
                    <a:gd name="T23" fmla="*/ 164 h 247"/>
                    <a:gd name="T24" fmla="*/ 83 w 123"/>
                    <a:gd name="T25" fmla="*/ 134 h 247"/>
                    <a:gd name="T26" fmla="*/ 22 w 123"/>
                    <a:gd name="T27" fmla="*/ 134 h 247"/>
                    <a:gd name="T28" fmla="*/ 29 w 123"/>
                    <a:gd name="T29" fmla="*/ 120 h 247"/>
                    <a:gd name="T30" fmla="*/ 82 w 123"/>
                    <a:gd name="T31" fmla="*/ 120 h 247"/>
                    <a:gd name="T32" fmla="*/ 72 w 123"/>
                    <a:gd name="T33" fmla="*/ 79 h 247"/>
                    <a:gd name="T34" fmla="*/ 16 w 123"/>
                    <a:gd name="T35" fmla="*/ 78 h 247"/>
                    <a:gd name="T36" fmla="*/ 19 w 123"/>
                    <a:gd name="T37" fmla="*/ 66 h 247"/>
                    <a:gd name="T38" fmla="*/ 72 w 123"/>
                    <a:gd name="T39" fmla="*/ 66 h 247"/>
                    <a:gd name="T40" fmla="*/ 64 w 123"/>
                    <a:gd name="T41" fmla="*/ 34 h 247"/>
                    <a:gd name="T42" fmla="*/ 0 w 123"/>
                    <a:gd name="T43" fmla="*/ 33 h 247"/>
                    <a:gd name="T44" fmla="*/ 8 w 123"/>
                    <a:gd name="T45" fmla="*/ 19 h 247"/>
                    <a:gd name="T46" fmla="*/ 8 w 123"/>
                    <a:gd name="T47" fmla="*/ 19 h 247"/>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23"/>
                    <a:gd name="T73" fmla="*/ 0 h 247"/>
                    <a:gd name="T74" fmla="*/ 123 w 123"/>
                    <a:gd name="T75" fmla="*/ 247 h 247"/>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23" h="247">
                      <a:moveTo>
                        <a:pt x="8" y="19"/>
                      </a:moveTo>
                      <a:lnTo>
                        <a:pt x="68" y="18"/>
                      </a:lnTo>
                      <a:lnTo>
                        <a:pt x="72" y="0"/>
                      </a:lnTo>
                      <a:lnTo>
                        <a:pt x="85" y="2"/>
                      </a:lnTo>
                      <a:lnTo>
                        <a:pt x="123" y="247"/>
                      </a:lnTo>
                      <a:lnTo>
                        <a:pt x="36" y="243"/>
                      </a:lnTo>
                      <a:lnTo>
                        <a:pt x="45" y="216"/>
                      </a:lnTo>
                      <a:lnTo>
                        <a:pt x="100" y="216"/>
                      </a:lnTo>
                      <a:lnTo>
                        <a:pt x="91" y="180"/>
                      </a:lnTo>
                      <a:lnTo>
                        <a:pt x="29" y="180"/>
                      </a:lnTo>
                      <a:lnTo>
                        <a:pt x="36" y="165"/>
                      </a:lnTo>
                      <a:lnTo>
                        <a:pt x="91" y="164"/>
                      </a:lnTo>
                      <a:lnTo>
                        <a:pt x="83" y="134"/>
                      </a:lnTo>
                      <a:lnTo>
                        <a:pt x="22" y="134"/>
                      </a:lnTo>
                      <a:lnTo>
                        <a:pt x="29" y="120"/>
                      </a:lnTo>
                      <a:lnTo>
                        <a:pt x="82" y="120"/>
                      </a:lnTo>
                      <a:lnTo>
                        <a:pt x="72" y="79"/>
                      </a:lnTo>
                      <a:lnTo>
                        <a:pt x="16" y="78"/>
                      </a:lnTo>
                      <a:lnTo>
                        <a:pt x="19" y="66"/>
                      </a:lnTo>
                      <a:lnTo>
                        <a:pt x="72" y="66"/>
                      </a:lnTo>
                      <a:lnTo>
                        <a:pt x="64" y="34"/>
                      </a:lnTo>
                      <a:lnTo>
                        <a:pt x="0" y="33"/>
                      </a:lnTo>
                      <a:lnTo>
                        <a:pt x="8" y="19"/>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318" name="Freeform 142">
                  <a:extLst>
                    <a:ext uri="{FF2B5EF4-FFF2-40B4-BE49-F238E27FC236}">
                      <a16:creationId xmlns:a16="http://schemas.microsoft.com/office/drawing/2014/main" id="{3F4D48BD-395B-4A8C-B45C-4A04901B4FB1}"/>
                    </a:ext>
                  </a:extLst>
                </p:cNvPr>
                <p:cNvSpPr>
                  <a:spLocks/>
                </p:cNvSpPr>
                <p:nvPr/>
              </p:nvSpPr>
              <p:spPr bwMode="auto">
                <a:xfrm>
                  <a:off x="8035" y="12715"/>
                  <a:ext cx="118" cy="245"/>
                </a:xfrm>
                <a:custGeom>
                  <a:avLst/>
                  <a:gdLst>
                    <a:gd name="T0" fmla="*/ 8 w 117"/>
                    <a:gd name="T1" fmla="*/ 16 h 244"/>
                    <a:gd name="T2" fmla="*/ 0 w 117"/>
                    <a:gd name="T3" fmla="*/ 33 h 244"/>
                    <a:gd name="T4" fmla="*/ 65 w 117"/>
                    <a:gd name="T5" fmla="*/ 33 h 244"/>
                    <a:gd name="T6" fmla="*/ 76 w 117"/>
                    <a:gd name="T7" fmla="*/ 106 h 244"/>
                    <a:gd name="T8" fmla="*/ 23 w 117"/>
                    <a:gd name="T9" fmla="*/ 108 h 244"/>
                    <a:gd name="T10" fmla="*/ 16 w 117"/>
                    <a:gd name="T11" fmla="*/ 128 h 244"/>
                    <a:gd name="T12" fmla="*/ 82 w 117"/>
                    <a:gd name="T13" fmla="*/ 127 h 244"/>
                    <a:gd name="T14" fmla="*/ 98 w 117"/>
                    <a:gd name="T15" fmla="*/ 202 h 244"/>
                    <a:gd name="T16" fmla="*/ 40 w 117"/>
                    <a:gd name="T17" fmla="*/ 205 h 244"/>
                    <a:gd name="T18" fmla="*/ 26 w 117"/>
                    <a:gd name="T19" fmla="*/ 242 h 244"/>
                    <a:gd name="T20" fmla="*/ 117 w 117"/>
                    <a:gd name="T21" fmla="*/ 244 h 244"/>
                    <a:gd name="T22" fmla="*/ 71 w 117"/>
                    <a:gd name="T23" fmla="*/ 0 h 244"/>
                    <a:gd name="T24" fmla="*/ 61 w 117"/>
                    <a:gd name="T25" fmla="*/ 0 h 244"/>
                    <a:gd name="T26" fmla="*/ 61 w 117"/>
                    <a:gd name="T27" fmla="*/ 16 h 244"/>
                    <a:gd name="T28" fmla="*/ 8 w 117"/>
                    <a:gd name="T29" fmla="*/ 16 h 244"/>
                    <a:gd name="T30" fmla="*/ 8 w 117"/>
                    <a:gd name="T31" fmla="*/ 16 h 24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17"/>
                    <a:gd name="T49" fmla="*/ 0 h 244"/>
                    <a:gd name="T50" fmla="*/ 117 w 117"/>
                    <a:gd name="T51" fmla="*/ 244 h 24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17" h="244">
                      <a:moveTo>
                        <a:pt x="8" y="16"/>
                      </a:moveTo>
                      <a:lnTo>
                        <a:pt x="0" y="33"/>
                      </a:lnTo>
                      <a:lnTo>
                        <a:pt x="65" y="33"/>
                      </a:lnTo>
                      <a:lnTo>
                        <a:pt x="76" y="106"/>
                      </a:lnTo>
                      <a:lnTo>
                        <a:pt x="23" y="108"/>
                      </a:lnTo>
                      <a:lnTo>
                        <a:pt x="16" y="128"/>
                      </a:lnTo>
                      <a:lnTo>
                        <a:pt x="82" y="127"/>
                      </a:lnTo>
                      <a:lnTo>
                        <a:pt x="98" y="202"/>
                      </a:lnTo>
                      <a:lnTo>
                        <a:pt x="40" y="205"/>
                      </a:lnTo>
                      <a:lnTo>
                        <a:pt x="26" y="242"/>
                      </a:lnTo>
                      <a:lnTo>
                        <a:pt x="117" y="244"/>
                      </a:lnTo>
                      <a:lnTo>
                        <a:pt x="71" y="0"/>
                      </a:lnTo>
                      <a:lnTo>
                        <a:pt x="61" y="0"/>
                      </a:lnTo>
                      <a:lnTo>
                        <a:pt x="61" y="16"/>
                      </a:lnTo>
                      <a:lnTo>
                        <a:pt x="8" y="16"/>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319" name="Freeform 143">
                  <a:extLst>
                    <a:ext uri="{FF2B5EF4-FFF2-40B4-BE49-F238E27FC236}">
                      <a16:creationId xmlns:a16="http://schemas.microsoft.com/office/drawing/2014/main" id="{B9A3C11F-6461-41BD-9D55-A18D0D81F56D}"/>
                    </a:ext>
                  </a:extLst>
                </p:cNvPr>
                <p:cNvSpPr>
                  <a:spLocks/>
                </p:cNvSpPr>
                <p:nvPr/>
              </p:nvSpPr>
              <p:spPr bwMode="auto">
                <a:xfrm>
                  <a:off x="7731" y="12650"/>
                  <a:ext cx="366" cy="45"/>
                </a:xfrm>
                <a:custGeom>
                  <a:avLst/>
                  <a:gdLst>
                    <a:gd name="T0" fmla="*/ 0 w 366"/>
                    <a:gd name="T1" fmla="*/ 0 h 45"/>
                    <a:gd name="T2" fmla="*/ 356 w 366"/>
                    <a:gd name="T3" fmla="*/ 2 h 45"/>
                    <a:gd name="T4" fmla="*/ 366 w 366"/>
                    <a:gd name="T5" fmla="*/ 45 h 45"/>
                    <a:gd name="T6" fmla="*/ 359 w 366"/>
                    <a:gd name="T7" fmla="*/ 45 h 45"/>
                    <a:gd name="T8" fmla="*/ 348 w 366"/>
                    <a:gd name="T9" fmla="*/ 11 h 45"/>
                    <a:gd name="T10" fmla="*/ 15 w 366"/>
                    <a:gd name="T11" fmla="*/ 10 h 45"/>
                    <a:gd name="T12" fmla="*/ 3 w 366"/>
                    <a:gd name="T13" fmla="*/ 43 h 45"/>
                    <a:gd name="T14" fmla="*/ 0 w 366"/>
                    <a:gd name="T15" fmla="*/ 0 h 45"/>
                    <a:gd name="T16" fmla="*/ 0 w 366"/>
                    <a:gd name="T17" fmla="*/ 0 h 4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66"/>
                    <a:gd name="T28" fmla="*/ 0 h 45"/>
                    <a:gd name="T29" fmla="*/ 366 w 366"/>
                    <a:gd name="T30" fmla="*/ 45 h 4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66" h="45">
                      <a:moveTo>
                        <a:pt x="0" y="0"/>
                      </a:moveTo>
                      <a:lnTo>
                        <a:pt x="356" y="2"/>
                      </a:lnTo>
                      <a:lnTo>
                        <a:pt x="366" y="45"/>
                      </a:lnTo>
                      <a:lnTo>
                        <a:pt x="359" y="45"/>
                      </a:lnTo>
                      <a:lnTo>
                        <a:pt x="348" y="11"/>
                      </a:lnTo>
                      <a:lnTo>
                        <a:pt x="15" y="10"/>
                      </a:lnTo>
                      <a:lnTo>
                        <a:pt x="3" y="43"/>
                      </a:lnTo>
                      <a:lnTo>
                        <a:pt x="0" y="0"/>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320" name="Freeform 144">
                  <a:extLst>
                    <a:ext uri="{FF2B5EF4-FFF2-40B4-BE49-F238E27FC236}">
                      <a16:creationId xmlns:a16="http://schemas.microsoft.com/office/drawing/2014/main" id="{7C734B03-D2F3-4DB2-A60A-EE7FB19DBADD}"/>
                    </a:ext>
                  </a:extLst>
                </p:cNvPr>
                <p:cNvSpPr>
                  <a:spLocks/>
                </p:cNvSpPr>
                <p:nvPr/>
              </p:nvSpPr>
              <p:spPr bwMode="auto">
                <a:xfrm>
                  <a:off x="6381" y="12921"/>
                  <a:ext cx="633" cy="42"/>
                </a:xfrm>
                <a:custGeom>
                  <a:avLst/>
                  <a:gdLst>
                    <a:gd name="T0" fmla="*/ 13 w 631"/>
                    <a:gd name="T1" fmla="*/ 7 h 44"/>
                    <a:gd name="T2" fmla="*/ 0 w 631"/>
                    <a:gd name="T3" fmla="*/ 44 h 44"/>
                    <a:gd name="T4" fmla="*/ 631 w 631"/>
                    <a:gd name="T5" fmla="*/ 41 h 44"/>
                    <a:gd name="T6" fmla="*/ 620 w 631"/>
                    <a:gd name="T7" fmla="*/ 0 h 44"/>
                    <a:gd name="T8" fmla="*/ 13 w 631"/>
                    <a:gd name="T9" fmla="*/ 7 h 44"/>
                    <a:gd name="T10" fmla="*/ 13 w 631"/>
                    <a:gd name="T11" fmla="*/ 7 h 44"/>
                    <a:gd name="T12" fmla="*/ 0 60000 65536"/>
                    <a:gd name="T13" fmla="*/ 0 60000 65536"/>
                    <a:gd name="T14" fmla="*/ 0 60000 65536"/>
                    <a:gd name="T15" fmla="*/ 0 60000 65536"/>
                    <a:gd name="T16" fmla="*/ 0 60000 65536"/>
                    <a:gd name="T17" fmla="*/ 0 60000 65536"/>
                    <a:gd name="T18" fmla="*/ 0 w 631"/>
                    <a:gd name="T19" fmla="*/ 0 h 44"/>
                    <a:gd name="T20" fmla="*/ 631 w 631"/>
                    <a:gd name="T21" fmla="*/ 44 h 44"/>
                  </a:gdLst>
                  <a:ahLst/>
                  <a:cxnLst>
                    <a:cxn ang="T12">
                      <a:pos x="T0" y="T1"/>
                    </a:cxn>
                    <a:cxn ang="T13">
                      <a:pos x="T2" y="T3"/>
                    </a:cxn>
                    <a:cxn ang="T14">
                      <a:pos x="T4" y="T5"/>
                    </a:cxn>
                    <a:cxn ang="T15">
                      <a:pos x="T6" y="T7"/>
                    </a:cxn>
                    <a:cxn ang="T16">
                      <a:pos x="T8" y="T9"/>
                    </a:cxn>
                    <a:cxn ang="T17">
                      <a:pos x="T10" y="T11"/>
                    </a:cxn>
                  </a:cxnLst>
                  <a:rect l="T18" t="T19" r="T20" b="T21"/>
                  <a:pathLst>
                    <a:path w="631" h="44">
                      <a:moveTo>
                        <a:pt x="13" y="7"/>
                      </a:moveTo>
                      <a:lnTo>
                        <a:pt x="0" y="44"/>
                      </a:lnTo>
                      <a:lnTo>
                        <a:pt x="631" y="41"/>
                      </a:lnTo>
                      <a:lnTo>
                        <a:pt x="620" y="0"/>
                      </a:lnTo>
                      <a:lnTo>
                        <a:pt x="13" y="7"/>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321" name="Freeform 145">
                  <a:extLst>
                    <a:ext uri="{FF2B5EF4-FFF2-40B4-BE49-F238E27FC236}">
                      <a16:creationId xmlns:a16="http://schemas.microsoft.com/office/drawing/2014/main" id="{EC70178D-69E4-4499-9C59-AC8A1F589D3C}"/>
                    </a:ext>
                  </a:extLst>
                </p:cNvPr>
                <p:cNvSpPr>
                  <a:spLocks/>
                </p:cNvSpPr>
                <p:nvPr/>
              </p:nvSpPr>
              <p:spPr bwMode="auto">
                <a:xfrm>
                  <a:off x="6229" y="12927"/>
                  <a:ext cx="130" cy="39"/>
                </a:xfrm>
                <a:custGeom>
                  <a:avLst/>
                  <a:gdLst>
                    <a:gd name="T0" fmla="*/ 121 w 132"/>
                    <a:gd name="T1" fmla="*/ 2 h 41"/>
                    <a:gd name="T2" fmla="*/ 132 w 132"/>
                    <a:gd name="T3" fmla="*/ 41 h 41"/>
                    <a:gd name="T4" fmla="*/ 0 w 132"/>
                    <a:gd name="T5" fmla="*/ 41 h 41"/>
                    <a:gd name="T6" fmla="*/ 0 w 132"/>
                    <a:gd name="T7" fmla="*/ 2 h 41"/>
                    <a:gd name="T8" fmla="*/ 16 w 132"/>
                    <a:gd name="T9" fmla="*/ 2 h 41"/>
                    <a:gd name="T10" fmla="*/ 19 w 132"/>
                    <a:gd name="T11" fmla="*/ 29 h 41"/>
                    <a:gd name="T12" fmla="*/ 36 w 132"/>
                    <a:gd name="T13" fmla="*/ 0 h 41"/>
                    <a:gd name="T14" fmla="*/ 121 w 132"/>
                    <a:gd name="T15" fmla="*/ 2 h 41"/>
                    <a:gd name="T16" fmla="*/ 121 w 132"/>
                    <a:gd name="T17" fmla="*/ 2 h 4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32"/>
                    <a:gd name="T28" fmla="*/ 0 h 41"/>
                    <a:gd name="T29" fmla="*/ 132 w 132"/>
                    <a:gd name="T30" fmla="*/ 41 h 4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32" h="41">
                      <a:moveTo>
                        <a:pt x="121" y="2"/>
                      </a:moveTo>
                      <a:lnTo>
                        <a:pt x="132" y="41"/>
                      </a:lnTo>
                      <a:lnTo>
                        <a:pt x="0" y="41"/>
                      </a:lnTo>
                      <a:lnTo>
                        <a:pt x="0" y="2"/>
                      </a:lnTo>
                      <a:lnTo>
                        <a:pt x="16" y="2"/>
                      </a:lnTo>
                      <a:lnTo>
                        <a:pt x="19" y="29"/>
                      </a:lnTo>
                      <a:lnTo>
                        <a:pt x="36" y="0"/>
                      </a:lnTo>
                      <a:lnTo>
                        <a:pt x="121" y="2"/>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322" name="Freeform 146">
                  <a:extLst>
                    <a:ext uri="{FF2B5EF4-FFF2-40B4-BE49-F238E27FC236}">
                      <a16:creationId xmlns:a16="http://schemas.microsoft.com/office/drawing/2014/main" id="{96E82BB4-4A8E-49D2-95DF-7690D149F910}"/>
                    </a:ext>
                  </a:extLst>
                </p:cNvPr>
                <p:cNvSpPr>
                  <a:spLocks/>
                </p:cNvSpPr>
                <p:nvPr/>
              </p:nvSpPr>
              <p:spPr bwMode="auto">
                <a:xfrm>
                  <a:off x="6011" y="12879"/>
                  <a:ext cx="204" cy="87"/>
                </a:xfrm>
                <a:custGeom>
                  <a:avLst/>
                  <a:gdLst>
                    <a:gd name="T0" fmla="*/ 141 w 203"/>
                    <a:gd name="T1" fmla="*/ 47 h 89"/>
                    <a:gd name="T2" fmla="*/ 130 w 203"/>
                    <a:gd name="T3" fmla="*/ 89 h 89"/>
                    <a:gd name="T4" fmla="*/ 117 w 203"/>
                    <a:gd name="T5" fmla="*/ 89 h 89"/>
                    <a:gd name="T6" fmla="*/ 121 w 203"/>
                    <a:gd name="T7" fmla="*/ 39 h 89"/>
                    <a:gd name="T8" fmla="*/ 106 w 203"/>
                    <a:gd name="T9" fmla="*/ 25 h 89"/>
                    <a:gd name="T10" fmla="*/ 0 w 203"/>
                    <a:gd name="T11" fmla="*/ 19 h 89"/>
                    <a:gd name="T12" fmla="*/ 4 w 203"/>
                    <a:gd name="T13" fmla="*/ 0 h 89"/>
                    <a:gd name="T14" fmla="*/ 175 w 203"/>
                    <a:gd name="T15" fmla="*/ 0 h 89"/>
                    <a:gd name="T16" fmla="*/ 203 w 203"/>
                    <a:gd name="T17" fmla="*/ 47 h 89"/>
                    <a:gd name="T18" fmla="*/ 141 w 203"/>
                    <a:gd name="T19" fmla="*/ 47 h 89"/>
                    <a:gd name="T20" fmla="*/ 141 w 203"/>
                    <a:gd name="T21" fmla="*/ 47 h 8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3"/>
                    <a:gd name="T34" fmla="*/ 0 h 89"/>
                    <a:gd name="T35" fmla="*/ 203 w 203"/>
                    <a:gd name="T36" fmla="*/ 89 h 89"/>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3" h="89">
                      <a:moveTo>
                        <a:pt x="141" y="47"/>
                      </a:moveTo>
                      <a:lnTo>
                        <a:pt x="130" y="89"/>
                      </a:lnTo>
                      <a:lnTo>
                        <a:pt x="117" y="89"/>
                      </a:lnTo>
                      <a:lnTo>
                        <a:pt x="121" y="39"/>
                      </a:lnTo>
                      <a:lnTo>
                        <a:pt x="106" y="25"/>
                      </a:lnTo>
                      <a:lnTo>
                        <a:pt x="0" y="19"/>
                      </a:lnTo>
                      <a:lnTo>
                        <a:pt x="4" y="0"/>
                      </a:lnTo>
                      <a:lnTo>
                        <a:pt x="175" y="0"/>
                      </a:lnTo>
                      <a:lnTo>
                        <a:pt x="203" y="47"/>
                      </a:lnTo>
                      <a:lnTo>
                        <a:pt x="141" y="47"/>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323" name="Freeform 147">
                  <a:extLst>
                    <a:ext uri="{FF2B5EF4-FFF2-40B4-BE49-F238E27FC236}">
                      <a16:creationId xmlns:a16="http://schemas.microsoft.com/office/drawing/2014/main" id="{DC77A51F-5540-44F4-AF67-84182A127396}"/>
                    </a:ext>
                  </a:extLst>
                </p:cNvPr>
                <p:cNvSpPr>
                  <a:spLocks/>
                </p:cNvSpPr>
                <p:nvPr/>
              </p:nvSpPr>
              <p:spPr bwMode="auto">
                <a:xfrm>
                  <a:off x="5985" y="12721"/>
                  <a:ext cx="159" cy="245"/>
                </a:xfrm>
                <a:custGeom>
                  <a:avLst/>
                  <a:gdLst>
                    <a:gd name="T0" fmla="*/ 43 w 161"/>
                    <a:gd name="T1" fmla="*/ 0 h 246"/>
                    <a:gd name="T2" fmla="*/ 57 w 161"/>
                    <a:gd name="T3" fmla="*/ 0 h 246"/>
                    <a:gd name="T4" fmla="*/ 56 w 161"/>
                    <a:gd name="T5" fmla="*/ 15 h 246"/>
                    <a:gd name="T6" fmla="*/ 118 w 161"/>
                    <a:gd name="T7" fmla="*/ 17 h 246"/>
                    <a:gd name="T8" fmla="*/ 120 w 161"/>
                    <a:gd name="T9" fmla="*/ 29 h 246"/>
                    <a:gd name="T10" fmla="*/ 51 w 161"/>
                    <a:gd name="T11" fmla="*/ 29 h 246"/>
                    <a:gd name="T12" fmla="*/ 49 w 161"/>
                    <a:gd name="T13" fmla="*/ 63 h 246"/>
                    <a:gd name="T14" fmla="*/ 154 w 161"/>
                    <a:gd name="T15" fmla="*/ 62 h 246"/>
                    <a:gd name="T16" fmla="*/ 161 w 161"/>
                    <a:gd name="T17" fmla="*/ 96 h 246"/>
                    <a:gd name="T18" fmla="*/ 146 w 161"/>
                    <a:gd name="T19" fmla="*/ 84 h 246"/>
                    <a:gd name="T20" fmla="*/ 45 w 161"/>
                    <a:gd name="T21" fmla="*/ 84 h 246"/>
                    <a:gd name="T22" fmla="*/ 39 w 161"/>
                    <a:gd name="T23" fmla="*/ 111 h 246"/>
                    <a:gd name="T24" fmla="*/ 144 w 161"/>
                    <a:gd name="T25" fmla="*/ 114 h 246"/>
                    <a:gd name="T26" fmla="*/ 151 w 161"/>
                    <a:gd name="T27" fmla="*/ 131 h 246"/>
                    <a:gd name="T28" fmla="*/ 39 w 161"/>
                    <a:gd name="T29" fmla="*/ 131 h 246"/>
                    <a:gd name="T30" fmla="*/ 23 w 161"/>
                    <a:gd name="T31" fmla="*/ 211 h 246"/>
                    <a:gd name="T32" fmla="*/ 124 w 161"/>
                    <a:gd name="T33" fmla="*/ 213 h 246"/>
                    <a:gd name="T34" fmla="*/ 144 w 161"/>
                    <a:gd name="T35" fmla="*/ 246 h 246"/>
                    <a:gd name="T36" fmla="*/ 0 w 161"/>
                    <a:gd name="T37" fmla="*/ 246 h 246"/>
                    <a:gd name="T38" fmla="*/ 43 w 161"/>
                    <a:gd name="T39" fmla="*/ 0 h 246"/>
                    <a:gd name="T40" fmla="*/ 43 w 161"/>
                    <a:gd name="T41" fmla="*/ 0 h 24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61"/>
                    <a:gd name="T64" fmla="*/ 0 h 246"/>
                    <a:gd name="T65" fmla="*/ 161 w 161"/>
                    <a:gd name="T66" fmla="*/ 246 h 24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61" h="246">
                      <a:moveTo>
                        <a:pt x="43" y="0"/>
                      </a:moveTo>
                      <a:lnTo>
                        <a:pt x="57" y="0"/>
                      </a:lnTo>
                      <a:lnTo>
                        <a:pt x="56" y="15"/>
                      </a:lnTo>
                      <a:lnTo>
                        <a:pt x="118" y="17"/>
                      </a:lnTo>
                      <a:lnTo>
                        <a:pt x="120" y="29"/>
                      </a:lnTo>
                      <a:lnTo>
                        <a:pt x="51" y="29"/>
                      </a:lnTo>
                      <a:lnTo>
                        <a:pt x="49" y="63"/>
                      </a:lnTo>
                      <a:lnTo>
                        <a:pt x="154" y="62"/>
                      </a:lnTo>
                      <a:lnTo>
                        <a:pt x="161" y="96"/>
                      </a:lnTo>
                      <a:lnTo>
                        <a:pt x="146" y="84"/>
                      </a:lnTo>
                      <a:lnTo>
                        <a:pt x="45" y="84"/>
                      </a:lnTo>
                      <a:lnTo>
                        <a:pt x="39" y="111"/>
                      </a:lnTo>
                      <a:lnTo>
                        <a:pt x="144" y="114"/>
                      </a:lnTo>
                      <a:lnTo>
                        <a:pt x="151" y="131"/>
                      </a:lnTo>
                      <a:lnTo>
                        <a:pt x="39" y="131"/>
                      </a:lnTo>
                      <a:lnTo>
                        <a:pt x="23" y="211"/>
                      </a:lnTo>
                      <a:lnTo>
                        <a:pt x="124" y="213"/>
                      </a:lnTo>
                      <a:lnTo>
                        <a:pt x="144" y="246"/>
                      </a:lnTo>
                      <a:lnTo>
                        <a:pt x="0" y="246"/>
                      </a:lnTo>
                      <a:lnTo>
                        <a:pt x="43" y="0"/>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324" name="Freeform 148">
                  <a:extLst>
                    <a:ext uri="{FF2B5EF4-FFF2-40B4-BE49-F238E27FC236}">
                      <a16:creationId xmlns:a16="http://schemas.microsoft.com/office/drawing/2014/main" id="{9C8E6745-7A92-4368-985B-5EA5EF82C12A}"/>
                    </a:ext>
                  </a:extLst>
                </p:cNvPr>
                <p:cNvSpPr>
                  <a:spLocks/>
                </p:cNvSpPr>
                <p:nvPr/>
              </p:nvSpPr>
              <p:spPr bwMode="auto">
                <a:xfrm>
                  <a:off x="6122" y="12721"/>
                  <a:ext cx="74" cy="100"/>
                </a:xfrm>
                <a:custGeom>
                  <a:avLst/>
                  <a:gdLst>
                    <a:gd name="T0" fmla="*/ 1 w 77"/>
                    <a:gd name="T1" fmla="*/ 0 h 101"/>
                    <a:gd name="T2" fmla="*/ 0 w 77"/>
                    <a:gd name="T3" fmla="*/ 25 h 101"/>
                    <a:gd name="T4" fmla="*/ 22 w 77"/>
                    <a:gd name="T5" fmla="*/ 26 h 101"/>
                    <a:gd name="T6" fmla="*/ 30 w 77"/>
                    <a:gd name="T7" fmla="*/ 65 h 101"/>
                    <a:gd name="T8" fmla="*/ 32 w 77"/>
                    <a:gd name="T9" fmla="*/ 101 h 101"/>
                    <a:gd name="T10" fmla="*/ 48 w 77"/>
                    <a:gd name="T11" fmla="*/ 101 h 101"/>
                    <a:gd name="T12" fmla="*/ 47 w 77"/>
                    <a:gd name="T13" fmla="*/ 47 h 101"/>
                    <a:gd name="T14" fmla="*/ 55 w 77"/>
                    <a:gd name="T15" fmla="*/ 28 h 101"/>
                    <a:gd name="T16" fmla="*/ 77 w 77"/>
                    <a:gd name="T17" fmla="*/ 28 h 101"/>
                    <a:gd name="T18" fmla="*/ 68 w 77"/>
                    <a:gd name="T19" fmla="*/ 15 h 101"/>
                    <a:gd name="T20" fmla="*/ 10 w 77"/>
                    <a:gd name="T21" fmla="*/ 13 h 101"/>
                    <a:gd name="T22" fmla="*/ 1 w 77"/>
                    <a:gd name="T23" fmla="*/ 0 h 101"/>
                    <a:gd name="T24" fmla="*/ 1 w 77"/>
                    <a:gd name="T25" fmla="*/ 0 h 10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77"/>
                    <a:gd name="T40" fmla="*/ 0 h 101"/>
                    <a:gd name="T41" fmla="*/ 77 w 77"/>
                    <a:gd name="T42" fmla="*/ 101 h 101"/>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77" h="101">
                      <a:moveTo>
                        <a:pt x="1" y="0"/>
                      </a:moveTo>
                      <a:lnTo>
                        <a:pt x="0" y="25"/>
                      </a:lnTo>
                      <a:lnTo>
                        <a:pt x="22" y="26"/>
                      </a:lnTo>
                      <a:lnTo>
                        <a:pt x="30" y="65"/>
                      </a:lnTo>
                      <a:lnTo>
                        <a:pt x="32" y="101"/>
                      </a:lnTo>
                      <a:lnTo>
                        <a:pt x="48" y="101"/>
                      </a:lnTo>
                      <a:lnTo>
                        <a:pt x="47" y="47"/>
                      </a:lnTo>
                      <a:lnTo>
                        <a:pt x="55" y="28"/>
                      </a:lnTo>
                      <a:lnTo>
                        <a:pt x="77" y="28"/>
                      </a:lnTo>
                      <a:lnTo>
                        <a:pt x="68" y="15"/>
                      </a:lnTo>
                      <a:lnTo>
                        <a:pt x="10" y="13"/>
                      </a:lnTo>
                      <a:lnTo>
                        <a:pt x="1" y="0"/>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325" name="Freeform 149">
                  <a:extLst>
                    <a:ext uri="{FF2B5EF4-FFF2-40B4-BE49-F238E27FC236}">
                      <a16:creationId xmlns:a16="http://schemas.microsoft.com/office/drawing/2014/main" id="{B531A4BE-2525-41FE-840E-0D272F52BBF4}"/>
                    </a:ext>
                  </a:extLst>
                </p:cNvPr>
                <p:cNvSpPr>
                  <a:spLocks/>
                </p:cNvSpPr>
                <p:nvPr/>
              </p:nvSpPr>
              <p:spPr bwMode="auto">
                <a:xfrm>
                  <a:off x="6210" y="12721"/>
                  <a:ext cx="78" cy="77"/>
                </a:xfrm>
                <a:custGeom>
                  <a:avLst/>
                  <a:gdLst>
                    <a:gd name="T0" fmla="*/ 0 w 78"/>
                    <a:gd name="T1" fmla="*/ 0 h 78"/>
                    <a:gd name="T2" fmla="*/ 0 w 78"/>
                    <a:gd name="T3" fmla="*/ 26 h 78"/>
                    <a:gd name="T4" fmla="*/ 26 w 78"/>
                    <a:gd name="T5" fmla="*/ 29 h 78"/>
                    <a:gd name="T6" fmla="*/ 37 w 78"/>
                    <a:gd name="T7" fmla="*/ 52 h 78"/>
                    <a:gd name="T8" fmla="*/ 37 w 78"/>
                    <a:gd name="T9" fmla="*/ 78 h 78"/>
                    <a:gd name="T10" fmla="*/ 49 w 78"/>
                    <a:gd name="T11" fmla="*/ 78 h 78"/>
                    <a:gd name="T12" fmla="*/ 50 w 78"/>
                    <a:gd name="T13" fmla="*/ 46 h 78"/>
                    <a:gd name="T14" fmla="*/ 59 w 78"/>
                    <a:gd name="T15" fmla="*/ 30 h 78"/>
                    <a:gd name="T16" fmla="*/ 78 w 78"/>
                    <a:gd name="T17" fmla="*/ 30 h 78"/>
                    <a:gd name="T18" fmla="*/ 70 w 78"/>
                    <a:gd name="T19" fmla="*/ 12 h 78"/>
                    <a:gd name="T20" fmla="*/ 9 w 78"/>
                    <a:gd name="T21" fmla="*/ 12 h 78"/>
                    <a:gd name="T22" fmla="*/ 0 w 78"/>
                    <a:gd name="T23" fmla="*/ 0 h 78"/>
                    <a:gd name="T24" fmla="*/ 0 w 78"/>
                    <a:gd name="T25" fmla="*/ 0 h 7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78"/>
                    <a:gd name="T40" fmla="*/ 0 h 78"/>
                    <a:gd name="T41" fmla="*/ 78 w 78"/>
                    <a:gd name="T42" fmla="*/ 78 h 7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78" h="78">
                      <a:moveTo>
                        <a:pt x="0" y="0"/>
                      </a:moveTo>
                      <a:lnTo>
                        <a:pt x="0" y="26"/>
                      </a:lnTo>
                      <a:lnTo>
                        <a:pt x="26" y="29"/>
                      </a:lnTo>
                      <a:lnTo>
                        <a:pt x="37" y="52"/>
                      </a:lnTo>
                      <a:lnTo>
                        <a:pt x="37" y="78"/>
                      </a:lnTo>
                      <a:lnTo>
                        <a:pt x="49" y="78"/>
                      </a:lnTo>
                      <a:lnTo>
                        <a:pt x="50" y="46"/>
                      </a:lnTo>
                      <a:lnTo>
                        <a:pt x="59" y="30"/>
                      </a:lnTo>
                      <a:lnTo>
                        <a:pt x="78" y="30"/>
                      </a:lnTo>
                      <a:lnTo>
                        <a:pt x="70" y="12"/>
                      </a:lnTo>
                      <a:lnTo>
                        <a:pt x="9" y="12"/>
                      </a:lnTo>
                      <a:lnTo>
                        <a:pt x="0" y="0"/>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326" name="Freeform 150">
                  <a:extLst>
                    <a:ext uri="{FF2B5EF4-FFF2-40B4-BE49-F238E27FC236}">
                      <a16:creationId xmlns:a16="http://schemas.microsoft.com/office/drawing/2014/main" id="{C22B0D8C-99FC-4BC3-9C7C-53ACA968036C}"/>
                    </a:ext>
                  </a:extLst>
                </p:cNvPr>
                <p:cNvSpPr>
                  <a:spLocks/>
                </p:cNvSpPr>
                <p:nvPr/>
              </p:nvSpPr>
              <p:spPr bwMode="auto">
                <a:xfrm>
                  <a:off x="6173" y="12789"/>
                  <a:ext cx="63" cy="61"/>
                </a:xfrm>
                <a:custGeom>
                  <a:avLst/>
                  <a:gdLst>
                    <a:gd name="T0" fmla="*/ 8 w 66"/>
                    <a:gd name="T1" fmla="*/ 0 h 62"/>
                    <a:gd name="T2" fmla="*/ 57 w 66"/>
                    <a:gd name="T3" fmla="*/ 0 h 62"/>
                    <a:gd name="T4" fmla="*/ 66 w 66"/>
                    <a:gd name="T5" fmla="*/ 10 h 62"/>
                    <a:gd name="T6" fmla="*/ 18 w 66"/>
                    <a:gd name="T7" fmla="*/ 13 h 62"/>
                    <a:gd name="T8" fmla="*/ 15 w 66"/>
                    <a:gd name="T9" fmla="*/ 60 h 62"/>
                    <a:gd name="T10" fmla="*/ 1 w 66"/>
                    <a:gd name="T11" fmla="*/ 62 h 62"/>
                    <a:gd name="T12" fmla="*/ 0 w 66"/>
                    <a:gd name="T13" fmla="*/ 21 h 62"/>
                    <a:gd name="T14" fmla="*/ 8 w 66"/>
                    <a:gd name="T15" fmla="*/ 0 h 62"/>
                    <a:gd name="T16" fmla="*/ 8 w 66"/>
                    <a:gd name="T17" fmla="*/ 0 h 6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6"/>
                    <a:gd name="T28" fmla="*/ 0 h 62"/>
                    <a:gd name="T29" fmla="*/ 66 w 66"/>
                    <a:gd name="T30" fmla="*/ 62 h 6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6" h="62">
                      <a:moveTo>
                        <a:pt x="8" y="0"/>
                      </a:moveTo>
                      <a:lnTo>
                        <a:pt x="57" y="0"/>
                      </a:lnTo>
                      <a:lnTo>
                        <a:pt x="66" y="10"/>
                      </a:lnTo>
                      <a:lnTo>
                        <a:pt x="18" y="13"/>
                      </a:lnTo>
                      <a:lnTo>
                        <a:pt x="15" y="60"/>
                      </a:lnTo>
                      <a:lnTo>
                        <a:pt x="1" y="62"/>
                      </a:lnTo>
                      <a:lnTo>
                        <a:pt x="0" y="21"/>
                      </a:lnTo>
                      <a:lnTo>
                        <a:pt x="8" y="0"/>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327" name="Freeform 151">
                  <a:extLst>
                    <a:ext uri="{FF2B5EF4-FFF2-40B4-BE49-F238E27FC236}">
                      <a16:creationId xmlns:a16="http://schemas.microsoft.com/office/drawing/2014/main" id="{D4280F1C-9AFE-4AE7-9D95-5BE0E350D9BE}"/>
                    </a:ext>
                  </a:extLst>
                </p:cNvPr>
                <p:cNvSpPr>
                  <a:spLocks/>
                </p:cNvSpPr>
                <p:nvPr/>
              </p:nvSpPr>
              <p:spPr bwMode="auto">
                <a:xfrm>
                  <a:off x="6262" y="12789"/>
                  <a:ext cx="63" cy="61"/>
                </a:xfrm>
                <a:custGeom>
                  <a:avLst/>
                  <a:gdLst>
                    <a:gd name="T0" fmla="*/ 8 w 65"/>
                    <a:gd name="T1" fmla="*/ 0 h 63"/>
                    <a:gd name="T2" fmla="*/ 57 w 65"/>
                    <a:gd name="T3" fmla="*/ 0 h 63"/>
                    <a:gd name="T4" fmla="*/ 65 w 65"/>
                    <a:gd name="T5" fmla="*/ 10 h 63"/>
                    <a:gd name="T6" fmla="*/ 18 w 65"/>
                    <a:gd name="T7" fmla="*/ 14 h 63"/>
                    <a:gd name="T8" fmla="*/ 15 w 65"/>
                    <a:gd name="T9" fmla="*/ 60 h 63"/>
                    <a:gd name="T10" fmla="*/ 1 w 65"/>
                    <a:gd name="T11" fmla="*/ 63 h 63"/>
                    <a:gd name="T12" fmla="*/ 0 w 65"/>
                    <a:gd name="T13" fmla="*/ 21 h 63"/>
                    <a:gd name="T14" fmla="*/ 8 w 65"/>
                    <a:gd name="T15" fmla="*/ 0 h 63"/>
                    <a:gd name="T16" fmla="*/ 8 w 65"/>
                    <a:gd name="T17" fmla="*/ 0 h 6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5"/>
                    <a:gd name="T28" fmla="*/ 0 h 63"/>
                    <a:gd name="T29" fmla="*/ 65 w 65"/>
                    <a:gd name="T30" fmla="*/ 63 h 6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5" h="63">
                      <a:moveTo>
                        <a:pt x="8" y="0"/>
                      </a:moveTo>
                      <a:lnTo>
                        <a:pt x="57" y="0"/>
                      </a:lnTo>
                      <a:lnTo>
                        <a:pt x="65" y="10"/>
                      </a:lnTo>
                      <a:lnTo>
                        <a:pt x="18" y="14"/>
                      </a:lnTo>
                      <a:lnTo>
                        <a:pt x="15" y="60"/>
                      </a:lnTo>
                      <a:lnTo>
                        <a:pt x="1" y="63"/>
                      </a:lnTo>
                      <a:lnTo>
                        <a:pt x="0" y="21"/>
                      </a:lnTo>
                      <a:lnTo>
                        <a:pt x="8" y="0"/>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328" name="Freeform 152">
                  <a:extLst>
                    <a:ext uri="{FF2B5EF4-FFF2-40B4-BE49-F238E27FC236}">
                      <a16:creationId xmlns:a16="http://schemas.microsoft.com/office/drawing/2014/main" id="{DE0600F6-17FD-458A-A518-9BC7B8B6ACAF}"/>
                    </a:ext>
                  </a:extLst>
                </p:cNvPr>
                <p:cNvSpPr>
                  <a:spLocks/>
                </p:cNvSpPr>
                <p:nvPr/>
              </p:nvSpPr>
              <p:spPr bwMode="auto">
                <a:xfrm>
                  <a:off x="6351" y="12789"/>
                  <a:ext cx="67" cy="61"/>
                </a:xfrm>
                <a:custGeom>
                  <a:avLst/>
                  <a:gdLst>
                    <a:gd name="T0" fmla="*/ 7 w 65"/>
                    <a:gd name="T1" fmla="*/ 0 h 63"/>
                    <a:gd name="T2" fmla="*/ 57 w 65"/>
                    <a:gd name="T3" fmla="*/ 0 h 63"/>
                    <a:gd name="T4" fmla="*/ 65 w 65"/>
                    <a:gd name="T5" fmla="*/ 11 h 63"/>
                    <a:gd name="T6" fmla="*/ 18 w 65"/>
                    <a:gd name="T7" fmla="*/ 14 h 63"/>
                    <a:gd name="T8" fmla="*/ 15 w 65"/>
                    <a:gd name="T9" fmla="*/ 62 h 63"/>
                    <a:gd name="T10" fmla="*/ 1 w 65"/>
                    <a:gd name="T11" fmla="*/ 63 h 63"/>
                    <a:gd name="T12" fmla="*/ 0 w 65"/>
                    <a:gd name="T13" fmla="*/ 21 h 63"/>
                    <a:gd name="T14" fmla="*/ 7 w 65"/>
                    <a:gd name="T15" fmla="*/ 0 h 63"/>
                    <a:gd name="T16" fmla="*/ 7 w 65"/>
                    <a:gd name="T17" fmla="*/ 0 h 6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5"/>
                    <a:gd name="T28" fmla="*/ 0 h 63"/>
                    <a:gd name="T29" fmla="*/ 65 w 65"/>
                    <a:gd name="T30" fmla="*/ 63 h 6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5" h="63">
                      <a:moveTo>
                        <a:pt x="7" y="0"/>
                      </a:moveTo>
                      <a:lnTo>
                        <a:pt x="57" y="0"/>
                      </a:lnTo>
                      <a:lnTo>
                        <a:pt x="65" y="11"/>
                      </a:lnTo>
                      <a:lnTo>
                        <a:pt x="18" y="14"/>
                      </a:lnTo>
                      <a:lnTo>
                        <a:pt x="15" y="62"/>
                      </a:lnTo>
                      <a:lnTo>
                        <a:pt x="1" y="63"/>
                      </a:lnTo>
                      <a:lnTo>
                        <a:pt x="0" y="21"/>
                      </a:lnTo>
                      <a:lnTo>
                        <a:pt x="7" y="0"/>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329" name="Freeform 153">
                  <a:extLst>
                    <a:ext uri="{FF2B5EF4-FFF2-40B4-BE49-F238E27FC236}">
                      <a16:creationId xmlns:a16="http://schemas.microsoft.com/office/drawing/2014/main" id="{99A35730-7D93-474B-8153-EC07087ECF7C}"/>
                    </a:ext>
                  </a:extLst>
                </p:cNvPr>
                <p:cNvSpPr>
                  <a:spLocks/>
                </p:cNvSpPr>
                <p:nvPr/>
              </p:nvSpPr>
              <p:spPr bwMode="auto">
                <a:xfrm>
                  <a:off x="6447" y="12789"/>
                  <a:ext cx="67" cy="61"/>
                </a:xfrm>
                <a:custGeom>
                  <a:avLst/>
                  <a:gdLst>
                    <a:gd name="T0" fmla="*/ 9 w 66"/>
                    <a:gd name="T1" fmla="*/ 0 h 63"/>
                    <a:gd name="T2" fmla="*/ 58 w 66"/>
                    <a:gd name="T3" fmla="*/ 0 h 63"/>
                    <a:gd name="T4" fmla="*/ 66 w 66"/>
                    <a:gd name="T5" fmla="*/ 10 h 63"/>
                    <a:gd name="T6" fmla="*/ 18 w 66"/>
                    <a:gd name="T7" fmla="*/ 14 h 63"/>
                    <a:gd name="T8" fmla="*/ 15 w 66"/>
                    <a:gd name="T9" fmla="*/ 62 h 63"/>
                    <a:gd name="T10" fmla="*/ 2 w 66"/>
                    <a:gd name="T11" fmla="*/ 63 h 63"/>
                    <a:gd name="T12" fmla="*/ 0 w 66"/>
                    <a:gd name="T13" fmla="*/ 21 h 63"/>
                    <a:gd name="T14" fmla="*/ 9 w 66"/>
                    <a:gd name="T15" fmla="*/ 0 h 63"/>
                    <a:gd name="T16" fmla="*/ 9 w 66"/>
                    <a:gd name="T17" fmla="*/ 0 h 6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6"/>
                    <a:gd name="T28" fmla="*/ 0 h 63"/>
                    <a:gd name="T29" fmla="*/ 66 w 66"/>
                    <a:gd name="T30" fmla="*/ 63 h 6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6" h="63">
                      <a:moveTo>
                        <a:pt x="9" y="0"/>
                      </a:moveTo>
                      <a:lnTo>
                        <a:pt x="58" y="0"/>
                      </a:lnTo>
                      <a:lnTo>
                        <a:pt x="66" y="10"/>
                      </a:lnTo>
                      <a:lnTo>
                        <a:pt x="18" y="14"/>
                      </a:lnTo>
                      <a:lnTo>
                        <a:pt x="15" y="62"/>
                      </a:lnTo>
                      <a:lnTo>
                        <a:pt x="2" y="63"/>
                      </a:lnTo>
                      <a:lnTo>
                        <a:pt x="0" y="21"/>
                      </a:lnTo>
                      <a:lnTo>
                        <a:pt x="9" y="0"/>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330" name="Freeform 154">
                  <a:extLst>
                    <a:ext uri="{FF2B5EF4-FFF2-40B4-BE49-F238E27FC236}">
                      <a16:creationId xmlns:a16="http://schemas.microsoft.com/office/drawing/2014/main" id="{ECE79C4E-3F7E-4382-922D-2B4328D53918}"/>
                    </a:ext>
                  </a:extLst>
                </p:cNvPr>
                <p:cNvSpPr>
                  <a:spLocks/>
                </p:cNvSpPr>
                <p:nvPr/>
              </p:nvSpPr>
              <p:spPr bwMode="auto">
                <a:xfrm>
                  <a:off x="6543" y="12789"/>
                  <a:ext cx="63" cy="61"/>
                </a:xfrm>
                <a:custGeom>
                  <a:avLst/>
                  <a:gdLst>
                    <a:gd name="T0" fmla="*/ 8 w 66"/>
                    <a:gd name="T1" fmla="*/ 0 h 62"/>
                    <a:gd name="T2" fmla="*/ 57 w 66"/>
                    <a:gd name="T3" fmla="*/ 0 h 62"/>
                    <a:gd name="T4" fmla="*/ 66 w 66"/>
                    <a:gd name="T5" fmla="*/ 10 h 62"/>
                    <a:gd name="T6" fmla="*/ 18 w 66"/>
                    <a:gd name="T7" fmla="*/ 14 h 62"/>
                    <a:gd name="T8" fmla="*/ 15 w 66"/>
                    <a:gd name="T9" fmla="*/ 60 h 62"/>
                    <a:gd name="T10" fmla="*/ 1 w 66"/>
                    <a:gd name="T11" fmla="*/ 62 h 62"/>
                    <a:gd name="T12" fmla="*/ 0 w 66"/>
                    <a:gd name="T13" fmla="*/ 21 h 62"/>
                    <a:gd name="T14" fmla="*/ 8 w 66"/>
                    <a:gd name="T15" fmla="*/ 0 h 62"/>
                    <a:gd name="T16" fmla="*/ 8 w 66"/>
                    <a:gd name="T17" fmla="*/ 0 h 6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6"/>
                    <a:gd name="T28" fmla="*/ 0 h 62"/>
                    <a:gd name="T29" fmla="*/ 66 w 66"/>
                    <a:gd name="T30" fmla="*/ 62 h 6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6" h="62">
                      <a:moveTo>
                        <a:pt x="8" y="0"/>
                      </a:moveTo>
                      <a:lnTo>
                        <a:pt x="57" y="0"/>
                      </a:lnTo>
                      <a:lnTo>
                        <a:pt x="66" y="10"/>
                      </a:lnTo>
                      <a:lnTo>
                        <a:pt x="18" y="14"/>
                      </a:lnTo>
                      <a:lnTo>
                        <a:pt x="15" y="60"/>
                      </a:lnTo>
                      <a:lnTo>
                        <a:pt x="1" y="62"/>
                      </a:lnTo>
                      <a:lnTo>
                        <a:pt x="0" y="21"/>
                      </a:lnTo>
                      <a:lnTo>
                        <a:pt x="8" y="0"/>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331" name="Freeform 155">
                  <a:extLst>
                    <a:ext uri="{FF2B5EF4-FFF2-40B4-BE49-F238E27FC236}">
                      <a16:creationId xmlns:a16="http://schemas.microsoft.com/office/drawing/2014/main" id="{C9F39A33-8834-461F-9E3B-1746BD57EFE2}"/>
                    </a:ext>
                  </a:extLst>
                </p:cNvPr>
                <p:cNvSpPr>
                  <a:spLocks/>
                </p:cNvSpPr>
                <p:nvPr/>
              </p:nvSpPr>
              <p:spPr bwMode="auto">
                <a:xfrm>
                  <a:off x="6640" y="12789"/>
                  <a:ext cx="63" cy="61"/>
                </a:xfrm>
                <a:custGeom>
                  <a:avLst/>
                  <a:gdLst>
                    <a:gd name="T0" fmla="*/ 8 w 65"/>
                    <a:gd name="T1" fmla="*/ 0 h 62"/>
                    <a:gd name="T2" fmla="*/ 57 w 65"/>
                    <a:gd name="T3" fmla="*/ 0 h 62"/>
                    <a:gd name="T4" fmla="*/ 65 w 65"/>
                    <a:gd name="T5" fmla="*/ 10 h 62"/>
                    <a:gd name="T6" fmla="*/ 17 w 65"/>
                    <a:gd name="T7" fmla="*/ 13 h 62"/>
                    <a:gd name="T8" fmla="*/ 16 w 65"/>
                    <a:gd name="T9" fmla="*/ 62 h 62"/>
                    <a:gd name="T10" fmla="*/ 1 w 65"/>
                    <a:gd name="T11" fmla="*/ 62 h 62"/>
                    <a:gd name="T12" fmla="*/ 0 w 65"/>
                    <a:gd name="T13" fmla="*/ 21 h 62"/>
                    <a:gd name="T14" fmla="*/ 8 w 65"/>
                    <a:gd name="T15" fmla="*/ 0 h 62"/>
                    <a:gd name="T16" fmla="*/ 8 w 65"/>
                    <a:gd name="T17" fmla="*/ 0 h 6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5"/>
                    <a:gd name="T28" fmla="*/ 0 h 62"/>
                    <a:gd name="T29" fmla="*/ 65 w 65"/>
                    <a:gd name="T30" fmla="*/ 62 h 6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5" h="62">
                      <a:moveTo>
                        <a:pt x="8" y="0"/>
                      </a:moveTo>
                      <a:lnTo>
                        <a:pt x="57" y="0"/>
                      </a:lnTo>
                      <a:lnTo>
                        <a:pt x="65" y="10"/>
                      </a:lnTo>
                      <a:lnTo>
                        <a:pt x="17" y="13"/>
                      </a:lnTo>
                      <a:lnTo>
                        <a:pt x="16" y="62"/>
                      </a:lnTo>
                      <a:lnTo>
                        <a:pt x="1" y="62"/>
                      </a:lnTo>
                      <a:lnTo>
                        <a:pt x="0" y="21"/>
                      </a:lnTo>
                      <a:lnTo>
                        <a:pt x="8" y="0"/>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332" name="Freeform 156">
                  <a:extLst>
                    <a:ext uri="{FF2B5EF4-FFF2-40B4-BE49-F238E27FC236}">
                      <a16:creationId xmlns:a16="http://schemas.microsoft.com/office/drawing/2014/main" id="{F63ABAD9-CE72-4ECF-AB3E-79EF243B9BA4}"/>
                    </a:ext>
                  </a:extLst>
                </p:cNvPr>
                <p:cNvSpPr>
                  <a:spLocks/>
                </p:cNvSpPr>
                <p:nvPr/>
              </p:nvSpPr>
              <p:spPr bwMode="auto">
                <a:xfrm>
                  <a:off x="6732" y="12785"/>
                  <a:ext cx="67" cy="68"/>
                </a:xfrm>
                <a:custGeom>
                  <a:avLst/>
                  <a:gdLst>
                    <a:gd name="T0" fmla="*/ 8 w 66"/>
                    <a:gd name="T1" fmla="*/ 0 h 67"/>
                    <a:gd name="T2" fmla="*/ 59 w 66"/>
                    <a:gd name="T3" fmla="*/ 0 h 67"/>
                    <a:gd name="T4" fmla="*/ 66 w 66"/>
                    <a:gd name="T5" fmla="*/ 11 h 67"/>
                    <a:gd name="T6" fmla="*/ 18 w 66"/>
                    <a:gd name="T7" fmla="*/ 14 h 67"/>
                    <a:gd name="T8" fmla="*/ 17 w 66"/>
                    <a:gd name="T9" fmla="*/ 67 h 67"/>
                    <a:gd name="T10" fmla="*/ 2 w 66"/>
                    <a:gd name="T11" fmla="*/ 65 h 67"/>
                    <a:gd name="T12" fmla="*/ 0 w 66"/>
                    <a:gd name="T13" fmla="*/ 20 h 67"/>
                    <a:gd name="T14" fmla="*/ 8 w 66"/>
                    <a:gd name="T15" fmla="*/ 0 h 67"/>
                    <a:gd name="T16" fmla="*/ 8 w 66"/>
                    <a:gd name="T17" fmla="*/ 0 h 6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6"/>
                    <a:gd name="T28" fmla="*/ 0 h 67"/>
                    <a:gd name="T29" fmla="*/ 66 w 66"/>
                    <a:gd name="T30" fmla="*/ 67 h 6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6" h="67">
                      <a:moveTo>
                        <a:pt x="8" y="0"/>
                      </a:moveTo>
                      <a:lnTo>
                        <a:pt x="59" y="0"/>
                      </a:lnTo>
                      <a:lnTo>
                        <a:pt x="66" y="11"/>
                      </a:lnTo>
                      <a:lnTo>
                        <a:pt x="18" y="14"/>
                      </a:lnTo>
                      <a:lnTo>
                        <a:pt x="17" y="67"/>
                      </a:lnTo>
                      <a:lnTo>
                        <a:pt x="2" y="65"/>
                      </a:lnTo>
                      <a:lnTo>
                        <a:pt x="0" y="20"/>
                      </a:lnTo>
                      <a:lnTo>
                        <a:pt x="8" y="0"/>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333" name="Freeform 157">
                  <a:extLst>
                    <a:ext uri="{FF2B5EF4-FFF2-40B4-BE49-F238E27FC236}">
                      <a16:creationId xmlns:a16="http://schemas.microsoft.com/office/drawing/2014/main" id="{62E7E046-01A8-4D5F-A2B5-2A8D1359D3E5}"/>
                    </a:ext>
                  </a:extLst>
                </p:cNvPr>
                <p:cNvSpPr>
                  <a:spLocks/>
                </p:cNvSpPr>
                <p:nvPr/>
              </p:nvSpPr>
              <p:spPr bwMode="auto">
                <a:xfrm>
                  <a:off x="6825" y="12785"/>
                  <a:ext cx="63" cy="64"/>
                </a:xfrm>
                <a:custGeom>
                  <a:avLst/>
                  <a:gdLst>
                    <a:gd name="T0" fmla="*/ 7 w 66"/>
                    <a:gd name="T1" fmla="*/ 0 h 63"/>
                    <a:gd name="T2" fmla="*/ 58 w 66"/>
                    <a:gd name="T3" fmla="*/ 0 h 63"/>
                    <a:gd name="T4" fmla="*/ 66 w 66"/>
                    <a:gd name="T5" fmla="*/ 12 h 63"/>
                    <a:gd name="T6" fmla="*/ 18 w 66"/>
                    <a:gd name="T7" fmla="*/ 14 h 63"/>
                    <a:gd name="T8" fmla="*/ 15 w 66"/>
                    <a:gd name="T9" fmla="*/ 60 h 63"/>
                    <a:gd name="T10" fmla="*/ 2 w 66"/>
                    <a:gd name="T11" fmla="*/ 63 h 63"/>
                    <a:gd name="T12" fmla="*/ 0 w 66"/>
                    <a:gd name="T13" fmla="*/ 20 h 63"/>
                    <a:gd name="T14" fmla="*/ 7 w 66"/>
                    <a:gd name="T15" fmla="*/ 0 h 63"/>
                    <a:gd name="T16" fmla="*/ 7 w 66"/>
                    <a:gd name="T17" fmla="*/ 0 h 6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6"/>
                    <a:gd name="T28" fmla="*/ 0 h 63"/>
                    <a:gd name="T29" fmla="*/ 66 w 66"/>
                    <a:gd name="T30" fmla="*/ 63 h 6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6" h="63">
                      <a:moveTo>
                        <a:pt x="7" y="0"/>
                      </a:moveTo>
                      <a:lnTo>
                        <a:pt x="58" y="0"/>
                      </a:lnTo>
                      <a:lnTo>
                        <a:pt x="66" y="12"/>
                      </a:lnTo>
                      <a:lnTo>
                        <a:pt x="18" y="14"/>
                      </a:lnTo>
                      <a:lnTo>
                        <a:pt x="15" y="60"/>
                      </a:lnTo>
                      <a:lnTo>
                        <a:pt x="2" y="63"/>
                      </a:lnTo>
                      <a:lnTo>
                        <a:pt x="0" y="20"/>
                      </a:lnTo>
                      <a:lnTo>
                        <a:pt x="7" y="0"/>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334" name="Freeform 158">
                  <a:extLst>
                    <a:ext uri="{FF2B5EF4-FFF2-40B4-BE49-F238E27FC236}">
                      <a16:creationId xmlns:a16="http://schemas.microsoft.com/office/drawing/2014/main" id="{BF53E21E-3137-4394-92A0-A7A137B61BD2}"/>
                    </a:ext>
                  </a:extLst>
                </p:cNvPr>
                <p:cNvSpPr>
                  <a:spLocks/>
                </p:cNvSpPr>
                <p:nvPr/>
              </p:nvSpPr>
              <p:spPr bwMode="auto">
                <a:xfrm>
                  <a:off x="6913" y="12785"/>
                  <a:ext cx="63" cy="61"/>
                </a:xfrm>
                <a:custGeom>
                  <a:avLst/>
                  <a:gdLst>
                    <a:gd name="T0" fmla="*/ 8 w 66"/>
                    <a:gd name="T1" fmla="*/ 0 h 61"/>
                    <a:gd name="T2" fmla="*/ 57 w 66"/>
                    <a:gd name="T3" fmla="*/ 0 h 61"/>
                    <a:gd name="T4" fmla="*/ 66 w 66"/>
                    <a:gd name="T5" fmla="*/ 11 h 61"/>
                    <a:gd name="T6" fmla="*/ 18 w 66"/>
                    <a:gd name="T7" fmla="*/ 12 h 61"/>
                    <a:gd name="T8" fmla="*/ 15 w 66"/>
                    <a:gd name="T9" fmla="*/ 60 h 61"/>
                    <a:gd name="T10" fmla="*/ 1 w 66"/>
                    <a:gd name="T11" fmla="*/ 61 h 61"/>
                    <a:gd name="T12" fmla="*/ 0 w 66"/>
                    <a:gd name="T13" fmla="*/ 20 h 61"/>
                    <a:gd name="T14" fmla="*/ 8 w 66"/>
                    <a:gd name="T15" fmla="*/ 0 h 61"/>
                    <a:gd name="T16" fmla="*/ 8 w 66"/>
                    <a:gd name="T17" fmla="*/ 0 h 6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6"/>
                    <a:gd name="T28" fmla="*/ 0 h 61"/>
                    <a:gd name="T29" fmla="*/ 66 w 66"/>
                    <a:gd name="T30" fmla="*/ 61 h 6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6" h="61">
                      <a:moveTo>
                        <a:pt x="8" y="0"/>
                      </a:moveTo>
                      <a:lnTo>
                        <a:pt x="57" y="0"/>
                      </a:lnTo>
                      <a:lnTo>
                        <a:pt x="66" y="11"/>
                      </a:lnTo>
                      <a:lnTo>
                        <a:pt x="18" y="12"/>
                      </a:lnTo>
                      <a:lnTo>
                        <a:pt x="15" y="60"/>
                      </a:lnTo>
                      <a:lnTo>
                        <a:pt x="1" y="61"/>
                      </a:lnTo>
                      <a:lnTo>
                        <a:pt x="0" y="20"/>
                      </a:lnTo>
                      <a:lnTo>
                        <a:pt x="8" y="0"/>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335" name="Freeform 159">
                  <a:extLst>
                    <a:ext uri="{FF2B5EF4-FFF2-40B4-BE49-F238E27FC236}">
                      <a16:creationId xmlns:a16="http://schemas.microsoft.com/office/drawing/2014/main" id="{EBE3CA8B-B279-437A-B4C1-4503EBF60351}"/>
                    </a:ext>
                  </a:extLst>
                </p:cNvPr>
                <p:cNvSpPr>
                  <a:spLocks/>
                </p:cNvSpPr>
                <p:nvPr/>
              </p:nvSpPr>
              <p:spPr bwMode="auto">
                <a:xfrm>
                  <a:off x="7002" y="12785"/>
                  <a:ext cx="67" cy="61"/>
                </a:xfrm>
                <a:custGeom>
                  <a:avLst/>
                  <a:gdLst>
                    <a:gd name="T0" fmla="*/ 8 w 67"/>
                    <a:gd name="T1" fmla="*/ 0 h 61"/>
                    <a:gd name="T2" fmla="*/ 59 w 67"/>
                    <a:gd name="T3" fmla="*/ 0 h 61"/>
                    <a:gd name="T4" fmla="*/ 67 w 67"/>
                    <a:gd name="T5" fmla="*/ 9 h 61"/>
                    <a:gd name="T6" fmla="*/ 18 w 67"/>
                    <a:gd name="T7" fmla="*/ 12 h 61"/>
                    <a:gd name="T8" fmla="*/ 15 w 67"/>
                    <a:gd name="T9" fmla="*/ 60 h 61"/>
                    <a:gd name="T10" fmla="*/ 1 w 67"/>
                    <a:gd name="T11" fmla="*/ 61 h 61"/>
                    <a:gd name="T12" fmla="*/ 0 w 67"/>
                    <a:gd name="T13" fmla="*/ 20 h 61"/>
                    <a:gd name="T14" fmla="*/ 8 w 67"/>
                    <a:gd name="T15" fmla="*/ 0 h 61"/>
                    <a:gd name="T16" fmla="*/ 8 w 67"/>
                    <a:gd name="T17" fmla="*/ 0 h 6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7"/>
                    <a:gd name="T28" fmla="*/ 0 h 61"/>
                    <a:gd name="T29" fmla="*/ 67 w 67"/>
                    <a:gd name="T30" fmla="*/ 61 h 6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7" h="61">
                      <a:moveTo>
                        <a:pt x="8" y="0"/>
                      </a:moveTo>
                      <a:lnTo>
                        <a:pt x="59" y="0"/>
                      </a:lnTo>
                      <a:lnTo>
                        <a:pt x="67" y="9"/>
                      </a:lnTo>
                      <a:lnTo>
                        <a:pt x="18" y="12"/>
                      </a:lnTo>
                      <a:lnTo>
                        <a:pt x="15" y="60"/>
                      </a:lnTo>
                      <a:lnTo>
                        <a:pt x="1" y="61"/>
                      </a:lnTo>
                      <a:lnTo>
                        <a:pt x="0" y="20"/>
                      </a:lnTo>
                      <a:lnTo>
                        <a:pt x="8" y="0"/>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336" name="Freeform 160">
                  <a:extLst>
                    <a:ext uri="{FF2B5EF4-FFF2-40B4-BE49-F238E27FC236}">
                      <a16:creationId xmlns:a16="http://schemas.microsoft.com/office/drawing/2014/main" id="{81AE27BB-5FDB-4920-95A5-A710679C7C30}"/>
                    </a:ext>
                  </a:extLst>
                </p:cNvPr>
                <p:cNvSpPr>
                  <a:spLocks/>
                </p:cNvSpPr>
                <p:nvPr/>
              </p:nvSpPr>
              <p:spPr bwMode="auto">
                <a:xfrm>
                  <a:off x="7091" y="12785"/>
                  <a:ext cx="67" cy="61"/>
                </a:xfrm>
                <a:custGeom>
                  <a:avLst/>
                  <a:gdLst>
                    <a:gd name="T0" fmla="*/ 9 w 67"/>
                    <a:gd name="T1" fmla="*/ 0 h 61"/>
                    <a:gd name="T2" fmla="*/ 58 w 67"/>
                    <a:gd name="T3" fmla="*/ 0 h 61"/>
                    <a:gd name="T4" fmla="*/ 67 w 67"/>
                    <a:gd name="T5" fmla="*/ 9 h 61"/>
                    <a:gd name="T6" fmla="*/ 19 w 67"/>
                    <a:gd name="T7" fmla="*/ 12 h 61"/>
                    <a:gd name="T8" fmla="*/ 16 w 67"/>
                    <a:gd name="T9" fmla="*/ 60 h 61"/>
                    <a:gd name="T10" fmla="*/ 2 w 67"/>
                    <a:gd name="T11" fmla="*/ 61 h 61"/>
                    <a:gd name="T12" fmla="*/ 0 w 67"/>
                    <a:gd name="T13" fmla="*/ 19 h 61"/>
                    <a:gd name="T14" fmla="*/ 9 w 67"/>
                    <a:gd name="T15" fmla="*/ 0 h 61"/>
                    <a:gd name="T16" fmla="*/ 9 w 67"/>
                    <a:gd name="T17" fmla="*/ 0 h 6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7"/>
                    <a:gd name="T28" fmla="*/ 0 h 61"/>
                    <a:gd name="T29" fmla="*/ 67 w 67"/>
                    <a:gd name="T30" fmla="*/ 61 h 6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7" h="61">
                      <a:moveTo>
                        <a:pt x="9" y="0"/>
                      </a:moveTo>
                      <a:lnTo>
                        <a:pt x="58" y="0"/>
                      </a:lnTo>
                      <a:lnTo>
                        <a:pt x="67" y="9"/>
                      </a:lnTo>
                      <a:lnTo>
                        <a:pt x="19" y="12"/>
                      </a:lnTo>
                      <a:lnTo>
                        <a:pt x="16" y="60"/>
                      </a:lnTo>
                      <a:lnTo>
                        <a:pt x="2" y="61"/>
                      </a:lnTo>
                      <a:lnTo>
                        <a:pt x="0" y="19"/>
                      </a:lnTo>
                      <a:lnTo>
                        <a:pt x="9" y="0"/>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337" name="Freeform 161">
                  <a:extLst>
                    <a:ext uri="{FF2B5EF4-FFF2-40B4-BE49-F238E27FC236}">
                      <a16:creationId xmlns:a16="http://schemas.microsoft.com/office/drawing/2014/main" id="{AC1EEFD1-157E-451C-87D9-49E753628AB0}"/>
                    </a:ext>
                  </a:extLst>
                </p:cNvPr>
                <p:cNvSpPr>
                  <a:spLocks/>
                </p:cNvSpPr>
                <p:nvPr/>
              </p:nvSpPr>
              <p:spPr bwMode="auto">
                <a:xfrm>
                  <a:off x="7180" y="12785"/>
                  <a:ext cx="67" cy="64"/>
                </a:xfrm>
                <a:custGeom>
                  <a:avLst/>
                  <a:gdLst>
                    <a:gd name="T0" fmla="*/ 8 w 65"/>
                    <a:gd name="T1" fmla="*/ 0 h 64"/>
                    <a:gd name="T2" fmla="*/ 57 w 65"/>
                    <a:gd name="T3" fmla="*/ 0 h 64"/>
                    <a:gd name="T4" fmla="*/ 65 w 65"/>
                    <a:gd name="T5" fmla="*/ 9 h 64"/>
                    <a:gd name="T6" fmla="*/ 18 w 65"/>
                    <a:gd name="T7" fmla="*/ 13 h 64"/>
                    <a:gd name="T8" fmla="*/ 15 w 65"/>
                    <a:gd name="T9" fmla="*/ 64 h 64"/>
                    <a:gd name="T10" fmla="*/ 2 w 65"/>
                    <a:gd name="T11" fmla="*/ 64 h 64"/>
                    <a:gd name="T12" fmla="*/ 0 w 65"/>
                    <a:gd name="T13" fmla="*/ 20 h 64"/>
                    <a:gd name="T14" fmla="*/ 8 w 65"/>
                    <a:gd name="T15" fmla="*/ 0 h 64"/>
                    <a:gd name="T16" fmla="*/ 8 w 65"/>
                    <a:gd name="T17" fmla="*/ 0 h 6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5"/>
                    <a:gd name="T28" fmla="*/ 0 h 64"/>
                    <a:gd name="T29" fmla="*/ 65 w 65"/>
                    <a:gd name="T30" fmla="*/ 64 h 6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5" h="64">
                      <a:moveTo>
                        <a:pt x="8" y="0"/>
                      </a:moveTo>
                      <a:lnTo>
                        <a:pt x="57" y="0"/>
                      </a:lnTo>
                      <a:lnTo>
                        <a:pt x="65" y="9"/>
                      </a:lnTo>
                      <a:lnTo>
                        <a:pt x="18" y="13"/>
                      </a:lnTo>
                      <a:lnTo>
                        <a:pt x="15" y="64"/>
                      </a:lnTo>
                      <a:lnTo>
                        <a:pt x="2" y="64"/>
                      </a:lnTo>
                      <a:lnTo>
                        <a:pt x="0" y="20"/>
                      </a:lnTo>
                      <a:lnTo>
                        <a:pt x="8" y="0"/>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338" name="Freeform 162">
                  <a:extLst>
                    <a:ext uri="{FF2B5EF4-FFF2-40B4-BE49-F238E27FC236}">
                      <a16:creationId xmlns:a16="http://schemas.microsoft.com/office/drawing/2014/main" id="{6C582EB6-8A4F-4E4B-B73D-12735FAEDC3C}"/>
                    </a:ext>
                  </a:extLst>
                </p:cNvPr>
                <p:cNvSpPr>
                  <a:spLocks/>
                </p:cNvSpPr>
                <p:nvPr/>
              </p:nvSpPr>
              <p:spPr bwMode="auto">
                <a:xfrm>
                  <a:off x="6299" y="12721"/>
                  <a:ext cx="78" cy="77"/>
                </a:xfrm>
                <a:custGeom>
                  <a:avLst/>
                  <a:gdLst>
                    <a:gd name="T0" fmla="*/ 0 w 77"/>
                    <a:gd name="T1" fmla="*/ 0 h 78"/>
                    <a:gd name="T2" fmla="*/ 0 w 77"/>
                    <a:gd name="T3" fmla="*/ 28 h 78"/>
                    <a:gd name="T4" fmla="*/ 26 w 77"/>
                    <a:gd name="T5" fmla="*/ 30 h 78"/>
                    <a:gd name="T6" fmla="*/ 37 w 77"/>
                    <a:gd name="T7" fmla="*/ 52 h 78"/>
                    <a:gd name="T8" fmla="*/ 37 w 77"/>
                    <a:gd name="T9" fmla="*/ 78 h 78"/>
                    <a:gd name="T10" fmla="*/ 50 w 77"/>
                    <a:gd name="T11" fmla="*/ 78 h 78"/>
                    <a:gd name="T12" fmla="*/ 51 w 77"/>
                    <a:gd name="T13" fmla="*/ 47 h 78"/>
                    <a:gd name="T14" fmla="*/ 58 w 77"/>
                    <a:gd name="T15" fmla="*/ 30 h 78"/>
                    <a:gd name="T16" fmla="*/ 77 w 77"/>
                    <a:gd name="T17" fmla="*/ 30 h 78"/>
                    <a:gd name="T18" fmla="*/ 69 w 77"/>
                    <a:gd name="T19" fmla="*/ 13 h 78"/>
                    <a:gd name="T20" fmla="*/ 10 w 77"/>
                    <a:gd name="T21" fmla="*/ 13 h 78"/>
                    <a:gd name="T22" fmla="*/ 0 w 77"/>
                    <a:gd name="T23" fmla="*/ 0 h 78"/>
                    <a:gd name="T24" fmla="*/ 0 w 77"/>
                    <a:gd name="T25" fmla="*/ 0 h 7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77"/>
                    <a:gd name="T40" fmla="*/ 0 h 78"/>
                    <a:gd name="T41" fmla="*/ 77 w 77"/>
                    <a:gd name="T42" fmla="*/ 78 h 7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77" h="78">
                      <a:moveTo>
                        <a:pt x="0" y="0"/>
                      </a:moveTo>
                      <a:lnTo>
                        <a:pt x="0" y="28"/>
                      </a:lnTo>
                      <a:lnTo>
                        <a:pt x="26" y="30"/>
                      </a:lnTo>
                      <a:lnTo>
                        <a:pt x="37" y="52"/>
                      </a:lnTo>
                      <a:lnTo>
                        <a:pt x="37" y="78"/>
                      </a:lnTo>
                      <a:lnTo>
                        <a:pt x="50" y="78"/>
                      </a:lnTo>
                      <a:lnTo>
                        <a:pt x="51" y="47"/>
                      </a:lnTo>
                      <a:lnTo>
                        <a:pt x="58" y="30"/>
                      </a:lnTo>
                      <a:lnTo>
                        <a:pt x="77" y="30"/>
                      </a:lnTo>
                      <a:lnTo>
                        <a:pt x="69" y="13"/>
                      </a:lnTo>
                      <a:lnTo>
                        <a:pt x="10" y="13"/>
                      </a:lnTo>
                      <a:lnTo>
                        <a:pt x="0" y="0"/>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339" name="Freeform 163">
                  <a:extLst>
                    <a:ext uri="{FF2B5EF4-FFF2-40B4-BE49-F238E27FC236}">
                      <a16:creationId xmlns:a16="http://schemas.microsoft.com/office/drawing/2014/main" id="{24F2DBC7-471B-49CD-AE00-21F0E669F128}"/>
                    </a:ext>
                  </a:extLst>
                </p:cNvPr>
                <p:cNvSpPr>
                  <a:spLocks/>
                </p:cNvSpPr>
                <p:nvPr/>
              </p:nvSpPr>
              <p:spPr bwMode="auto">
                <a:xfrm>
                  <a:off x="6392" y="12724"/>
                  <a:ext cx="78" cy="77"/>
                </a:xfrm>
                <a:custGeom>
                  <a:avLst/>
                  <a:gdLst>
                    <a:gd name="T0" fmla="*/ 0 w 78"/>
                    <a:gd name="T1" fmla="*/ 0 h 78"/>
                    <a:gd name="T2" fmla="*/ 0 w 78"/>
                    <a:gd name="T3" fmla="*/ 26 h 78"/>
                    <a:gd name="T4" fmla="*/ 26 w 78"/>
                    <a:gd name="T5" fmla="*/ 29 h 78"/>
                    <a:gd name="T6" fmla="*/ 37 w 78"/>
                    <a:gd name="T7" fmla="*/ 52 h 78"/>
                    <a:gd name="T8" fmla="*/ 37 w 78"/>
                    <a:gd name="T9" fmla="*/ 78 h 78"/>
                    <a:gd name="T10" fmla="*/ 50 w 78"/>
                    <a:gd name="T11" fmla="*/ 78 h 78"/>
                    <a:gd name="T12" fmla="*/ 51 w 78"/>
                    <a:gd name="T13" fmla="*/ 46 h 78"/>
                    <a:gd name="T14" fmla="*/ 59 w 78"/>
                    <a:gd name="T15" fmla="*/ 30 h 78"/>
                    <a:gd name="T16" fmla="*/ 78 w 78"/>
                    <a:gd name="T17" fmla="*/ 30 h 78"/>
                    <a:gd name="T18" fmla="*/ 70 w 78"/>
                    <a:gd name="T19" fmla="*/ 12 h 78"/>
                    <a:gd name="T20" fmla="*/ 10 w 78"/>
                    <a:gd name="T21" fmla="*/ 12 h 78"/>
                    <a:gd name="T22" fmla="*/ 0 w 78"/>
                    <a:gd name="T23" fmla="*/ 0 h 78"/>
                    <a:gd name="T24" fmla="*/ 0 w 78"/>
                    <a:gd name="T25" fmla="*/ 0 h 7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78"/>
                    <a:gd name="T40" fmla="*/ 0 h 78"/>
                    <a:gd name="T41" fmla="*/ 78 w 78"/>
                    <a:gd name="T42" fmla="*/ 78 h 7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78" h="78">
                      <a:moveTo>
                        <a:pt x="0" y="0"/>
                      </a:moveTo>
                      <a:lnTo>
                        <a:pt x="0" y="26"/>
                      </a:lnTo>
                      <a:lnTo>
                        <a:pt x="26" y="29"/>
                      </a:lnTo>
                      <a:lnTo>
                        <a:pt x="37" y="52"/>
                      </a:lnTo>
                      <a:lnTo>
                        <a:pt x="37" y="78"/>
                      </a:lnTo>
                      <a:lnTo>
                        <a:pt x="50" y="78"/>
                      </a:lnTo>
                      <a:lnTo>
                        <a:pt x="51" y="46"/>
                      </a:lnTo>
                      <a:lnTo>
                        <a:pt x="59" y="30"/>
                      </a:lnTo>
                      <a:lnTo>
                        <a:pt x="78" y="30"/>
                      </a:lnTo>
                      <a:lnTo>
                        <a:pt x="70" y="12"/>
                      </a:lnTo>
                      <a:lnTo>
                        <a:pt x="10" y="12"/>
                      </a:lnTo>
                      <a:lnTo>
                        <a:pt x="0" y="0"/>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340" name="Freeform 164">
                  <a:extLst>
                    <a:ext uri="{FF2B5EF4-FFF2-40B4-BE49-F238E27FC236}">
                      <a16:creationId xmlns:a16="http://schemas.microsoft.com/office/drawing/2014/main" id="{000808B2-8ADB-490C-AD58-9F1F8DBD84E4}"/>
                    </a:ext>
                  </a:extLst>
                </p:cNvPr>
                <p:cNvSpPr>
                  <a:spLocks/>
                </p:cNvSpPr>
                <p:nvPr/>
              </p:nvSpPr>
              <p:spPr bwMode="auto">
                <a:xfrm>
                  <a:off x="6480" y="12721"/>
                  <a:ext cx="78" cy="77"/>
                </a:xfrm>
                <a:custGeom>
                  <a:avLst/>
                  <a:gdLst>
                    <a:gd name="T0" fmla="*/ 0 w 78"/>
                    <a:gd name="T1" fmla="*/ 0 h 78"/>
                    <a:gd name="T2" fmla="*/ 0 w 78"/>
                    <a:gd name="T3" fmla="*/ 26 h 78"/>
                    <a:gd name="T4" fmla="*/ 26 w 78"/>
                    <a:gd name="T5" fmla="*/ 29 h 78"/>
                    <a:gd name="T6" fmla="*/ 37 w 78"/>
                    <a:gd name="T7" fmla="*/ 52 h 78"/>
                    <a:gd name="T8" fmla="*/ 37 w 78"/>
                    <a:gd name="T9" fmla="*/ 78 h 78"/>
                    <a:gd name="T10" fmla="*/ 49 w 78"/>
                    <a:gd name="T11" fmla="*/ 78 h 78"/>
                    <a:gd name="T12" fmla="*/ 50 w 78"/>
                    <a:gd name="T13" fmla="*/ 47 h 78"/>
                    <a:gd name="T14" fmla="*/ 57 w 78"/>
                    <a:gd name="T15" fmla="*/ 30 h 78"/>
                    <a:gd name="T16" fmla="*/ 78 w 78"/>
                    <a:gd name="T17" fmla="*/ 30 h 78"/>
                    <a:gd name="T18" fmla="*/ 70 w 78"/>
                    <a:gd name="T19" fmla="*/ 13 h 78"/>
                    <a:gd name="T20" fmla="*/ 10 w 78"/>
                    <a:gd name="T21" fmla="*/ 13 h 78"/>
                    <a:gd name="T22" fmla="*/ 0 w 78"/>
                    <a:gd name="T23" fmla="*/ 0 h 78"/>
                    <a:gd name="T24" fmla="*/ 0 w 78"/>
                    <a:gd name="T25" fmla="*/ 0 h 7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78"/>
                    <a:gd name="T40" fmla="*/ 0 h 78"/>
                    <a:gd name="T41" fmla="*/ 78 w 78"/>
                    <a:gd name="T42" fmla="*/ 78 h 7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78" h="78">
                      <a:moveTo>
                        <a:pt x="0" y="0"/>
                      </a:moveTo>
                      <a:lnTo>
                        <a:pt x="0" y="26"/>
                      </a:lnTo>
                      <a:lnTo>
                        <a:pt x="26" y="29"/>
                      </a:lnTo>
                      <a:lnTo>
                        <a:pt x="37" y="52"/>
                      </a:lnTo>
                      <a:lnTo>
                        <a:pt x="37" y="78"/>
                      </a:lnTo>
                      <a:lnTo>
                        <a:pt x="49" y="78"/>
                      </a:lnTo>
                      <a:lnTo>
                        <a:pt x="50" y="47"/>
                      </a:lnTo>
                      <a:lnTo>
                        <a:pt x="57" y="30"/>
                      </a:lnTo>
                      <a:lnTo>
                        <a:pt x="78" y="30"/>
                      </a:lnTo>
                      <a:lnTo>
                        <a:pt x="70" y="13"/>
                      </a:lnTo>
                      <a:lnTo>
                        <a:pt x="10" y="13"/>
                      </a:lnTo>
                      <a:lnTo>
                        <a:pt x="0" y="0"/>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341" name="Freeform 165">
                  <a:extLst>
                    <a:ext uri="{FF2B5EF4-FFF2-40B4-BE49-F238E27FC236}">
                      <a16:creationId xmlns:a16="http://schemas.microsoft.com/office/drawing/2014/main" id="{49429BA6-BFA4-4E5D-A127-8E4425E5FB89}"/>
                    </a:ext>
                  </a:extLst>
                </p:cNvPr>
                <p:cNvSpPr>
                  <a:spLocks/>
                </p:cNvSpPr>
                <p:nvPr/>
              </p:nvSpPr>
              <p:spPr bwMode="auto">
                <a:xfrm>
                  <a:off x="6573" y="12718"/>
                  <a:ext cx="78" cy="77"/>
                </a:xfrm>
                <a:custGeom>
                  <a:avLst/>
                  <a:gdLst>
                    <a:gd name="T0" fmla="*/ 0 w 78"/>
                    <a:gd name="T1" fmla="*/ 0 h 77"/>
                    <a:gd name="T2" fmla="*/ 0 w 78"/>
                    <a:gd name="T3" fmla="*/ 26 h 77"/>
                    <a:gd name="T4" fmla="*/ 27 w 78"/>
                    <a:gd name="T5" fmla="*/ 28 h 77"/>
                    <a:gd name="T6" fmla="*/ 37 w 78"/>
                    <a:gd name="T7" fmla="*/ 51 h 77"/>
                    <a:gd name="T8" fmla="*/ 37 w 78"/>
                    <a:gd name="T9" fmla="*/ 77 h 77"/>
                    <a:gd name="T10" fmla="*/ 49 w 78"/>
                    <a:gd name="T11" fmla="*/ 77 h 77"/>
                    <a:gd name="T12" fmla="*/ 51 w 78"/>
                    <a:gd name="T13" fmla="*/ 46 h 77"/>
                    <a:gd name="T14" fmla="*/ 59 w 78"/>
                    <a:gd name="T15" fmla="*/ 30 h 77"/>
                    <a:gd name="T16" fmla="*/ 78 w 78"/>
                    <a:gd name="T17" fmla="*/ 30 h 77"/>
                    <a:gd name="T18" fmla="*/ 70 w 78"/>
                    <a:gd name="T19" fmla="*/ 12 h 77"/>
                    <a:gd name="T20" fmla="*/ 11 w 78"/>
                    <a:gd name="T21" fmla="*/ 12 h 77"/>
                    <a:gd name="T22" fmla="*/ 0 w 78"/>
                    <a:gd name="T23" fmla="*/ 0 h 77"/>
                    <a:gd name="T24" fmla="*/ 0 w 78"/>
                    <a:gd name="T25" fmla="*/ 0 h 7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78"/>
                    <a:gd name="T40" fmla="*/ 0 h 77"/>
                    <a:gd name="T41" fmla="*/ 78 w 78"/>
                    <a:gd name="T42" fmla="*/ 77 h 7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78" h="77">
                      <a:moveTo>
                        <a:pt x="0" y="0"/>
                      </a:moveTo>
                      <a:lnTo>
                        <a:pt x="0" y="26"/>
                      </a:lnTo>
                      <a:lnTo>
                        <a:pt x="27" y="28"/>
                      </a:lnTo>
                      <a:lnTo>
                        <a:pt x="37" y="51"/>
                      </a:lnTo>
                      <a:lnTo>
                        <a:pt x="37" y="77"/>
                      </a:lnTo>
                      <a:lnTo>
                        <a:pt x="49" y="77"/>
                      </a:lnTo>
                      <a:lnTo>
                        <a:pt x="51" y="46"/>
                      </a:lnTo>
                      <a:lnTo>
                        <a:pt x="59" y="30"/>
                      </a:lnTo>
                      <a:lnTo>
                        <a:pt x="78" y="30"/>
                      </a:lnTo>
                      <a:lnTo>
                        <a:pt x="70" y="12"/>
                      </a:lnTo>
                      <a:lnTo>
                        <a:pt x="11" y="12"/>
                      </a:lnTo>
                      <a:lnTo>
                        <a:pt x="0" y="0"/>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342" name="Freeform 166">
                  <a:extLst>
                    <a:ext uri="{FF2B5EF4-FFF2-40B4-BE49-F238E27FC236}">
                      <a16:creationId xmlns:a16="http://schemas.microsoft.com/office/drawing/2014/main" id="{8E3100B5-56D1-42C0-9A39-ABBB64BC6BA7}"/>
                    </a:ext>
                  </a:extLst>
                </p:cNvPr>
                <p:cNvSpPr>
                  <a:spLocks/>
                </p:cNvSpPr>
                <p:nvPr/>
              </p:nvSpPr>
              <p:spPr bwMode="auto">
                <a:xfrm>
                  <a:off x="6666" y="12715"/>
                  <a:ext cx="74" cy="80"/>
                </a:xfrm>
                <a:custGeom>
                  <a:avLst/>
                  <a:gdLst>
                    <a:gd name="T0" fmla="*/ 0 w 77"/>
                    <a:gd name="T1" fmla="*/ 0 h 78"/>
                    <a:gd name="T2" fmla="*/ 0 w 77"/>
                    <a:gd name="T3" fmla="*/ 26 h 78"/>
                    <a:gd name="T4" fmla="*/ 26 w 77"/>
                    <a:gd name="T5" fmla="*/ 29 h 78"/>
                    <a:gd name="T6" fmla="*/ 36 w 77"/>
                    <a:gd name="T7" fmla="*/ 52 h 78"/>
                    <a:gd name="T8" fmla="*/ 36 w 77"/>
                    <a:gd name="T9" fmla="*/ 78 h 78"/>
                    <a:gd name="T10" fmla="*/ 49 w 77"/>
                    <a:gd name="T11" fmla="*/ 78 h 78"/>
                    <a:gd name="T12" fmla="*/ 50 w 77"/>
                    <a:gd name="T13" fmla="*/ 46 h 78"/>
                    <a:gd name="T14" fmla="*/ 57 w 77"/>
                    <a:gd name="T15" fmla="*/ 30 h 78"/>
                    <a:gd name="T16" fmla="*/ 77 w 77"/>
                    <a:gd name="T17" fmla="*/ 30 h 78"/>
                    <a:gd name="T18" fmla="*/ 69 w 77"/>
                    <a:gd name="T19" fmla="*/ 12 h 78"/>
                    <a:gd name="T20" fmla="*/ 9 w 77"/>
                    <a:gd name="T21" fmla="*/ 12 h 78"/>
                    <a:gd name="T22" fmla="*/ 0 w 77"/>
                    <a:gd name="T23" fmla="*/ 0 h 78"/>
                    <a:gd name="T24" fmla="*/ 0 w 77"/>
                    <a:gd name="T25" fmla="*/ 0 h 7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77"/>
                    <a:gd name="T40" fmla="*/ 0 h 78"/>
                    <a:gd name="T41" fmla="*/ 77 w 77"/>
                    <a:gd name="T42" fmla="*/ 78 h 7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77" h="78">
                      <a:moveTo>
                        <a:pt x="0" y="0"/>
                      </a:moveTo>
                      <a:lnTo>
                        <a:pt x="0" y="26"/>
                      </a:lnTo>
                      <a:lnTo>
                        <a:pt x="26" y="29"/>
                      </a:lnTo>
                      <a:lnTo>
                        <a:pt x="36" y="52"/>
                      </a:lnTo>
                      <a:lnTo>
                        <a:pt x="36" y="78"/>
                      </a:lnTo>
                      <a:lnTo>
                        <a:pt x="49" y="78"/>
                      </a:lnTo>
                      <a:lnTo>
                        <a:pt x="50" y="46"/>
                      </a:lnTo>
                      <a:lnTo>
                        <a:pt x="57" y="30"/>
                      </a:lnTo>
                      <a:lnTo>
                        <a:pt x="77" y="30"/>
                      </a:lnTo>
                      <a:lnTo>
                        <a:pt x="69" y="12"/>
                      </a:lnTo>
                      <a:lnTo>
                        <a:pt x="9" y="12"/>
                      </a:lnTo>
                      <a:lnTo>
                        <a:pt x="0" y="0"/>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343" name="Freeform 167">
                  <a:extLst>
                    <a:ext uri="{FF2B5EF4-FFF2-40B4-BE49-F238E27FC236}">
                      <a16:creationId xmlns:a16="http://schemas.microsoft.com/office/drawing/2014/main" id="{E0B6E5F3-73FC-40A7-A031-9C780FFC50B1}"/>
                    </a:ext>
                  </a:extLst>
                </p:cNvPr>
                <p:cNvSpPr>
                  <a:spLocks/>
                </p:cNvSpPr>
                <p:nvPr/>
              </p:nvSpPr>
              <p:spPr bwMode="auto">
                <a:xfrm>
                  <a:off x="6754" y="12718"/>
                  <a:ext cx="78" cy="80"/>
                </a:xfrm>
                <a:custGeom>
                  <a:avLst/>
                  <a:gdLst>
                    <a:gd name="T0" fmla="*/ 0 w 77"/>
                    <a:gd name="T1" fmla="*/ 0 h 79"/>
                    <a:gd name="T2" fmla="*/ 0 w 77"/>
                    <a:gd name="T3" fmla="*/ 27 h 79"/>
                    <a:gd name="T4" fmla="*/ 26 w 77"/>
                    <a:gd name="T5" fmla="*/ 28 h 79"/>
                    <a:gd name="T6" fmla="*/ 37 w 77"/>
                    <a:gd name="T7" fmla="*/ 51 h 79"/>
                    <a:gd name="T8" fmla="*/ 37 w 77"/>
                    <a:gd name="T9" fmla="*/ 77 h 79"/>
                    <a:gd name="T10" fmla="*/ 49 w 77"/>
                    <a:gd name="T11" fmla="*/ 79 h 79"/>
                    <a:gd name="T12" fmla="*/ 51 w 77"/>
                    <a:gd name="T13" fmla="*/ 46 h 79"/>
                    <a:gd name="T14" fmla="*/ 57 w 77"/>
                    <a:gd name="T15" fmla="*/ 30 h 79"/>
                    <a:gd name="T16" fmla="*/ 77 w 77"/>
                    <a:gd name="T17" fmla="*/ 30 h 79"/>
                    <a:gd name="T18" fmla="*/ 68 w 77"/>
                    <a:gd name="T19" fmla="*/ 12 h 79"/>
                    <a:gd name="T20" fmla="*/ 10 w 77"/>
                    <a:gd name="T21" fmla="*/ 12 h 79"/>
                    <a:gd name="T22" fmla="*/ 0 w 77"/>
                    <a:gd name="T23" fmla="*/ 0 h 79"/>
                    <a:gd name="T24" fmla="*/ 0 w 77"/>
                    <a:gd name="T25" fmla="*/ 0 h 7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77"/>
                    <a:gd name="T40" fmla="*/ 0 h 79"/>
                    <a:gd name="T41" fmla="*/ 77 w 77"/>
                    <a:gd name="T42" fmla="*/ 79 h 7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77" h="79">
                      <a:moveTo>
                        <a:pt x="0" y="0"/>
                      </a:moveTo>
                      <a:lnTo>
                        <a:pt x="0" y="27"/>
                      </a:lnTo>
                      <a:lnTo>
                        <a:pt x="26" y="28"/>
                      </a:lnTo>
                      <a:lnTo>
                        <a:pt x="37" y="51"/>
                      </a:lnTo>
                      <a:lnTo>
                        <a:pt x="37" y="77"/>
                      </a:lnTo>
                      <a:lnTo>
                        <a:pt x="49" y="79"/>
                      </a:lnTo>
                      <a:lnTo>
                        <a:pt x="51" y="46"/>
                      </a:lnTo>
                      <a:lnTo>
                        <a:pt x="57" y="30"/>
                      </a:lnTo>
                      <a:lnTo>
                        <a:pt x="77" y="30"/>
                      </a:lnTo>
                      <a:lnTo>
                        <a:pt x="68" y="12"/>
                      </a:lnTo>
                      <a:lnTo>
                        <a:pt x="10" y="12"/>
                      </a:lnTo>
                      <a:lnTo>
                        <a:pt x="0" y="0"/>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344" name="Freeform 168">
                  <a:extLst>
                    <a:ext uri="{FF2B5EF4-FFF2-40B4-BE49-F238E27FC236}">
                      <a16:creationId xmlns:a16="http://schemas.microsoft.com/office/drawing/2014/main" id="{C3B60A1C-8701-4822-AD6E-F6DADCD82D5C}"/>
                    </a:ext>
                  </a:extLst>
                </p:cNvPr>
                <p:cNvSpPr>
                  <a:spLocks/>
                </p:cNvSpPr>
                <p:nvPr/>
              </p:nvSpPr>
              <p:spPr bwMode="auto">
                <a:xfrm>
                  <a:off x="6847" y="12721"/>
                  <a:ext cx="78" cy="77"/>
                </a:xfrm>
                <a:custGeom>
                  <a:avLst/>
                  <a:gdLst>
                    <a:gd name="T0" fmla="*/ 0 w 78"/>
                    <a:gd name="T1" fmla="*/ 0 h 78"/>
                    <a:gd name="T2" fmla="*/ 0 w 78"/>
                    <a:gd name="T3" fmla="*/ 28 h 78"/>
                    <a:gd name="T4" fmla="*/ 26 w 78"/>
                    <a:gd name="T5" fmla="*/ 29 h 78"/>
                    <a:gd name="T6" fmla="*/ 37 w 78"/>
                    <a:gd name="T7" fmla="*/ 52 h 78"/>
                    <a:gd name="T8" fmla="*/ 37 w 78"/>
                    <a:gd name="T9" fmla="*/ 78 h 78"/>
                    <a:gd name="T10" fmla="*/ 49 w 78"/>
                    <a:gd name="T11" fmla="*/ 78 h 78"/>
                    <a:gd name="T12" fmla="*/ 51 w 78"/>
                    <a:gd name="T13" fmla="*/ 47 h 78"/>
                    <a:gd name="T14" fmla="*/ 59 w 78"/>
                    <a:gd name="T15" fmla="*/ 30 h 78"/>
                    <a:gd name="T16" fmla="*/ 78 w 78"/>
                    <a:gd name="T17" fmla="*/ 30 h 78"/>
                    <a:gd name="T18" fmla="*/ 70 w 78"/>
                    <a:gd name="T19" fmla="*/ 13 h 78"/>
                    <a:gd name="T20" fmla="*/ 10 w 78"/>
                    <a:gd name="T21" fmla="*/ 13 h 78"/>
                    <a:gd name="T22" fmla="*/ 0 w 78"/>
                    <a:gd name="T23" fmla="*/ 0 h 78"/>
                    <a:gd name="T24" fmla="*/ 0 w 78"/>
                    <a:gd name="T25" fmla="*/ 0 h 7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78"/>
                    <a:gd name="T40" fmla="*/ 0 h 78"/>
                    <a:gd name="T41" fmla="*/ 78 w 78"/>
                    <a:gd name="T42" fmla="*/ 78 h 7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78" h="78">
                      <a:moveTo>
                        <a:pt x="0" y="0"/>
                      </a:moveTo>
                      <a:lnTo>
                        <a:pt x="0" y="28"/>
                      </a:lnTo>
                      <a:lnTo>
                        <a:pt x="26" y="29"/>
                      </a:lnTo>
                      <a:lnTo>
                        <a:pt x="37" y="52"/>
                      </a:lnTo>
                      <a:lnTo>
                        <a:pt x="37" y="78"/>
                      </a:lnTo>
                      <a:lnTo>
                        <a:pt x="49" y="78"/>
                      </a:lnTo>
                      <a:lnTo>
                        <a:pt x="51" y="47"/>
                      </a:lnTo>
                      <a:lnTo>
                        <a:pt x="59" y="30"/>
                      </a:lnTo>
                      <a:lnTo>
                        <a:pt x="78" y="30"/>
                      </a:lnTo>
                      <a:lnTo>
                        <a:pt x="70" y="13"/>
                      </a:lnTo>
                      <a:lnTo>
                        <a:pt x="10" y="13"/>
                      </a:lnTo>
                      <a:lnTo>
                        <a:pt x="0" y="0"/>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345" name="Freeform 169">
                  <a:extLst>
                    <a:ext uri="{FF2B5EF4-FFF2-40B4-BE49-F238E27FC236}">
                      <a16:creationId xmlns:a16="http://schemas.microsoft.com/office/drawing/2014/main" id="{54C98920-0506-4E6B-8678-3CB192DD6587}"/>
                    </a:ext>
                  </a:extLst>
                </p:cNvPr>
                <p:cNvSpPr>
                  <a:spLocks/>
                </p:cNvSpPr>
                <p:nvPr/>
              </p:nvSpPr>
              <p:spPr bwMode="auto">
                <a:xfrm>
                  <a:off x="6939" y="12721"/>
                  <a:ext cx="78" cy="77"/>
                </a:xfrm>
                <a:custGeom>
                  <a:avLst/>
                  <a:gdLst>
                    <a:gd name="T0" fmla="*/ 0 w 78"/>
                    <a:gd name="T1" fmla="*/ 0 h 78"/>
                    <a:gd name="T2" fmla="*/ 0 w 78"/>
                    <a:gd name="T3" fmla="*/ 27 h 78"/>
                    <a:gd name="T4" fmla="*/ 26 w 78"/>
                    <a:gd name="T5" fmla="*/ 29 h 78"/>
                    <a:gd name="T6" fmla="*/ 37 w 78"/>
                    <a:gd name="T7" fmla="*/ 52 h 78"/>
                    <a:gd name="T8" fmla="*/ 37 w 78"/>
                    <a:gd name="T9" fmla="*/ 78 h 78"/>
                    <a:gd name="T10" fmla="*/ 50 w 78"/>
                    <a:gd name="T11" fmla="*/ 78 h 78"/>
                    <a:gd name="T12" fmla="*/ 51 w 78"/>
                    <a:gd name="T13" fmla="*/ 46 h 78"/>
                    <a:gd name="T14" fmla="*/ 58 w 78"/>
                    <a:gd name="T15" fmla="*/ 30 h 78"/>
                    <a:gd name="T16" fmla="*/ 78 w 78"/>
                    <a:gd name="T17" fmla="*/ 30 h 78"/>
                    <a:gd name="T18" fmla="*/ 70 w 78"/>
                    <a:gd name="T19" fmla="*/ 12 h 78"/>
                    <a:gd name="T20" fmla="*/ 10 w 78"/>
                    <a:gd name="T21" fmla="*/ 12 h 78"/>
                    <a:gd name="T22" fmla="*/ 0 w 78"/>
                    <a:gd name="T23" fmla="*/ 0 h 78"/>
                    <a:gd name="T24" fmla="*/ 0 w 78"/>
                    <a:gd name="T25" fmla="*/ 0 h 7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78"/>
                    <a:gd name="T40" fmla="*/ 0 h 78"/>
                    <a:gd name="T41" fmla="*/ 78 w 78"/>
                    <a:gd name="T42" fmla="*/ 78 h 7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78" h="78">
                      <a:moveTo>
                        <a:pt x="0" y="0"/>
                      </a:moveTo>
                      <a:lnTo>
                        <a:pt x="0" y="27"/>
                      </a:lnTo>
                      <a:lnTo>
                        <a:pt x="26" y="29"/>
                      </a:lnTo>
                      <a:lnTo>
                        <a:pt x="37" y="52"/>
                      </a:lnTo>
                      <a:lnTo>
                        <a:pt x="37" y="78"/>
                      </a:lnTo>
                      <a:lnTo>
                        <a:pt x="50" y="78"/>
                      </a:lnTo>
                      <a:lnTo>
                        <a:pt x="51" y="46"/>
                      </a:lnTo>
                      <a:lnTo>
                        <a:pt x="58" y="30"/>
                      </a:lnTo>
                      <a:lnTo>
                        <a:pt x="78" y="30"/>
                      </a:lnTo>
                      <a:lnTo>
                        <a:pt x="70" y="12"/>
                      </a:lnTo>
                      <a:lnTo>
                        <a:pt x="10" y="12"/>
                      </a:lnTo>
                      <a:lnTo>
                        <a:pt x="0" y="0"/>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346" name="Freeform 170">
                  <a:extLst>
                    <a:ext uri="{FF2B5EF4-FFF2-40B4-BE49-F238E27FC236}">
                      <a16:creationId xmlns:a16="http://schemas.microsoft.com/office/drawing/2014/main" id="{7D5B1306-A564-49F7-94A8-FB94A1F560D2}"/>
                    </a:ext>
                  </a:extLst>
                </p:cNvPr>
                <p:cNvSpPr>
                  <a:spLocks/>
                </p:cNvSpPr>
                <p:nvPr/>
              </p:nvSpPr>
              <p:spPr bwMode="auto">
                <a:xfrm>
                  <a:off x="7032" y="12721"/>
                  <a:ext cx="78" cy="77"/>
                </a:xfrm>
                <a:custGeom>
                  <a:avLst/>
                  <a:gdLst>
                    <a:gd name="T0" fmla="*/ 0 w 78"/>
                    <a:gd name="T1" fmla="*/ 0 h 78"/>
                    <a:gd name="T2" fmla="*/ 0 w 78"/>
                    <a:gd name="T3" fmla="*/ 28 h 78"/>
                    <a:gd name="T4" fmla="*/ 26 w 78"/>
                    <a:gd name="T5" fmla="*/ 29 h 78"/>
                    <a:gd name="T6" fmla="*/ 37 w 78"/>
                    <a:gd name="T7" fmla="*/ 52 h 78"/>
                    <a:gd name="T8" fmla="*/ 37 w 78"/>
                    <a:gd name="T9" fmla="*/ 78 h 78"/>
                    <a:gd name="T10" fmla="*/ 49 w 78"/>
                    <a:gd name="T11" fmla="*/ 78 h 78"/>
                    <a:gd name="T12" fmla="*/ 50 w 78"/>
                    <a:gd name="T13" fmla="*/ 47 h 78"/>
                    <a:gd name="T14" fmla="*/ 59 w 78"/>
                    <a:gd name="T15" fmla="*/ 30 h 78"/>
                    <a:gd name="T16" fmla="*/ 78 w 78"/>
                    <a:gd name="T17" fmla="*/ 30 h 78"/>
                    <a:gd name="T18" fmla="*/ 70 w 78"/>
                    <a:gd name="T19" fmla="*/ 13 h 78"/>
                    <a:gd name="T20" fmla="*/ 9 w 78"/>
                    <a:gd name="T21" fmla="*/ 13 h 78"/>
                    <a:gd name="T22" fmla="*/ 0 w 78"/>
                    <a:gd name="T23" fmla="*/ 0 h 78"/>
                    <a:gd name="T24" fmla="*/ 0 w 78"/>
                    <a:gd name="T25" fmla="*/ 0 h 7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78"/>
                    <a:gd name="T40" fmla="*/ 0 h 78"/>
                    <a:gd name="T41" fmla="*/ 78 w 78"/>
                    <a:gd name="T42" fmla="*/ 78 h 7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78" h="78">
                      <a:moveTo>
                        <a:pt x="0" y="0"/>
                      </a:moveTo>
                      <a:lnTo>
                        <a:pt x="0" y="28"/>
                      </a:lnTo>
                      <a:lnTo>
                        <a:pt x="26" y="29"/>
                      </a:lnTo>
                      <a:lnTo>
                        <a:pt x="37" y="52"/>
                      </a:lnTo>
                      <a:lnTo>
                        <a:pt x="37" y="78"/>
                      </a:lnTo>
                      <a:lnTo>
                        <a:pt x="49" y="78"/>
                      </a:lnTo>
                      <a:lnTo>
                        <a:pt x="50" y="47"/>
                      </a:lnTo>
                      <a:lnTo>
                        <a:pt x="59" y="30"/>
                      </a:lnTo>
                      <a:lnTo>
                        <a:pt x="78" y="30"/>
                      </a:lnTo>
                      <a:lnTo>
                        <a:pt x="70" y="13"/>
                      </a:lnTo>
                      <a:lnTo>
                        <a:pt x="9" y="13"/>
                      </a:lnTo>
                      <a:lnTo>
                        <a:pt x="0" y="0"/>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347" name="Freeform 171">
                  <a:extLst>
                    <a:ext uri="{FF2B5EF4-FFF2-40B4-BE49-F238E27FC236}">
                      <a16:creationId xmlns:a16="http://schemas.microsoft.com/office/drawing/2014/main" id="{940E5400-E921-4D5B-A171-F3CD1419574C}"/>
                    </a:ext>
                  </a:extLst>
                </p:cNvPr>
                <p:cNvSpPr>
                  <a:spLocks/>
                </p:cNvSpPr>
                <p:nvPr/>
              </p:nvSpPr>
              <p:spPr bwMode="auto">
                <a:xfrm>
                  <a:off x="7124" y="12718"/>
                  <a:ext cx="78" cy="77"/>
                </a:xfrm>
                <a:custGeom>
                  <a:avLst/>
                  <a:gdLst>
                    <a:gd name="T0" fmla="*/ 0 w 78"/>
                    <a:gd name="T1" fmla="*/ 0 h 77"/>
                    <a:gd name="T2" fmla="*/ 0 w 78"/>
                    <a:gd name="T3" fmla="*/ 27 h 77"/>
                    <a:gd name="T4" fmla="*/ 26 w 78"/>
                    <a:gd name="T5" fmla="*/ 28 h 77"/>
                    <a:gd name="T6" fmla="*/ 37 w 78"/>
                    <a:gd name="T7" fmla="*/ 51 h 77"/>
                    <a:gd name="T8" fmla="*/ 37 w 78"/>
                    <a:gd name="T9" fmla="*/ 77 h 77"/>
                    <a:gd name="T10" fmla="*/ 49 w 78"/>
                    <a:gd name="T11" fmla="*/ 77 h 77"/>
                    <a:gd name="T12" fmla="*/ 51 w 78"/>
                    <a:gd name="T13" fmla="*/ 46 h 77"/>
                    <a:gd name="T14" fmla="*/ 59 w 78"/>
                    <a:gd name="T15" fmla="*/ 30 h 77"/>
                    <a:gd name="T16" fmla="*/ 78 w 78"/>
                    <a:gd name="T17" fmla="*/ 30 h 77"/>
                    <a:gd name="T18" fmla="*/ 70 w 78"/>
                    <a:gd name="T19" fmla="*/ 12 h 77"/>
                    <a:gd name="T20" fmla="*/ 10 w 78"/>
                    <a:gd name="T21" fmla="*/ 12 h 77"/>
                    <a:gd name="T22" fmla="*/ 0 w 78"/>
                    <a:gd name="T23" fmla="*/ 0 h 77"/>
                    <a:gd name="T24" fmla="*/ 0 w 78"/>
                    <a:gd name="T25" fmla="*/ 0 h 7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78"/>
                    <a:gd name="T40" fmla="*/ 0 h 77"/>
                    <a:gd name="T41" fmla="*/ 78 w 78"/>
                    <a:gd name="T42" fmla="*/ 77 h 7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78" h="77">
                      <a:moveTo>
                        <a:pt x="0" y="0"/>
                      </a:moveTo>
                      <a:lnTo>
                        <a:pt x="0" y="27"/>
                      </a:lnTo>
                      <a:lnTo>
                        <a:pt x="26" y="28"/>
                      </a:lnTo>
                      <a:lnTo>
                        <a:pt x="37" y="51"/>
                      </a:lnTo>
                      <a:lnTo>
                        <a:pt x="37" y="77"/>
                      </a:lnTo>
                      <a:lnTo>
                        <a:pt x="49" y="77"/>
                      </a:lnTo>
                      <a:lnTo>
                        <a:pt x="51" y="46"/>
                      </a:lnTo>
                      <a:lnTo>
                        <a:pt x="59" y="30"/>
                      </a:lnTo>
                      <a:lnTo>
                        <a:pt x="78" y="30"/>
                      </a:lnTo>
                      <a:lnTo>
                        <a:pt x="70" y="12"/>
                      </a:lnTo>
                      <a:lnTo>
                        <a:pt x="10" y="12"/>
                      </a:lnTo>
                      <a:lnTo>
                        <a:pt x="0" y="0"/>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348" name="Freeform 172">
                  <a:extLst>
                    <a:ext uri="{FF2B5EF4-FFF2-40B4-BE49-F238E27FC236}">
                      <a16:creationId xmlns:a16="http://schemas.microsoft.com/office/drawing/2014/main" id="{6C18E2C7-3075-44DF-ABB6-AF677E82D688}"/>
                    </a:ext>
                  </a:extLst>
                </p:cNvPr>
                <p:cNvSpPr>
                  <a:spLocks/>
                </p:cNvSpPr>
                <p:nvPr/>
              </p:nvSpPr>
              <p:spPr bwMode="auto">
                <a:xfrm>
                  <a:off x="7206" y="12708"/>
                  <a:ext cx="33" cy="42"/>
                </a:xfrm>
                <a:custGeom>
                  <a:avLst/>
                  <a:gdLst>
                    <a:gd name="T0" fmla="*/ 0 w 32"/>
                    <a:gd name="T1" fmla="*/ 2 h 41"/>
                    <a:gd name="T2" fmla="*/ 2 w 32"/>
                    <a:gd name="T3" fmla="*/ 41 h 41"/>
                    <a:gd name="T4" fmla="*/ 11 w 32"/>
                    <a:gd name="T5" fmla="*/ 41 h 41"/>
                    <a:gd name="T6" fmla="*/ 15 w 32"/>
                    <a:gd name="T7" fmla="*/ 13 h 41"/>
                    <a:gd name="T8" fmla="*/ 32 w 32"/>
                    <a:gd name="T9" fmla="*/ 0 h 41"/>
                    <a:gd name="T10" fmla="*/ 0 w 32"/>
                    <a:gd name="T11" fmla="*/ 2 h 41"/>
                    <a:gd name="T12" fmla="*/ 0 w 32"/>
                    <a:gd name="T13" fmla="*/ 2 h 41"/>
                    <a:gd name="T14" fmla="*/ 0 60000 65536"/>
                    <a:gd name="T15" fmla="*/ 0 60000 65536"/>
                    <a:gd name="T16" fmla="*/ 0 60000 65536"/>
                    <a:gd name="T17" fmla="*/ 0 60000 65536"/>
                    <a:gd name="T18" fmla="*/ 0 60000 65536"/>
                    <a:gd name="T19" fmla="*/ 0 60000 65536"/>
                    <a:gd name="T20" fmla="*/ 0 60000 65536"/>
                    <a:gd name="T21" fmla="*/ 0 w 32"/>
                    <a:gd name="T22" fmla="*/ 0 h 41"/>
                    <a:gd name="T23" fmla="*/ 32 w 32"/>
                    <a:gd name="T24" fmla="*/ 41 h 4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2" h="41">
                      <a:moveTo>
                        <a:pt x="0" y="2"/>
                      </a:moveTo>
                      <a:lnTo>
                        <a:pt x="2" y="41"/>
                      </a:lnTo>
                      <a:lnTo>
                        <a:pt x="11" y="41"/>
                      </a:lnTo>
                      <a:lnTo>
                        <a:pt x="15" y="13"/>
                      </a:lnTo>
                      <a:lnTo>
                        <a:pt x="32" y="0"/>
                      </a:lnTo>
                      <a:lnTo>
                        <a:pt x="0" y="2"/>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349" name="Freeform 173">
                  <a:extLst>
                    <a:ext uri="{FF2B5EF4-FFF2-40B4-BE49-F238E27FC236}">
                      <a16:creationId xmlns:a16="http://schemas.microsoft.com/office/drawing/2014/main" id="{F550AC82-F9BD-4DE3-AC91-BE1B73D4A1F0}"/>
                    </a:ext>
                  </a:extLst>
                </p:cNvPr>
                <p:cNvSpPr>
                  <a:spLocks/>
                </p:cNvSpPr>
                <p:nvPr/>
              </p:nvSpPr>
              <p:spPr bwMode="auto">
                <a:xfrm>
                  <a:off x="7272" y="12776"/>
                  <a:ext cx="111" cy="19"/>
                </a:xfrm>
                <a:custGeom>
                  <a:avLst/>
                  <a:gdLst>
                    <a:gd name="T0" fmla="*/ 10 w 109"/>
                    <a:gd name="T1" fmla="*/ 0 h 19"/>
                    <a:gd name="T2" fmla="*/ 0 w 109"/>
                    <a:gd name="T3" fmla="*/ 18 h 19"/>
                    <a:gd name="T4" fmla="*/ 109 w 109"/>
                    <a:gd name="T5" fmla="*/ 19 h 19"/>
                    <a:gd name="T6" fmla="*/ 106 w 109"/>
                    <a:gd name="T7" fmla="*/ 0 h 19"/>
                    <a:gd name="T8" fmla="*/ 10 w 109"/>
                    <a:gd name="T9" fmla="*/ 0 h 19"/>
                    <a:gd name="T10" fmla="*/ 10 w 109"/>
                    <a:gd name="T11" fmla="*/ 0 h 19"/>
                    <a:gd name="T12" fmla="*/ 0 60000 65536"/>
                    <a:gd name="T13" fmla="*/ 0 60000 65536"/>
                    <a:gd name="T14" fmla="*/ 0 60000 65536"/>
                    <a:gd name="T15" fmla="*/ 0 60000 65536"/>
                    <a:gd name="T16" fmla="*/ 0 60000 65536"/>
                    <a:gd name="T17" fmla="*/ 0 60000 65536"/>
                    <a:gd name="T18" fmla="*/ 0 w 109"/>
                    <a:gd name="T19" fmla="*/ 0 h 19"/>
                    <a:gd name="T20" fmla="*/ 109 w 109"/>
                    <a:gd name="T21" fmla="*/ 19 h 19"/>
                  </a:gdLst>
                  <a:ahLst/>
                  <a:cxnLst>
                    <a:cxn ang="T12">
                      <a:pos x="T0" y="T1"/>
                    </a:cxn>
                    <a:cxn ang="T13">
                      <a:pos x="T2" y="T3"/>
                    </a:cxn>
                    <a:cxn ang="T14">
                      <a:pos x="T4" y="T5"/>
                    </a:cxn>
                    <a:cxn ang="T15">
                      <a:pos x="T6" y="T7"/>
                    </a:cxn>
                    <a:cxn ang="T16">
                      <a:pos x="T8" y="T9"/>
                    </a:cxn>
                    <a:cxn ang="T17">
                      <a:pos x="T10" y="T11"/>
                    </a:cxn>
                  </a:cxnLst>
                  <a:rect l="T18" t="T19" r="T20" b="T21"/>
                  <a:pathLst>
                    <a:path w="109" h="19">
                      <a:moveTo>
                        <a:pt x="10" y="0"/>
                      </a:moveTo>
                      <a:lnTo>
                        <a:pt x="0" y="18"/>
                      </a:lnTo>
                      <a:lnTo>
                        <a:pt x="109" y="19"/>
                      </a:lnTo>
                      <a:lnTo>
                        <a:pt x="106" y="0"/>
                      </a:lnTo>
                      <a:lnTo>
                        <a:pt x="10" y="0"/>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350" name="Freeform 174">
                  <a:extLst>
                    <a:ext uri="{FF2B5EF4-FFF2-40B4-BE49-F238E27FC236}">
                      <a16:creationId xmlns:a16="http://schemas.microsoft.com/office/drawing/2014/main" id="{B03AE307-B034-4E1E-962C-5BD928DD2ED8}"/>
                    </a:ext>
                  </a:extLst>
                </p:cNvPr>
                <p:cNvSpPr>
                  <a:spLocks/>
                </p:cNvSpPr>
                <p:nvPr/>
              </p:nvSpPr>
              <p:spPr bwMode="auto">
                <a:xfrm>
                  <a:off x="6192" y="12837"/>
                  <a:ext cx="59" cy="90"/>
                </a:xfrm>
                <a:custGeom>
                  <a:avLst/>
                  <a:gdLst>
                    <a:gd name="T0" fmla="*/ 4 w 61"/>
                    <a:gd name="T1" fmla="*/ 2 h 89"/>
                    <a:gd name="T2" fmla="*/ 0 w 61"/>
                    <a:gd name="T3" fmla="*/ 14 h 89"/>
                    <a:gd name="T4" fmla="*/ 13 w 61"/>
                    <a:gd name="T5" fmla="*/ 18 h 89"/>
                    <a:gd name="T6" fmla="*/ 23 w 61"/>
                    <a:gd name="T7" fmla="*/ 40 h 89"/>
                    <a:gd name="T8" fmla="*/ 24 w 61"/>
                    <a:gd name="T9" fmla="*/ 89 h 89"/>
                    <a:gd name="T10" fmla="*/ 35 w 61"/>
                    <a:gd name="T11" fmla="*/ 89 h 89"/>
                    <a:gd name="T12" fmla="*/ 35 w 61"/>
                    <a:gd name="T13" fmla="*/ 39 h 89"/>
                    <a:gd name="T14" fmla="*/ 43 w 61"/>
                    <a:gd name="T15" fmla="*/ 18 h 89"/>
                    <a:gd name="T16" fmla="*/ 61 w 61"/>
                    <a:gd name="T17" fmla="*/ 17 h 89"/>
                    <a:gd name="T18" fmla="*/ 53 w 61"/>
                    <a:gd name="T19" fmla="*/ 0 h 89"/>
                    <a:gd name="T20" fmla="*/ 4 w 61"/>
                    <a:gd name="T21" fmla="*/ 2 h 89"/>
                    <a:gd name="T22" fmla="*/ 4 w 61"/>
                    <a:gd name="T23" fmla="*/ 2 h 8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61"/>
                    <a:gd name="T37" fmla="*/ 0 h 89"/>
                    <a:gd name="T38" fmla="*/ 61 w 61"/>
                    <a:gd name="T39" fmla="*/ 89 h 8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61" h="89">
                      <a:moveTo>
                        <a:pt x="4" y="2"/>
                      </a:moveTo>
                      <a:lnTo>
                        <a:pt x="0" y="14"/>
                      </a:lnTo>
                      <a:lnTo>
                        <a:pt x="13" y="18"/>
                      </a:lnTo>
                      <a:lnTo>
                        <a:pt x="23" y="40"/>
                      </a:lnTo>
                      <a:lnTo>
                        <a:pt x="24" y="89"/>
                      </a:lnTo>
                      <a:lnTo>
                        <a:pt x="35" y="89"/>
                      </a:lnTo>
                      <a:lnTo>
                        <a:pt x="35" y="39"/>
                      </a:lnTo>
                      <a:lnTo>
                        <a:pt x="43" y="18"/>
                      </a:lnTo>
                      <a:lnTo>
                        <a:pt x="61" y="17"/>
                      </a:lnTo>
                      <a:lnTo>
                        <a:pt x="53" y="0"/>
                      </a:lnTo>
                      <a:lnTo>
                        <a:pt x="4" y="2"/>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351" name="Freeform 175">
                  <a:extLst>
                    <a:ext uri="{FF2B5EF4-FFF2-40B4-BE49-F238E27FC236}">
                      <a16:creationId xmlns:a16="http://schemas.microsoft.com/office/drawing/2014/main" id="{B3D5C408-AB2B-4808-9B4A-E05E2128BEBB}"/>
                    </a:ext>
                  </a:extLst>
                </p:cNvPr>
                <p:cNvSpPr>
                  <a:spLocks/>
                </p:cNvSpPr>
                <p:nvPr/>
              </p:nvSpPr>
              <p:spPr bwMode="auto">
                <a:xfrm>
                  <a:off x="6281" y="12837"/>
                  <a:ext cx="59" cy="64"/>
                </a:xfrm>
                <a:custGeom>
                  <a:avLst/>
                  <a:gdLst>
                    <a:gd name="T0" fmla="*/ 4 w 58"/>
                    <a:gd name="T1" fmla="*/ 1 h 66"/>
                    <a:gd name="T2" fmla="*/ 0 w 58"/>
                    <a:gd name="T3" fmla="*/ 16 h 66"/>
                    <a:gd name="T4" fmla="*/ 21 w 58"/>
                    <a:gd name="T5" fmla="*/ 18 h 66"/>
                    <a:gd name="T6" fmla="*/ 22 w 58"/>
                    <a:gd name="T7" fmla="*/ 66 h 66"/>
                    <a:gd name="T8" fmla="*/ 36 w 58"/>
                    <a:gd name="T9" fmla="*/ 66 h 66"/>
                    <a:gd name="T10" fmla="*/ 37 w 58"/>
                    <a:gd name="T11" fmla="*/ 19 h 66"/>
                    <a:gd name="T12" fmla="*/ 58 w 58"/>
                    <a:gd name="T13" fmla="*/ 18 h 66"/>
                    <a:gd name="T14" fmla="*/ 51 w 58"/>
                    <a:gd name="T15" fmla="*/ 0 h 66"/>
                    <a:gd name="T16" fmla="*/ 4 w 58"/>
                    <a:gd name="T17" fmla="*/ 1 h 66"/>
                    <a:gd name="T18" fmla="*/ 4 w 58"/>
                    <a:gd name="T19" fmla="*/ 1 h 6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8"/>
                    <a:gd name="T31" fmla="*/ 0 h 66"/>
                    <a:gd name="T32" fmla="*/ 58 w 58"/>
                    <a:gd name="T33" fmla="*/ 66 h 6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8" h="66">
                      <a:moveTo>
                        <a:pt x="4" y="1"/>
                      </a:moveTo>
                      <a:lnTo>
                        <a:pt x="0" y="16"/>
                      </a:lnTo>
                      <a:lnTo>
                        <a:pt x="21" y="18"/>
                      </a:lnTo>
                      <a:lnTo>
                        <a:pt x="22" y="66"/>
                      </a:lnTo>
                      <a:lnTo>
                        <a:pt x="36" y="66"/>
                      </a:lnTo>
                      <a:lnTo>
                        <a:pt x="37" y="19"/>
                      </a:lnTo>
                      <a:lnTo>
                        <a:pt x="58" y="18"/>
                      </a:lnTo>
                      <a:lnTo>
                        <a:pt x="51" y="0"/>
                      </a:lnTo>
                      <a:lnTo>
                        <a:pt x="4" y="1"/>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352" name="Freeform 176">
                  <a:extLst>
                    <a:ext uri="{FF2B5EF4-FFF2-40B4-BE49-F238E27FC236}">
                      <a16:creationId xmlns:a16="http://schemas.microsoft.com/office/drawing/2014/main" id="{D8CF2EBD-950F-4A27-8E31-D499F0CCF001}"/>
                    </a:ext>
                  </a:extLst>
                </p:cNvPr>
                <p:cNvSpPr>
                  <a:spLocks/>
                </p:cNvSpPr>
                <p:nvPr/>
              </p:nvSpPr>
              <p:spPr bwMode="auto">
                <a:xfrm>
                  <a:off x="6373" y="12837"/>
                  <a:ext cx="59" cy="68"/>
                </a:xfrm>
                <a:custGeom>
                  <a:avLst/>
                  <a:gdLst>
                    <a:gd name="T0" fmla="*/ 4 w 57"/>
                    <a:gd name="T1" fmla="*/ 2 h 66"/>
                    <a:gd name="T2" fmla="*/ 0 w 57"/>
                    <a:gd name="T3" fmla="*/ 17 h 66"/>
                    <a:gd name="T4" fmla="*/ 19 w 57"/>
                    <a:gd name="T5" fmla="*/ 18 h 66"/>
                    <a:gd name="T6" fmla="*/ 22 w 57"/>
                    <a:gd name="T7" fmla="*/ 66 h 66"/>
                    <a:gd name="T8" fmla="*/ 36 w 57"/>
                    <a:gd name="T9" fmla="*/ 66 h 66"/>
                    <a:gd name="T10" fmla="*/ 36 w 57"/>
                    <a:gd name="T11" fmla="*/ 20 h 66"/>
                    <a:gd name="T12" fmla="*/ 57 w 57"/>
                    <a:gd name="T13" fmla="*/ 18 h 66"/>
                    <a:gd name="T14" fmla="*/ 51 w 57"/>
                    <a:gd name="T15" fmla="*/ 0 h 66"/>
                    <a:gd name="T16" fmla="*/ 4 w 57"/>
                    <a:gd name="T17" fmla="*/ 2 h 66"/>
                    <a:gd name="T18" fmla="*/ 4 w 57"/>
                    <a:gd name="T19" fmla="*/ 2 h 6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7"/>
                    <a:gd name="T31" fmla="*/ 0 h 66"/>
                    <a:gd name="T32" fmla="*/ 57 w 57"/>
                    <a:gd name="T33" fmla="*/ 66 h 6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7" h="66">
                      <a:moveTo>
                        <a:pt x="4" y="2"/>
                      </a:moveTo>
                      <a:lnTo>
                        <a:pt x="0" y="17"/>
                      </a:lnTo>
                      <a:lnTo>
                        <a:pt x="19" y="18"/>
                      </a:lnTo>
                      <a:lnTo>
                        <a:pt x="22" y="66"/>
                      </a:lnTo>
                      <a:lnTo>
                        <a:pt x="36" y="66"/>
                      </a:lnTo>
                      <a:lnTo>
                        <a:pt x="36" y="20"/>
                      </a:lnTo>
                      <a:lnTo>
                        <a:pt x="57" y="18"/>
                      </a:lnTo>
                      <a:lnTo>
                        <a:pt x="51" y="0"/>
                      </a:lnTo>
                      <a:lnTo>
                        <a:pt x="4" y="2"/>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353" name="Freeform 177">
                  <a:extLst>
                    <a:ext uri="{FF2B5EF4-FFF2-40B4-BE49-F238E27FC236}">
                      <a16:creationId xmlns:a16="http://schemas.microsoft.com/office/drawing/2014/main" id="{B9091600-3FED-4F03-A173-6C40485F5863}"/>
                    </a:ext>
                  </a:extLst>
                </p:cNvPr>
                <p:cNvSpPr>
                  <a:spLocks/>
                </p:cNvSpPr>
                <p:nvPr/>
              </p:nvSpPr>
              <p:spPr bwMode="auto">
                <a:xfrm>
                  <a:off x="6466" y="12837"/>
                  <a:ext cx="56" cy="64"/>
                </a:xfrm>
                <a:custGeom>
                  <a:avLst/>
                  <a:gdLst>
                    <a:gd name="T0" fmla="*/ 4 w 57"/>
                    <a:gd name="T1" fmla="*/ 0 h 66"/>
                    <a:gd name="T2" fmla="*/ 0 w 57"/>
                    <a:gd name="T3" fmla="*/ 15 h 66"/>
                    <a:gd name="T4" fmla="*/ 19 w 57"/>
                    <a:gd name="T5" fmla="*/ 18 h 66"/>
                    <a:gd name="T6" fmla="*/ 21 w 57"/>
                    <a:gd name="T7" fmla="*/ 66 h 66"/>
                    <a:gd name="T8" fmla="*/ 35 w 57"/>
                    <a:gd name="T9" fmla="*/ 66 h 66"/>
                    <a:gd name="T10" fmla="*/ 36 w 57"/>
                    <a:gd name="T11" fmla="*/ 18 h 66"/>
                    <a:gd name="T12" fmla="*/ 57 w 57"/>
                    <a:gd name="T13" fmla="*/ 16 h 66"/>
                    <a:gd name="T14" fmla="*/ 50 w 57"/>
                    <a:gd name="T15" fmla="*/ 0 h 66"/>
                    <a:gd name="T16" fmla="*/ 4 w 57"/>
                    <a:gd name="T17" fmla="*/ 0 h 66"/>
                    <a:gd name="T18" fmla="*/ 4 w 57"/>
                    <a:gd name="T19" fmla="*/ 0 h 6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7"/>
                    <a:gd name="T31" fmla="*/ 0 h 66"/>
                    <a:gd name="T32" fmla="*/ 57 w 57"/>
                    <a:gd name="T33" fmla="*/ 66 h 6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7" h="66">
                      <a:moveTo>
                        <a:pt x="4" y="0"/>
                      </a:moveTo>
                      <a:lnTo>
                        <a:pt x="0" y="15"/>
                      </a:lnTo>
                      <a:lnTo>
                        <a:pt x="19" y="18"/>
                      </a:lnTo>
                      <a:lnTo>
                        <a:pt x="21" y="66"/>
                      </a:lnTo>
                      <a:lnTo>
                        <a:pt x="35" y="66"/>
                      </a:lnTo>
                      <a:lnTo>
                        <a:pt x="36" y="18"/>
                      </a:lnTo>
                      <a:lnTo>
                        <a:pt x="57" y="16"/>
                      </a:lnTo>
                      <a:lnTo>
                        <a:pt x="50" y="0"/>
                      </a:lnTo>
                      <a:lnTo>
                        <a:pt x="4" y="0"/>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354" name="Freeform 178">
                  <a:extLst>
                    <a:ext uri="{FF2B5EF4-FFF2-40B4-BE49-F238E27FC236}">
                      <a16:creationId xmlns:a16="http://schemas.microsoft.com/office/drawing/2014/main" id="{E64BCE70-3F09-4510-BEB1-A2C81260B3A8}"/>
                    </a:ext>
                  </a:extLst>
                </p:cNvPr>
                <p:cNvSpPr>
                  <a:spLocks/>
                </p:cNvSpPr>
                <p:nvPr/>
              </p:nvSpPr>
              <p:spPr bwMode="auto">
                <a:xfrm>
                  <a:off x="6558" y="12834"/>
                  <a:ext cx="56" cy="64"/>
                </a:xfrm>
                <a:custGeom>
                  <a:avLst/>
                  <a:gdLst>
                    <a:gd name="T0" fmla="*/ 4 w 57"/>
                    <a:gd name="T1" fmla="*/ 2 h 66"/>
                    <a:gd name="T2" fmla="*/ 0 w 57"/>
                    <a:gd name="T3" fmla="*/ 17 h 66"/>
                    <a:gd name="T4" fmla="*/ 21 w 57"/>
                    <a:gd name="T5" fmla="*/ 18 h 66"/>
                    <a:gd name="T6" fmla="*/ 23 w 57"/>
                    <a:gd name="T7" fmla="*/ 66 h 66"/>
                    <a:gd name="T8" fmla="*/ 36 w 57"/>
                    <a:gd name="T9" fmla="*/ 66 h 66"/>
                    <a:gd name="T10" fmla="*/ 37 w 57"/>
                    <a:gd name="T11" fmla="*/ 19 h 66"/>
                    <a:gd name="T12" fmla="*/ 57 w 57"/>
                    <a:gd name="T13" fmla="*/ 18 h 66"/>
                    <a:gd name="T14" fmla="*/ 51 w 57"/>
                    <a:gd name="T15" fmla="*/ 0 h 66"/>
                    <a:gd name="T16" fmla="*/ 4 w 57"/>
                    <a:gd name="T17" fmla="*/ 2 h 66"/>
                    <a:gd name="T18" fmla="*/ 4 w 57"/>
                    <a:gd name="T19" fmla="*/ 2 h 6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7"/>
                    <a:gd name="T31" fmla="*/ 0 h 66"/>
                    <a:gd name="T32" fmla="*/ 57 w 57"/>
                    <a:gd name="T33" fmla="*/ 66 h 6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7" h="66">
                      <a:moveTo>
                        <a:pt x="4" y="2"/>
                      </a:moveTo>
                      <a:lnTo>
                        <a:pt x="0" y="17"/>
                      </a:lnTo>
                      <a:lnTo>
                        <a:pt x="21" y="18"/>
                      </a:lnTo>
                      <a:lnTo>
                        <a:pt x="23" y="66"/>
                      </a:lnTo>
                      <a:lnTo>
                        <a:pt x="36" y="66"/>
                      </a:lnTo>
                      <a:lnTo>
                        <a:pt x="37" y="19"/>
                      </a:lnTo>
                      <a:lnTo>
                        <a:pt x="57" y="18"/>
                      </a:lnTo>
                      <a:lnTo>
                        <a:pt x="51" y="0"/>
                      </a:lnTo>
                      <a:lnTo>
                        <a:pt x="4" y="2"/>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355" name="Freeform 179">
                  <a:extLst>
                    <a:ext uri="{FF2B5EF4-FFF2-40B4-BE49-F238E27FC236}">
                      <a16:creationId xmlns:a16="http://schemas.microsoft.com/office/drawing/2014/main" id="{8D6E3D8A-BCA6-42D5-82F8-1D306BCDE2E3}"/>
                    </a:ext>
                  </a:extLst>
                </p:cNvPr>
                <p:cNvSpPr>
                  <a:spLocks/>
                </p:cNvSpPr>
                <p:nvPr/>
              </p:nvSpPr>
              <p:spPr bwMode="auto">
                <a:xfrm>
                  <a:off x="6651" y="12834"/>
                  <a:ext cx="56" cy="68"/>
                </a:xfrm>
                <a:custGeom>
                  <a:avLst/>
                  <a:gdLst>
                    <a:gd name="T0" fmla="*/ 4 w 57"/>
                    <a:gd name="T1" fmla="*/ 0 h 65"/>
                    <a:gd name="T2" fmla="*/ 0 w 57"/>
                    <a:gd name="T3" fmla="*/ 15 h 65"/>
                    <a:gd name="T4" fmla="*/ 19 w 57"/>
                    <a:gd name="T5" fmla="*/ 17 h 65"/>
                    <a:gd name="T6" fmla="*/ 22 w 57"/>
                    <a:gd name="T7" fmla="*/ 65 h 65"/>
                    <a:gd name="T8" fmla="*/ 35 w 57"/>
                    <a:gd name="T9" fmla="*/ 65 h 65"/>
                    <a:gd name="T10" fmla="*/ 35 w 57"/>
                    <a:gd name="T11" fmla="*/ 17 h 65"/>
                    <a:gd name="T12" fmla="*/ 57 w 57"/>
                    <a:gd name="T13" fmla="*/ 16 h 65"/>
                    <a:gd name="T14" fmla="*/ 50 w 57"/>
                    <a:gd name="T15" fmla="*/ 0 h 65"/>
                    <a:gd name="T16" fmla="*/ 4 w 57"/>
                    <a:gd name="T17" fmla="*/ 0 h 65"/>
                    <a:gd name="T18" fmla="*/ 4 w 57"/>
                    <a:gd name="T19" fmla="*/ 0 h 6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7"/>
                    <a:gd name="T31" fmla="*/ 0 h 65"/>
                    <a:gd name="T32" fmla="*/ 57 w 57"/>
                    <a:gd name="T33" fmla="*/ 65 h 6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7" h="65">
                      <a:moveTo>
                        <a:pt x="4" y="0"/>
                      </a:moveTo>
                      <a:lnTo>
                        <a:pt x="0" y="15"/>
                      </a:lnTo>
                      <a:lnTo>
                        <a:pt x="19" y="17"/>
                      </a:lnTo>
                      <a:lnTo>
                        <a:pt x="22" y="65"/>
                      </a:lnTo>
                      <a:lnTo>
                        <a:pt x="35" y="65"/>
                      </a:lnTo>
                      <a:lnTo>
                        <a:pt x="35" y="17"/>
                      </a:lnTo>
                      <a:lnTo>
                        <a:pt x="57" y="16"/>
                      </a:lnTo>
                      <a:lnTo>
                        <a:pt x="50" y="0"/>
                      </a:lnTo>
                      <a:lnTo>
                        <a:pt x="4" y="0"/>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356" name="Freeform 180">
                  <a:extLst>
                    <a:ext uri="{FF2B5EF4-FFF2-40B4-BE49-F238E27FC236}">
                      <a16:creationId xmlns:a16="http://schemas.microsoft.com/office/drawing/2014/main" id="{6464D354-7EC5-4401-8911-33965389EA68}"/>
                    </a:ext>
                  </a:extLst>
                </p:cNvPr>
                <p:cNvSpPr>
                  <a:spLocks/>
                </p:cNvSpPr>
                <p:nvPr/>
              </p:nvSpPr>
              <p:spPr bwMode="auto">
                <a:xfrm>
                  <a:off x="6747" y="12837"/>
                  <a:ext cx="56" cy="64"/>
                </a:xfrm>
                <a:custGeom>
                  <a:avLst/>
                  <a:gdLst>
                    <a:gd name="T0" fmla="*/ 4 w 57"/>
                    <a:gd name="T1" fmla="*/ 1 h 66"/>
                    <a:gd name="T2" fmla="*/ 0 w 57"/>
                    <a:gd name="T3" fmla="*/ 16 h 66"/>
                    <a:gd name="T4" fmla="*/ 20 w 57"/>
                    <a:gd name="T5" fmla="*/ 18 h 66"/>
                    <a:gd name="T6" fmla="*/ 21 w 57"/>
                    <a:gd name="T7" fmla="*/ 66 h 66"/>
                    <a:gd name="T8" fmla="*/ 35 w 57"/>
                    <a:gd name="T9" fmla="*/ 66 h 66"/>
                    <a:gd name="T10" fmla="*/ 36 w 57"/>
                    <a:gd name="T11" fmla="*/ 19 h 66"/>
                    <a:gd name="T12" fmla="*/ 57 w 57"/>
                    <a:gd name="T13" fmla="*/ 18 h 66"/>
                    <a:gd name="T14" fmla="*/ 50 w 57"/>
                    <a:gd name="T15" fmla="*/ 0 h 66"/>
                    <a:gd name="T16" fmla="*/ 4 w 57"/>
                    <a:gd name="T17" fmla="*/ 1 h 66"/>
                    <a:gd name="T18" fmla="*/ 4 w 57"/>
                    <a:gd name="T19" fmla="*/ 1 h 6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7"/>
                    <a:gd name="T31" fmla="*/ 0 h 66"/>
                    <a:gd name="T32" fmla="*/ 57 w 57"/>
                    <a:gd name="T33" fmla="*/ 66 h 6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7" h="66">
                      <a:moveTo>
                        <a:pt x="4" y="1"/>
                      </a:moveTo>
                      <a:lnTo>
                        <a:pt x="0" y="16"/>
                      </a:lnTo>
                      <a:lnTo>
                        <a:pt x="20" y="18"/>
                      </a:lnTo>
                      <a:lnTo>
                        <a:pt x="21" y="66"/>
                      </a:lnTo>
                      <a:lnTo>
                        <a:pt x="35" y="66"/>
                      </a:lnTo>
                      <a:lnTo>
                        <a:pt x="36" y="19"/>
                      </a:lnTo>
                      <a:lnTo>
                        <a:pt x="57" y="18"/>
                      </a:lnTo>
                      <a:lnTo>
                        <a:pt x="50" y="0"/>
                      </a:lnTo>
                      <a:lnTo>
                        <a:pt x="4" y="1"/>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357" name="Freeform 181">
                  <a:extLst>
                    <a:ext uri="{FF2B5EF4-FFF2-40B4-BE49-F238E27FC236}">
                      <a16:creationId xmlns:a16="http://schemas.microsoft.com/office/drawing/2014/main" id="{8B67FD6F-E239-41B4-A6A9-87661B3E39FD}"/>
                    </a:ext>
                  </a:extLst>
                </p:cNvPr>
                <p:cNvSpPr>
                  <a:spLocks/>
                </p:cNvSpPr>
                <p:nvPr/>
              </p:nvSpPr>
              <p:spPr bwMode="auto">
                <a:xfrm>
                  <a:off x="6839" y="12837"/>
                  <a:ext cx="59" cy="68"/>
                </a:xfrm>
                <a:custGeom>
                  <a:avLst/>
                  <a:gdLst>
                    <a:gd name="T0" fmla="*/ 4 w 57"/>
                    <a:gd name="T1" fmla="*/ 2 h 67"/>
                    <a:gd name="T2" fmla="*/ 0 w 57"/>
                    <a:gd name="T3" fmla="*/ 18 h 67"/>
                    <a:gd name="T4" fmla="*/ 21 w 57"/>
                    <a:gd name="T5" fmla="*/ 20 h 67"/>
                    <a:gd name="T6" fmla="*/ 23 w 57"/>
                    <a:gd name="T7" fmla="*/ 67 h 67"/>
                    <a:gd name="T8" fmla="*/ 36 w 57"/>
                    <a:gd name="T9" fmla="*/ 67 h 67"/>
                    <a:gd name="T10" fmla="*/ 37 w 57"/>
                    <a:gd name="T11" fmla="*/ 20 h 67"/>
                    <a:gd name="T12" fmla="*/ 57 w 57"/>
                    <a:gd name="T13" fmla="*/ 18 h 67"/>
                    <a:gd name="T14" fmla="*/ 51 w 57"/>
                    <a:gd name="T15" fmla="*/ 0 h 67"/>
                    <a:gd name="T16" fmla="*/ 4 w 57"/>
                    <a:gd name="T17" fmla="*/ 2 h 67"/>
                    <a:gd name="T18" fmla="*/ 4 w 57"/>
                    <a:gd name="T19" fmla="*/ 2 h 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7"/>
                    <a:gd name="T31" fmla="*/ 0 h 67"/>
                    <a:gd name="T32" fmla="*/ 57 w 57"/>
                    <a:gd name="T33" fmla="*/ 67 h 6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7" h="67">
                      <a:moveTo>
                        <a:pt x="4" y="2"/>
                      </a:moveTo>
                      <a:lnTo>
                        <a:pt x="0" y="18"/>
                      </a:lnTo>
                      <a:lnTo>
                        <a:pt x="21" y="20"/>
                      </a:lnTo>
                      <a:lnTo>
                        <a:pt x="23" y="67"/>
                      </a:lnTo>
                      <a:lnTo>
                        <a:pt x="36" y="67"/>
                      </a:lnTo>
                      <a:lnTo>
                        <a:pt x="37" y="20"/>
                      </a:lnTo>
                      <a:lnTo>
                        <a:pt x="57" y="18"/>
                      </a:lnTo>
                      <a:lnTo>
                        <a:pt x="51" y="0"/>
                      </a:lnTo>
                      <a:lnTo>
                        <a:pt x="4" y="2"/>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358" name="Freeform 182">
                  <a:extLst>
                    <a:ext uri="{FF2B5EF4-FFF2-40B4-BE49-F238E27FC236}">
                      <a16:creationId xmlns:a16="http://schemas.microsoft.com/office/drawing/2014/main" id="{D3407413-4E61-4AD0-8841-3A4F624D10E3}"/>
                    </a:ext>
                  </a:extLst>
                </p:cNvPr>
                <p:cNvSpPr>
                  <a:spLocks/>
                </p:cNvSpPr>
                <p:nvPr/>
              </p:nvSpPr>
              <p:spPr bwMode="auto">
                <a:xfrm>
                  <a:off x="6936" y="12834"/>
                  <a:ext cx="56" cy="68"/>
                </a:xfrm>
                <a:custGeom>
                  <a:avLst/>
                  <a:gdLst>
                    <a:gd name="T0" fmla="*/ 5 w 59"/>
                    <a:gd name="T1" fmla="*/ 1 h 67"/>
                    <a:gd name="T2" fmla="*/ 0 w 59"/>
                    <a:gd name="T3" fmla="*/ 16 h 67"/>
                    <a:gd name="T4" fmla="*/ 20 w 59"/>
                    <a:gd name="T5" fmla="*/ 19 h 67"/>
                    <a:gd name="T6" fmla="*/ 23 w 59"/>
                    <a:gd name="T7" fmla="*/ 67 h 67"/>
                    <a:gd name="T8" fmla="*/ 35 w 59"/>
                    <a:gd name="T9" fmla="*/ 67 h 67"/>
                    <a:gd name="T10" fmla="*/ 37 w 59"/>
                    <a:gd name="T11" fmla="*/ 19 h 67"/>
                    <a:gd name="T12" fmla="*/ 59 w 59"/>
                    <a:gd name="T13" fmla="*/ 17 h 67"/>
                    <a:gd name="T14" fmla="*/ 52 w 59"/>
                    <a:gd name="T15" fmla="*/ 0 h 67"/>
                    <a:gd name="T16" fmla="*/ 5 w 59"/>
                    <a:gd name="T17" fmla="*/ 1 h 67"/>
                    <a:gd name="T18" fmla="*/ 5 w 59"/>
                    <a:gd name="T19" fmla="*/ 1 h 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9"/>
                    <a:gd name="T31" fmla="*/ 0 h 67"/>
                    <a:gd name="T32" fmla="*/ 59 w 59"/>
                    <a:gd name="T33" fmla="*/ 67 h 6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9" h="67">
                      <a:moveTo>
                        <a:pt x="5" y="1"/>
                      </a:moveTo>
                      <a:lnTo>
                        <a:pt x="0" y="16"/>
                      </a:lnTo>
                      <a:lnTo>
                        <a:pt x="20" y="19"/>
                      </a:lnTo>
                      <a:lnTo>
                        <a:pt x="23" y="67"/>
                      </a:lnTo>
                      <a:lnTo>
                        <a:pt x="35" y="67"/>
                      </a:lnTo>
                      <a:lnTo>
                        <a:pt x="37" y="19"/>
                      </a:lnTo>
                      <a:lnTo>
                        <a:pt x="59" y="17"/>
                      </a:lnTo>
                      <a:lnTo>
                        <a:pt x="52" y="0"/>
                      </a:lnTo>
                      <a:lnTo>
                        <a:pt x="5" y="1"/>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359" name="Freeform 183">
                  <a:extLst>
                    <a:ext uri="{FF2B5EF4-FFF2-40B4-BE49-F238E27FC236}">
                      <a16:creationId xmlns:a16="http://schemas.microsoft.com/office/drawing/2014/main" id="{1356B2B9-5F16-402F-9879-659B7A25B7BB}"/>
                    </a:ext>
                  </a:extLst>
                </p:cNvPr>
                <p:cNvSpPr>
                  <a:spLocks/>
                </p:cNvSpPr>
                <p:nvPr/>
              </p:nvSpPr>
              <p:spPr bwMode="auto">
                <a:xfrm>
                  <a:off x="7028" y="12830"/>
                  <a:ext cx="59" cy="68"/>
                </a:xfrm>
                <a:custGeom>
                  <a:avLst/>
                  <a:gdLst>
                    <a:gd name="T0" fmla="*/ 5 w 59"/>
                    <a:gd name="T1" fmla="*/ 1 h 67"/>
                    <a:gd name="T2" fmla="*/ 0 w 59"/>
                    <a:gd name="T3" fmla="*/ 16 h 67"/>
                    <a:gd name="T4" fmla="*/ 22 w 59"/>
                    <a:gd name="T5" fmla="*/ 19 h 67"/>
                    <a:gd name="T6" fmla="*/ 23 w 59"/>
                    <a:gd name="T7" fmla="*/ 67 h 67"/>
                    <a:gd name="T8" fmla="*/ 37 w 59"/>
                    <a:gd name="T9" fmla="*/ 67 h 67"/>
                    <a:gd name="T10" fmla="*/ 37 w 59"/>
                    <a:gd name="T11" fmla="*/ 19 h 67"/>
                    <a:gd name="T12" fmla="*/ 59 w 59"/>
                    <a:gd name="T13" fmla="*/ 18 h 67"/>
                    <a:gd name="T14" fmla="*/ 52 w 59"/>
                    <a:gd name="T15" fmla="*/ 0 h 67"/>
                    <a:gd name="T16" fmla="*/ 5 w 59"/>
                    <a:gd name="T17" fmla="*/ 1 h 67"/>
                    <a:gd name="T18" fmla="*/ 5 w 59"/>
                    <a:gd name="T19" fmla="*/ 1 h 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9"/>
                    <a:gd name="T31" fmla="*/ 0 h 67"/>
                    <a:gd name="T32" fmla="*/ 59 w 59"/>
                    <a:gd name="T33" fmla="*/ 67 h 6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9" h="67">
                      <a:moveTo>
                        <a:pt x="5" y="1"/>
                      </a:moveTo>
                      <a:lnTo>
                        <a:pt x="0" y="16"/>
                      </a:lnTo>
                      <a:lnTo>
                        <a:pt x="22" y="19"/>
                      </a:lnTo>
                      <a:lnTo>
                        <a:pt x="23" y="67"/>
                      </a:lnTo>
                      <a:lnTo>
                        <a:pt x="37" y="67"/>
                      </a:lnTo>
                      <a:lnTo>
                        <a:pt x="37" y="19"/>
                      </a:lnTo>
                      <a:lnTo>
                        <a:pt x="59" y="18"/>
                      </a:lnTo>
                      <a:lnTo>
                        <a:pt x="52" y="0"/>
                      </a:lnTo>
                      <a:lnTo>
                        <a:pt x="5" y="1"/>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360" name="Freeform 184">
                  <a:extLst>
                    <a:ext uri="{FF2B5EF4-FFF2-40B4-BE49-F238E27FC236}">
                      <a16:creationId xmlns:a16="http://schemas.microsoft.com/office/drawing/2014/main" id="{BFA585C2-75A9-434F-B4F9-F824A83AA4F6}"/>
                    </a:ext>
                  </a:extLst>
                </p:cNvPr>
                <p:cNvSpPr>
                  <a:spLocks/>
                </p:cNvSpPr>
                <p:nvPr/>
              </p:nvSpPr>
              <p:spPr bwMode="auto">
                <a:xfrm>
                  <a:off x="7121" y="12830"/>
                  <a:ext cx="56" cy="45"/>
                </a:xfrm>
                <a:custGeom>
                  <a:avLst/>
                  <a:gdLst>
                    <a:gd name="T0" fmla="*/ 2 w 56"/>
                    <a:gd name="T1" fmla="*/ 1 h 45"/>
                    <a:gd name="T2" fmla="*/ 0 w 56"/>
                    <a:gd name="T3" fmla="*/ 19 h 45"/>
                    <a:gd name="T4" fmla="*/ 13 w 56"/>
                    <a:gd name="T5" fmla="*/ 19 h 45"/>
                    <a:gd name="T6" fmla="*/ 26 w 56"/>
                    <a:gd name="T7" fmla="*/ 45 h 45"/>
                    <a:gd name="T8" fmla="*/ 42 w 56"/>
                    <a:gd name="T9" fmla="*/ 19 h 45"/>
                    <a:gd name="T10" fmla="*/ 56 w 56"/>
                    <a:gd name="T11" fmla="*/ 17 h 45"/>
                    <a:gd name="T12" fmla="*/ 49 w 56"/>
                    <a:gd name="T13" fmla="*/ 0 h 45"/>
                    <a:gd name="T14" fmla="*/ 2 w 56"/>
                    <a:gd name="T15" fmla="*/ 1 h 45"/>
                    <a:gd name="T16" fmla="*/ 2 w 56"/>
                    <a:gd name="T17" fmla="*/ 1 h 4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6"/>
                    <a:gd name="T28" fmla="*/ 0 h 45"/>
                    <a:gd name="T29" fmla="*/ 56 w 56"/>
                    <a:gd name="T30" fmla="*/ 45 h 4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6" h="45">
                      <a:moveTo>
                        <a:pt x="2" y="1"/>
                      </a:moveTo>
                      <a:lnTo>
                        <a:pt x="0" y="19"/>
                      </a:lnTo>
                      <a:lnTo>
                        <a:pt x="13" y="19"/>
                      </a:lnTo>
                      <a:lnTo>
                        <a:pt x="26" y="45"/>
                      </a:lnTo>
                      <a:lnTo>
                        <a:pt x="42" y="19"/>
                      </a:lnTo>
                      <a:lnTo>
                        <a:pt x="56" y="17"/>
                      </a:lnTo>
                      <a:lnTo>
                        <a:pt x="49" y="0"/>
                      </a:lnTo>
                      <a:lnTo>
                        <a:pt x="2" y="1"/>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361" name="Freeform 185">
                  <a:extLst>
                    <a:ext uri="{FF2B5EF4-FFF2-40B4-BE49-F238E27FC236}">
                      <a16:creationId xmlns:a16="http://schemas.microsoft.com/office/drawing/2014/main" id="{7DF0C072-7D6E-4D24-9270-C3683E61FC66}"/>
                    </a:ext>
                  </a:extLst>
                </p:cNvPr>
                <p:cNvSpPr>
                  <a:spLocks/>
                </p:cNvSpPr>
                <p:nvPr/>
              </p:nvSpPr>
              <p:spPr bwMode="auto">
                <a:xfrm>
                  <a:off x="6884" y="12872"/>
                  <a:ext cx="63" cy="29"/>
                </a:xfrm>
                <a:custGeom>
                  <a:avLst/>
                  <a:gdLst>
                    <a:gd name="T0" fmla="*/ 5 w 60"/>
                    <a:gd name="T1" fmla="*/ 1 h 29"/>
                    <a:gd name="T2" fmla="*/ 0 w 60"/>
                    <a:gd name="T3" fmla="*/ 29 h 29"/>
                    <a:gd name="T4" fmla="*/ 60 w 60"/>
                    <a:gd name="T5" fmla="*/ 27 h 29"/>
                    <a:gd name="T6" fmla="*/ 50 w 60"/>
                    <a:gd name="T7" fmla="*/ 0 h 29"/>
                    <a:gd name="T8" fmla="*/ 5 w 60"/>
                    <a:gd name="T9" fmla="*/ 1 h 29"/>
                    <a:gd name="T10" fmla="*/ 5 w 60"/>
                    <a:gd name="T11" fmla="*/ 1 h 29"/>
                    <a:gd name="T12" fmla="*/ 0 60000 65536"/>
                    <a:gd name="T13" fmla="*/ 0 60000 65536"/>
                    <a:gd name="T14" fmla="*/ 0 60000 65536"/>
                    <a:gd name="T15" fmla="*/ 0 60000 65536"/>
                    <a:gd name="T16" fmla="*/ 0 60000 65536"/>
                    <a:gd name="T17" fmla="*/ 0 60000 65536"/>
                    <a:gd name="T18" fmla="*/ 0 w 60"/>
                    <a:gd name="T19" fmla="*/ 0 h 29"/>
                    <a:gd name="T20" fmla="*/ 60 w 60"/>
                    <a:gd name="T21" fmla="*/ 29 h 29"/>
                  </a:gdLst>
                  <a:ahLst/>
                  <a:cxnLst>
                    <a:cxn ang="T12">
                      <a:pos x="T0" y="T1"/>
                    </a:cxn>
                    <a:cxn ang="T13">
                      <a:pos x="T2" y="T3"/>
                    </a:cxn>
                    <a:cxn ang="T14">
                      <a:pos x="T4" y="T5"/>
                    </a:cxn>
                    <a:cxn ang="T15">
                      <a:pos x="T6" y="T7"/>
                    </a:cxn>
                    <a:cxn ang="T16">
                      <a:pos x="T8" y="T9"/>
                    </a:cxn>
                    <a:cxn ang="T17">
                      <a:pos x="T10" y="T11"/>
                    </a:cxn>
                  </a:cxnLst>
                  <a:rect l="T18" t="T19" r="T20" b="T21"/>
                  <a:pathLst>
                    <a:path w="60" h="29">
                      <a:moveTo>
                        <a:pt x="5" y="1"/>
                      </a:moveTo>
                      <a:lnTo>
                        <a:pt x="0" y="29"/>
                      </a:lnTo>
                      <a:lnTo>
                        <a:pt x="60" y="27"/>
                      </a:lnTo>
                      <a:lnTo>
                        <a:pt x="50" y="0"/>
                      </a:lnTo>
                      <a:lnTo>
                        <a:pt x="5" y="1"/>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362" name="Freeform 186">
                  <a:extLst>
                    <a:ext uri="{FF2B5EF4-FFF2-40B4-BE49-F238E27FC236}">
                      <a16:creationId xmlns:a16="http://schemas.microsoft.com/office/drawing/2014/main" id="{42A41613-5D4F-410B-936E-A10A68F3D67A}"/>
                    </a:ext>
                  </a:extLst>
                </p:cNvPr>
                <p:cNvSpPr>
                  <a:spLocks/>
                </p:cNvSpPr>
                <p:nvPr/>
              </p:nvSpPr>
              <p:spPr bwMode="auto">
                <a:xfrm>
                  <a:off x="6791" y="12875"/>
                  <a:ext cx="59" cy="26"/>
                </a:xfrm>
                <a:custGeom>
                  <a:avLst/>
                  <a:gdLst>
                    <a:gd name="T0" fmla="*/ 6 w 61"/>
                    <a:gd name="T1" fmla="*/ 0 h 28"/>
                    <a:gd name="T2" fmla="*/ 0 w 61"/>
                    <a:gd name="T3" fmla="*/ 28 h 28"/>
                    <a:gd name="T4" fmla="*/ 61 w 61"/>
                    <a:gd name="T5" fmla="*/ 26 h 28"/>
                    <a:gd name="T6" fmla="*/ 50 w 61"/>
                    <a:gd name="T7" fmla="*/ 0 h 28"/>
                    <a:gd name="T8" fmla="*/ 6 w 61"/>
                    <a:gd name="T9" fmla="*/ 0 h 28"/>
                    <a:gd name="T10" fmla="*/ 6 w 61"/>
                    <a:gd name="T11" fmla="*/ 0 h 28"/>
                    <a:gd name="T12" fmla="*/ 0 60000 65536"/>
                    <a:gd name="T13" fmla="*/ 0 60000 65536"/>
                    <a:gd name="T14" fmla="*/ 0 60000 65536"/>
                    <a:gd name="T15" fmla="*/ 0 60000 65536"/>
                    <a:gd name="T16" fmla="*/ 0 60000 65536"/>
                    <a:gd name="T17" fmla="*/ 0 60000 65536"/>
                    <a:gd name="T18" fmla="*/ 0 w 61"/>
                    <a:gd name="T19" fmla="*/ 0 h 28"/>
                    <a:gd name="T20" fmla="*/ 61 w 61"/>
                    <a:gd name="T21" fmla="*/ 28 h 28"/>
                  </a:gdLst>
                  <a:ahLst/>
                  <a:cxnLst>
                    <a:cxn ang="T12">
                      <a:pos x="T0" y="T1"/>
                    </a:cxn>
                    <a:cxn ang="T13">
                      <a:pos x="T2" y="T3"/>
                    </a:cxn>
                    <a:cxn ang="T14">
                      <a:pos x="T4" y="T5"/>
                    </a:cxn>
                    <a:cxn ang="T15">
                      <a:pos x="T6" y="T7"/>
                    </a:cxn>
                    <a:cxn ang="T16">
                      <a:pos x="T8" y="T9"/>
                    </a:cxn>
                    <a:cxn ang="T17">
                      <a:pos x="T10" y="T11"/>
                    </a:cxn>
                  </a:cxnLst>
                  <a:rect l="T18" t="T19" r="T20" b="T21"/>
                  <a:pathLst>
                    <a:path w="61" h="28">
                      <a:moveTo>
                        <a:pt x="6" y="0"/>
                      </a:moveTo>
                      <a:lnTo>
                        <a:pt x="0" y="28"/>
                      </a:lnTo>
                      <a:lnTo>
                        <a:pt x="61" y="26"/>
                      </a:lnTo>
                      <a:lnTo>
                        <a:pt x="50" y="0"/>
                      </a:lnTo>
                      <a:lnTo>
                        <a:pt x="6" y="0"/>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363" name="Freeform 187">
                  <a:extLst>
                    <a:ext uri="{FF2B5EF4-FFF2-40B4-BE49-F238E27FC236}">
                      <a16:creationId xmlns:a16="http://schemas.microsoft.com/office/drawing/2014/main" id="{682FDC98-243E-4C28-AE14-F2E6C39C4D64}"/>
                    </a:ext>
                  </a:extLst>
                </p:cNvPr>
                <p:cNvSpPr>
                  <a:spLocks/>
                </p:cNvSpPr>
                <p:nvPr/>
              </p:nvSpPr>
              <p:spPr bwMode="auto">
                <a:xfrm>
                  <a:off x="6699" y="12875"/>
                  <a:ext cx="59" cy="26"/>
                </a:xfrm>
                <a:custGeom>
                  <a:avLst/>
                  <a:gdLst>
                    <a:gd name="T0" fmla="*/ 5 w 61"/>
                    <a:gd name="T1" fmla="*/ 2 h 28"/>
                    <a:gd name="T2" fmla="*/ 0 w 61"/>
                    <a:gd name="T3" fmla="*/ 28 h 28"/>
                    <a:gd name="T4" fmla="*/ 61 w 61"/>
                    <a:gd name="T5" fmla="*/ 28 h 28"/>
                    <a:gd name="T6" fmla="*/ 50 w 61"/>
                    <a:gd name="T7" fmla="*/ 0 h 28"/>
                    <a:gd name="T8" fmla="*/ 5 w 61"/>
                    <a:gd name="T9" fmla="*/ 2 h 28"/>
                    <a:gd name="T10" fmla="*/ 5 w 61"/>
                    <a:gd name="T11" fmla="*/ 2 h 28"/>
                    <a:gd name="T12" fmla="*/ 0 60000 65536"/>
                    <a:gd name="T13" fmla="*/ 0 60000 65536"/>
                    <a:gd name="T14" fmla="*/ 0 60000 65536"/>
                    <a:gd name="T15" fmla="*/ 0 60000 65536"/>
                    <a:gd name="T16" fmla="*/ 0 60000 65536"/>
                    <a:gd name="T17" fmla="*/ 0 60000 65536"/>
                    <a:gd name="T18" fmla="*/ 0 w 61"/>
                    <a:gd name="T19" fmla="*/ 0 h 28"/>
                    <a:gd name="T20" fmla="*/ 61 w 61"/>
                    <a:gd name="T21" fmla="*/ 28 h 28"/>
                  </a:gdLst>
                  <a:ahLst/>
                  <a:cxnLst>
                    <a:cxn ang="T12">
                      <a:pos x="T0" y="T1"/>
                    </a:cxn>
                    <a:cxn ang="T13">
                      <a:pos x="T2" y="T3"/>
                    </a:cxn>
                    <a:cxn ang="T14">
                      <a:pos x="T4" y="T5"/>
                    </a:cxn>
                    <a:cxn ang="T15">
                      <a:pos x="T6" y="T7"/>
                    </a:cxn>
                    <a:cxn ang="T16">
                      <a:pos x="T8" y="T9"/>
                    </a:cxn>
                    <a:cxn ang="T17">
                      <a:pos x="T10" y="T11"/>
                    </a:cxn>
                  </a:cxnLst>
                  <a:rect l="T18" t="T19" r="T20" b="T21"/>
                  <a:pathLst>
                    <a:path w="61" h="28">
                      <a:moveTo>
                        <a:pt x="5" y="2"/>
                      </a:moveTo>
                      <a:lnTo>
                        <a:pt x="0" y="28"/>
                      </a:lnTo>
                      <a:lnTo>
                        <a:pt x="61" y="28"/>
                      </a:lnTo>
                      <a:lnTo>
                        <a:pt x="50" y="0"/>
                      </a:lnTo>
                      <a:lnTo>
                        <a:pt x="5" y="2"/>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364" name="Freeform 188">
                  <a:extLst>
                    <a:ext uri="{FF2B5EF4-FFF2-40B4-BE49-F238E27FC236}">
                      <a16:creationId xmlns:a16="http://schemas.microsoft.com/office/drawing/2014/main" id="{82943F51-4E19-4B47-93C1-D3847A089FF9}"/>
                    </a:ext>
                  </a:extLst>
                </p:cNvPr>
                <p:cNvSpPr>
                  <a:spLocks/>
                </p:cNvSpPr>
                <p:nvPr/>
              </p:nvSpPr>
              <p:spPr bwMode="auto">
                <a:xfrm>
                  <a:off x="6603" y="12872"/>
                  <a:ext cx="63" cy="29"/>
                </a:xfrm>
                <a:custGeom>
                  <a:avLst/>
                  <a:gdLst>
                    <a:gd name="T0" fmla="*/ 5 w 60"/>
                    <a:gd name="T1" fmla="*/ 0 h 27"/>
                    <a:gd name="T2" fmla="*/ 0 w 60"/>
                    <a:gd name="T3" fmla="*/ 27 h 27"/>
                    <a:gd name="T4" fmla="*/ 60 w 60"/>
                    <a:gd name="T5" fmla="*/ 26 h 27"/>
                    <a:gd name="T6" fmla="*/ 50 w 60"/>
                    <a:gd name="T7" fmla="*/ 0 h 27"/>
                    <a:gd name="T8" fmla="*/ 5 w 60"/>
                    <a:gd name="T9" fmla="*/ 0 h 27"/>
                    <a:gd name="T10" fmla="*/ 5 w 60"/>
                    <a:gd name="T11" fmla="*/ 0 h 27"/>
                    <a:gd name="T12" fmla="*/ 0 60000 65536"/>
                    <a:gd name="T13" fmla="*/ 0 60000 65536"/>
                    <a:gd name="T14" fmla="*/ 0 60000 65536"/>
                    <a:gd name="T15" fmla="*/ 0 60000 65536"/>
                    <a:gd name="T16" fmla="*/ 0 60000 65536"/>
                    <a:gd name="T17" fmla="*/ 0 60000 65536"/>
                    <a:gd name="T18" fmla="*/ 0 w 60"/>
                    <a:gd name="T19" fmla="*/ 0 h 27"/>
                    <a:gd name="T20" fmla="*/ 60 w 60"/>
                    <a:gd name="T21" fmla="*/ 27 h 27"/>
                  </a:gdLst>
                  <a:ahLst/>
                  <a:cxnLst>
                    <a:cxn ang="T12">
                      <a:pos x="T0" y="T1"/>
                    </a:cxn>
                    <a:cxn ang="T13">
                      <a:pos x="T2" y="T3"/>
                    </a:cxn>
                    <a:cxn ang="T14">
                      <a:pos x="T4" y="T5"/>
                    </a:cxn>
                    <a:cxn ang="T15">
                      <a:pos x="T6" y="T7"/>
                    </a:cxn>
                    <a:cxn ang="T16">
                      <a:pos x="T8" y="T9"/>
                    </a:cxn>
                    <a:cxn ang="T17">
                      <a:pos x="T10" y="T11"/>
                    </a:cxn>
                  </a:cxnLst>
                  <a:rect l="T18" t="T19" r="T20" b="T21"/>
                  <a:pathLst>
                    <a:path w="60" h="27">
                      <a:moveTo>
                        <a:pt x="5" y="0"/>
                      </a:moveTo>
                      <a:lnTo>
                        <a:pt x="0" y="27"/>
                      </a:lnTo>
                      <a:lnTo>
                        <a:pt x="60" y="26"/>
                      </a:lnTo>
                      <a:lnTo>
                        <a:pt x="50" y="0"/>
                      </a:lnTo>
                      <a:lnTo>
                        <a:pt x="5" y="0"/>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365" name="Freeform 189">
                  <a:extLst>
                    <a:ext uri="{FF2B5EF4-FFF2-40B4-BE49-F238E27FC236}">
                      <a16:creationId xmlns:a16="http://schemas.microsoft.com/office/drawing/2014/main" id="{B4D01E50-57CF-41C8-B72B-D5FE1AB65145}"/>
                    </a:ext>
                  </a:extLst>
                </p:cNvPr>
                <p:cNvSpPr>
                  <a:spLocks/>
                </p:cNvSpPr>
                <p:nvPr/>
              </p:nvSpPr>
              <p:spPr bwMode="auto">
                <a:xfrm>
                  <a:off x="6506" y="12872"/>
                  <a:ext cx="63" cy="29"/>
                </a:xfrm>
                <a:custGeom>
                  <a:avLst/>
                  <a:gdLst>
                    <a:gd name="T0" fmla="*/ 5 w 61"/>
                    <a:gd name="T1" fmla="*/ 0 h 27"/>
                    <a:gd name="T2" fmla="*/ 0 w 61"/>
                    <a:gd name="T3" fmla="*/ 27 h 27"/>
                    <a:gd name="T4" fmla="*/ 61 w 61"/>
                    <a:gd name="T5" fmla="*/ 27 h 27"/>
                    <a:gd name="T6" fmla="*/ 50 w 61"/>
                    <a:gd name="T7" fmla="*/ 0 h 27"/>
                    <a:gd name="T8" fmla="*/ 5 w 61"/>
                    <a:gd name="T9" fmla="*/ 0 h 27"/>
                    <a:gd name="T10" fmla="*/ 5 w 61"/>
                    <a:gd name="T11" fmla="*/ 0 h 27"/>
                    <a:gd name="T12" fmla="*/ 0 60000 65536"/>
                    <a:gd name="T13" fmla="*/ 0 60000 65536"/>
                    <a:gd name="T14" fmla="*/ 0 60000 65536"/>
                    <a:gd name="T15" fmla="*/ 0 60000 65536"/>
                    <a:gd name="T16" fmla="*/ 0 60000 65536"/>
                    <a:gd name="T17" fmla="*/ 0 60000 65536"/>
                    <a:gd name="T18" fmla="*/ 0 w 61"/>
                    <a:gd name="T19" fmla="*/ 0 h 27"/>
                    <a:gd name="T20" fmla="*/ 61 w 61"/>
                    <a:gd name="T21" fmla="*/ 27 h 27"/>
                  </a:gdLst>
                  <a:ahLst/>
                  <a:cxnLst>
                    <a:cxn ang="T12">
                      <a:pos x="T0" y="T1"/>
                    </a:cxn>
                    <a:cxn ang="T13">
                      <a:pos x="T2" y="T3"/>
                    </a:cxn>
                    <a:cxn ang="T14">
                      <a:pos x="T4" y="T5"/>
                    </a:cxn>
                    <a:cxn ang="T15">
                      <a:pos x="T6" y="T7"/>
                    </a:cxn>
                    <a:cxn ang="T16">
                      <a:pos x="T8" y="T9"/>
                    </a:cxn>
                    <a:cxn ang="T17">
                      <a:pos x="T10" y="T11"/>
                    </a:cxn>
                  </a:cxnLst>
                  <a:rect l="T18" t="T19" r="T20" b="T21"/>
                  <a:pathLst>
                    <a:path w="61" h="27">
                      <a:moveTo>
                        <a:pt x="5" y="0"/>
                      </a:moveTo>
                      <a:lnTo>
                        <a:pt x="0" y="27"/>
                      </a:lnTo>
                      <a:lnTo>
                        <a:pt x="61" y="27"/>
                      </a:lnTo>
                      <a:lnTo>
                        <a:pt x="50" y="0"/>
                      </a:lnTo>
                      <a:lnTo>
                        <a:pt x="5" y="0"/>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366" name="Freeform 190">
                  <a:extLst>
                    <a:ext uri="{FF2B5EF4-FFF2-40B4-BE49-F238E27FC236}">
                      <a16:creationId xmlns:a16="http://schemas.microsoft.com/office/drawing/2014/main" id="{448F952D-A6BD-4BEE-AD15-9DFE135B4603}"/>
                    </a:ext>
                  </a:extLst>
                </p:cNvPr>
                <p:cNvSpPr>
                  <a:spLocks/>
                </p:cNvSpPr>
                <p:nvPr/>
              </p:nvSpPr>
              <p:spPr bwMode="auto">
                <a:xfrm>
                  <a:off x="6414" y="12872"/>
                  <a:ext cx="59" cy="29"/>
                </a:xfrm>
                <a:custGeom>
                  <a:avLst/>
                  <a:gdLst>
                    <a:gd name="T0" fmla="*/ 5 w 60"/>
                    <a:gd name="T1" fmla="*/ 1 h 27"/>
                    <a:gd name="T2" fmla="*/ 0 w 60"/>
                    <a:gd name="T3" fmla="*/ 27 h 27"/>
                    <a:gd name="T4" fmla="*/ 60 w 60"/>
                    <a:gd name="T5" fmla="*/ 27 h 27"/>
                    <a:gd name="T6" fmla="*/ 50 w 60"/>
                    <a:gd name="T7" fmla="*/ 0 h 27"/>
                    <a:gd name="T8" fmla="*/ 5 w 60"/>
                    <a:gd name="T9" fmla="*/ 1 h 27"/>
                    <a:gd name="T10" fmla="*/ 5 w 60"/>
                    <a:gd name="T11" fmla="*/ 1 h 27"/>
                    <a:gd name="T12" fmla="*/ 0 60000 65536"/>
                    <a:gd name="T13" fmla="*/ 0 60000 65536"/>
                    <a:gd name="T14" fmla="*/ 0 60000 65536"/>
                    <a:gd name="T15" fmla="*/ 0 60000 65536"/>
                    <a:gd name="T16" fmla="*/ 0 60000 65536"/>
                    <a:gd name="T17" fmla="*/ 0 60000 65536"/>
                    <a:gd name="T18" fmla="*/ 0 w 60"/>
                    <a:gd name="T19" fmla="*/ 0 h 27"/>
                    <a:gd name="T20" fmla="*/ 60 w 60"/>
                    <a:gd name="T21" fmla="*/ 27 h 27"/>
                  </a:gdLst>
                  <a:ahLst/>
                  <a:cxnLst>
                    <a:cxn ang="T12">
                      <a:pos x="T0" y="T1"/>
                    </a:cxn>
                    <a:cxn ang="T13">
                      <a:pos x="T2" y="T3"/>
                    </a:cxn>
                    <a:cxn ang="T14">
                      <a:pos x="T4" y="T5"/>
                    </a:cxn>
                    <a:cxn ang="T15">
                      <a:pos x="T6" y="T7"/>
                    </a:cxn>
                    <a:cxn ang="T16">
                      <a:pos x="T8" y="T9"/>
                    </a:cxn>
                    <a:cxn ang="T17">
                      <a:pos x="T10" y="T11"/>
                    </a:cxn>
                  </a:cxnLst>
                  <a:rect l="T18" t="T19" r="T20" b="T21"/>
                  <a:pathLst>
                    <a:path w="60" h="27">
                      <a:moveTo>
                        <a:pt x="5" y="1"/>
                      </a:moveTo>
                      <a:lnTo>
                        <a:pt x="0" y="27"/>
                      </a:lnTo>
                      <a:lnTo>
                        <a:pt x="60" y="27"/>
                      </a:lnTo>
                      <a:lnTo>
                        <a:pt x="50" y="0"/>
                      </a:lnTo>
                      <a:lnTo>
                        <a:pt x="5" y="1"/>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367" name="Freeform 191">
                  <a:extLst>
                    <a:ext uri="{FF2B5EF4-FFF2-40B4-BE49-F238E27FC236}">
                      <a16:creationId xmlns:a16="http://schemas.microsoft.com/office/drawing/2014/main" id="{199F5428-3C4F-4B7C-B3F8-63759F11F842}"/>
                    </a:ext>
                  </a:extLst>
                </p:cNvPr>
                <p:cNvSpPr>
                  <a:spLocks/>
                </p:cNvSpPr>
                <p:nvPr/>
              </p:nvSpPr>
              <p:spPr bwMode="auto">
                <a:xfrm>
                  <a:off x="6318" y="12875"/>
                  <a:ext cx="70" cy="90"/>
                </a:xfrm>
                <a:custGeom>
                  <a:avLst/>
                  <a:gdLst>
                    <a:gd name="T0" fmla="*/ 5 w 70"/>
                    <a:gd name="T1" fmla="*/ 0 h 90"/>
                    <a:gd name="T2" fmla="*/ 0 w 70"/>
                    <a:gd name="T3" fmla="*/ 25 h 90"/>
                    <a:gd name="T4" fmla="*/ 37 w 70"/>
                    <a:gd name="T5" fmla="*/ 27 h 90"/>
                    <a:gd name="T6" fmla="*/ 46 w 70"/>
                    <a:gd name="T7" fmla="*/ 90 h 90"/>
                    <a:gd name="T8" fmla="*/ 54 w 70"/>
                    <a:gd name="T9" fmla="*/ 89 h 90"/>
                    <a:gd name="T10" fmla="*/ 70 w 70"/>
                    <a:gd name="T11" fmla="*/ 34 h 90"/>
                    <a:gd name="T12" fmla="*/ 59 w 70"/>
                    <a:gd name="T13" fmla="*/ 1 h 90"/>
                    <a:gd name="T14" fmla="*/ 5 w 70"/>
                    <a:gd name="T15" fmla="*/ 0 h 90"/>
                    <a:gd name="T16" fmla="*/ 5 w 70"/>
                    <a:gd name="T17" fmla="*/ 0 h 9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70"/>
                    <a:gd name="T28" fmla="*/ 0 h 90"/>
                    <a:gd name="T29" fmla="*/ 70 w 70"/>
                    <a:gd name="T30" fmla="*/ 90 h 9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70" h="90">
                      <a:moveTo>
                        <a:pt x="5" y="0"/>
                      </a:moveTo>
                      <a:lnTo>
                        <a:pt x="0" y="25"/>
                      </a:lnTo>
                      <a:lnTo>
                        <a:pt x="37" y="27"/>
                      </a:lnTo>
                      <a:lnTo>
                        <a:pt x="46" y="90"/>
                      </a:lnTo>
                      <a:lnTo>
                        <a:pt x="54" y="89"/>
                      </a:lnTo>
                      <a:lnTo>
                        <a:pt x="70" y="34"/>
                      </a:lnTo>
                      <a:lnTo>
                        <a:pt x="59" y="1"/>
                      </a:lnTo>
                      <a:lnTo>
                        <a:pt x="5" y="0"/>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368" name="Freeform 192">
                  <a:extLst>
                    <a:ext uri="{FF2B5EF4-FFF2-40B4-BE49-F238E27FC236}">
                      <a16:creationId xmlns:a16="http://schemas.microsoft.com/office/drawing/2014/main" id="{7359B790-3580-47F0-A91A-5D8C5753B44B}"/>
                    </a:ext>
                  </a:extLst>
                </p:cNvPr>
                <p:cNvSpPr>
                  <a:spLocks/>
                </p:cNvSpPr>
                <p:nvPr/>
              </p:nvSpPr>
              <p:spPr bwMode="auto">
                <a:xfrm>
                  <a:off x="6229" y="12879"/>
                  <a:ext cx="56" cy="64"/>
                </a:xfrm>
                <a:custGeom>
                  <a:avLst/>
                  <a:gdLst>
                    <a:gd name="T0" fmla="*/ 6 w 58"/>
                    <a:gd name="T1" fmla="*/ 0 h 65"/>
                    <a:gd name="T2" fmla="*/ 0 w 58"/>
                    <a:gd name="T3" fmla="*/ 48 h 65"/>
                    <a:gd name="T4" fmla="*/ 11 w 58"/>
                    <a:gd name="T5" fmla="*/ 65 h 65"/>
                    <a:gd name="T6" fmla="*/ 24 w 58"/>
                    <a:gd name="T7" fmla="*/ 26 h 65"/>
                    <a:gd name="T8" fmla="*/ 58 w 58"/>
                    <a:gd name="T9" fmla="*/ 26 h 65"/>
                    <a:gd name="T10" fmla="*/ 50 w 58"/>
                    <a:gd name="T11" fmla="*/ 0 h 65"/>
                    <a:gd name="T12" fmla="*/ 6 w 58"/>
                    <a:gd name="T13" fmla="*/ 0 h 65"/>
                    <a:gd name="T14" fmla="*/ 6 w 58"/>
                    <a:gd name="T15" fmla="*/ 0 h 65"/>
                    <a:gd name="T16" fmla="*/ 0 60000 65536"/>
                    <a:gd name="T17" fmla="*/ 0 60000 65536"/>
                    <a:gd name="T18" fmla="*/ 0 60000 65536"/>
                    <a:gd name="T19" fmla="*/ 0 60000 65536"/>
                    <a:gd name="T20" fmla="*/ 0 60000 65536"/>
                    <a:gd name="T21" fmla="*/ 0 60000 65536"/>
                    <a:gd name="T22" fmla="*/ 0 60000 65536"/>
                    <a:gd name="T23" fmla="*/ 0 60000 65536"/>
                    <a:gd name="T24" fmla="*/ 0 w 58"/>
                    <a:gd name="T25" fmla="*/ 0 h 65"/>
                    <a:gd name="T26" fmla="*/ 58 w 58"/>
                    <a:gd name="T27" fmla="*/ 65 h 6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8" h="65">
                      <a:moveTo>
                        <a:pt x="6" y="0"/>
                      </a:moveTo>
                      <a:lnTo>
                        <a:pt x="0" y="48"/>
                      </a:lnTo>
                      <a:lnTo>
                        <a:pt x="11" y="65"/>
                      </a:lnTo>
                      <a:lnTo>
                        <a:pt x="24" y="26"/>
                      </a:lnTo>
                      <a:lnTo>
                        <a:pt x="58" y="26"/>
                      </a:lnTo>
                      <a:lnTo>
                        <a:pt x="50" y="0"/>
                      </a:lnTo>
                      <a:lnTo>
                        <a:pt x="6" y="0"/>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369" name="Freeform 193">
                  <a:extLst>
                    <a:ext uri="{FF2B5EF4-FFF2-40B4-BE49-F238E27FC236}">
                      <a16:creationId xmlns:a16="http://schemas.microsoft.com/office/drawing/2014/main" id="{88A9E03E-9654-41DB-87D7-B023742C3A91}"/>
                    </a:ext>
                  </a:extLst>
                </p:cNvPr>
                <p:cNvSpPr>
                  <a:spLocks/>
                </p:cNvSpPr>
                <p:nvPr/>
              </p:nvSpPr>
              <p:spPr bwMode="auto">
                <a:xfrm>
                  <a:off x="6543" y="11917"/>
                  <a:ext cx="1036" cy="16"/>
                </a:xfrm>
                <a:custGeom>
                  <a:avLst/>
                  <a:gdLst>
                    <a:gd name="T0" fmla="*/ 0 w 1038"/>
                    <a:gd name="T1" fmla="*/ 0 h 17"/>
                    <a:gd name="T2" fmla="*/ 1038 w 1038"/>
                    <a:gd name="T3" fmla="*/ 1 h 17"/>
                    <a:gd name="T4" fmla="*/ 997 w 1038"/>
                    <a:gd name="T5" fmla="*/ 17 h 17"/>
                    <a:gd name="T6" fmla="*/ 18 w 1038"/>
                    <a:gd name="T7" fmla="*/ 7 h 17"/>
                    <a:gd name="T8" fmla="*/ 0 w 1038"/>
                    <a:gd name="T9" fmla="*/ 0 h 17"/>
                    <a:gd name="T10" fmla="*/ 0 w 1038"/>
                    <a:gd name="T11" fmla="*/ 0 h 17"/>
                    <a:gd name="T12" fmla="*/ 0 60000 65536"/>
                    <a:gd name="T13" fmla="*/ 0 60000 65536"/>
                    <a:gd name="T14" fmla="*/ 0 60000 65536"/>
                    <a:gd name="T15" fmla="*/ 0 60000 65536"/>
                    <a:gd name="T16" fmla="*/ 0 60000 65536"/>
                    <a:gd name="T17" fmla="*/ 0 60000 65536"/>
                    <a:gd name="T18" fmla="*/ 0 w 1038"/>
                    <a:gd name="T19" fmla="*/ 0 h 17"/>
                    <a:gd name="T20" fmla="*/ 1038 w 1038"/>
                    <a:gd name="T21" fmla="*/ 17 h 17"/>
                  </a:gdLst>
                  <a:ahLst/>
                  <a:cxnLst>
                    <a:cxn ang="T12">
                      <a:pos x="T0" y="T1"/>
                    </a:cxn>
                    <a:cxn ang="T13">
                      <a:pos x="T2" y="T3"/>
                    </a:cxn>
                    <a:cxn ang="T14">
                      <a:pos x="T4" y="T5"/>
                    </a:cxn>
                    <a:cxn ang="T15">
                      <a:pos x="T6" y="T7"/>
                    </a:cxn>
                    <a:cxn ang="T16">
                      <a:pos x="T8" y="T9"/>
                    </a:cxn>
                    <a:cxn ang="T17">
                      <a:pos x="T10" y="T11"/>
                    </a:cxn>
                  </a:cxnLst>
                  <a:rect l="T18" t="T19" r="T20" b="T21"/>
                  <a:pathLst>
                    <a:path w="1038" h="17">
                      <a:moveTo>
                        <a:pt x="0" y="0"/>
                      </a:moveTo>
                      <a:lnTo>
                        <a:pt x="1038" y="1"/>
                      </a:lnTo>
                      <a:lnTo>
                        <a:pt x="997" y="17"/>
                      </a:lnTo>
                      <a:lnTo>
                        <a:pt x="18" y="7"/>
                      </a:lnTo>
                      <a:lnTo>
                        <a:pt x="0" y="0"/>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370" name="Freeform 194">
                  <a:extLst>
                    <a:ext uri="{FF2B5EF4-FFF2-40B4-BE49-F238E27FC236}">
                      <a16:creationId xmlns:a16="http://schemas.microsoft.com/office/drawing/2014/main" id="{46934D76-F930-4F6E-9675-65A333F78FF2}"/>
                    </a:ext>
                  </a:extLst>
                </p:cNvPr>
                <p:cNvSpPr>
                  <a:spLocks/>
                </p:cNvSpPr>
                <p:nvPr/>
              </p:nvSpPr>
              <p:spPr bwMode="auto">
                <a:xfrm>
                  <a:off x="7209" y="11981"/>
                  <a:ext cx="822" cy="6"/>
                </a:xfrm>
                <a:custGeom>
                  <a:avLst/>
                  <a:gdLst>
                    <a:gd name="T0" fmla="*/ 8 w 820"/>
                    <a:gd name="T1" fmla="*/ 0 h 8"/>
                    <a:gd name="T2" fmla="*/ 820 w 820"/>
                    <a:gd name="T3" fmla="*/ 2 h 8"/>
                    <a:gd name="T4" fmla="*/ 819 w 820"/>
                    <a:gd name="T5" fmla="*/ 8 h 8"/>
                    <a:gd name="T6" fmla="*/ 0 w 820"/>
                    <a:gd name="T7" fmla="*/ 6 h 8"/>
                    <a:gd name="T8" fmla="*/ 8 w 820"/>
                    <a:gd name="T9" fmla="*/ 0 h 8"/>
                    <a:gd name="T10" fmla="*/ 8 w 820"/>
                    <a:gd name="T11" fmla="*/ 0 h 8"/>
                    <a:gd name="T12" fmla="*/ 0 60000 65536"/>
                    <a:gd name="T13" fmla="*/ 0 60000 65536"/>
                    <a:gd name="T14" fmla="*/ 0 60000 65536"/>
                    <a:gd name="T15" fmla="*/ 0 60000 65536"/>
                    <a:gd name="T16" fmla="*/ 0 60000 65536"/>
                    <a:gd name="T17" fmla="*/ 0 60000 65536"/>
                    <a:gd name="T18" fmla="*/ 0 w 820"/>
                    <a:gd name="T19" fmla="*/ 0 h 8"/>
                    <a:gd name="T20" fmla="*/ 820 w 820"/>
                    <a:gd name="T21" fmla="*/ 8 h 8"/>
                  </a:gdLst>
                  <a:ahLst/>
                  <a:cxnLst>
                    <a:cxn ang="T12">
                      <a:pos x="T0" y="T1"/>
                    </a:cxn>
                    <a:cxn ang="T13">
                      <a:pos x="T2" y="T3"/>
                    </a:cxn>
                    <a:cxn ang="T14">
                      <a:pos x="T4" y="T5"/>
                    </a:cxn>
                    <a:cxn ang="T15">
                      <a:pos x="T6" y="T7"/>
                    </a:cxn>
                    <a:cxn ang="T16">
                      <a:pos x="T8" y="T9"/>
                    </a:cxn>
                    <a:cxn ang="T17">
                      <a:pos x="T10" y="T11"/>
                    </a:cxn>
                  </a:cxnLst>
                  <a:rect l="T18" t="T19" r="T20" b="T21"/>
                  <a:pathLst>
                    <a:path w="820" h="8">
                      <a:moveTo>
                        <a:pt x="8" y="0"/>
                      </a:moveTo>
                      <a:lnTo>
                        <a:pt x="820" y="2"/>
                      </a:lnTo>
                      <a:lnTo>
                        <a:pt x="819" y="8"/>
                      </a:lnTo>
                      <a:lnTo>
                        <a:pt x="0" y="6"/>
                      </a:lnTo>
                      <a:lnTo>
                        <a:pt x="8" y="0"/>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371" name="Freeform 195">
                  <a:extLst>
                    <a:ext uri="{FF2B5EF4-FFF2-40B4-BE49-F238E27FC236}">
                      <a16:creationId xmlns:a16="http://schemas.microsoft.com/office/drawing/2014/main" id="{A4B79647-0E78-43FD-82A6-D73920F54017}"/>
                    </a:ext>
                  </a:extLst>
                </p:cNvPr>
                <p:cNvSpPr>
                  <a:spLocks/>
                </p:cNvSpPr>
                <p:nvPr/>
              </p:nvSpPr>
              <p:spPr bwMode="auto">
                <a:xfrm>
                  <a:off x="5918" y="12560"/>
                  <a:ext cx="204" cy="463"/>
                </a:xfrm>
                <a:custGeom>
                  <a:avLst/>
                  <a:gdLst>
                    <a:gd name="T0" fmla="*/ 194 w 203"/>
                    <a:gd name="T1" fmla="*/ 0 h 462"/>
                    <a:gd name="T2" fmla="*/ 83 w 203"/>
                    <a:gd name="T3" fmla="*/ 3 h 462"/>
                    <a:gd name="T4" fmla="*/ 0 w 203"/>
                    <a:gd name="T5" fmla="*/ 462 h 462"/>
                    <a:gd name="T6" fmla="*/ 104 w 203"/>
                    <a:gd name="T7" fmla="*/ 30 h 462"/>
                    <a:gd name="T8" fmla="*/ 203 w 203"/>
                    <a:gd name="T9" fmla="*/ 19 h 462"/>
                    <a:gd name="T10" fmla="*/ 194 w 203"/>
                    <a:gd name="T11" fmla="*/ 0 h 462"/>
                    <a:gd name="T12" fmla="*/ 194 w 203"/>
                    <a:gd name="T13" fmla="*/ 0 h 462"/>
                    <a:gd name="T14" fmla="*/ 0 60000 65536"/>
                    <a:gd name="T15" fmla="*/ 0 60000 65536"/>
                    <a:gd name="T16" fmla="*/ 0 60000 65536"/>
                    <a:gd name="T17" fmla="*/ 0 60000 65536"/>
                    <a:gd name="T18" fmla="*/ 0 60000 65536"/>
                    <a:gd name="T19" fmla="*/ 0 60000 65536"/>
                    <a:gd name="T20" fmla="*/ 0 60000 65536"/>
                    <a:gd name="T21" fmla="*/ 0 w 203"/>
                    <a:gd name="T22" fmla="*/ 0 h 462"/>
                    <a:gd name="T23" fmla="*/ 203 w 203"/>
                    <a:gd name="T24" fmla="*/ 462 h 46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03" h="462">
                      <a:moveTo>
                        <a:pt x="194" y="0"/>
                      </a:moveTo>
                      <a:lnTo>
                        <a:pt x="83" y="3"/>
                      </a:lnTo>
                      <a:lnTo>
                        <a:pt x="0" y="462"/>
                      </a:lnTo>
                      <a:lnTo>
                        <a:pt x="104" y="30"/>
                      </a:lnTo>
                      <a:lnTo>
                        <a:pt x="203" y="19"/>
                      </a:lnTo>
                      <a:lnTo>
                        <a:pt x="194" y="0"/>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372" name="Freeform 196">
                  <a:extLst>
                    <a:ext uri="{FF2B5EF4-FFF2-40B4-BE49-F238E27FC236}">
                      <a16:creationId xmlns:a16="http://schemas.microsoft.com/office/drawing/2014/main" id="{88AF9069-964E-47D1-8041-887E78FB6082}"/>
                    </a:ext>
                  </a:extLst>
                </p:cNvPr>
                <p:cNvSpPr>
                  <a:spLocks/>
                </p:cNvSpPr>
                <p:nvPr/>
              </p:nvSpPr>
              <p:spPr bwMode="auto">
                <a:xfrm>
                  <a:off x="6036" y="12647"/>
                  <a:ext cx="81" cy="55"/>
                </a:xfrm>
                <a:custGeom>
                  <a:avLst/>
                  <a:gdLst>
                    <a:gd name="T0" fmla="*/ 5 w 84"/>
                    <a:gd name="T1" fmla="*/ 0 h 53"/>
                    <a:gd name="T2" fmla="*/ 0 w 84"/>
                    <a:gd name="T3" fmla="*/ 50 h 53"/>
                    <a:gd name="T4" fmla="*/ 11 w 84"/>
                    <a:gd name="T5" fmla="*/ 51 h 53"/>
                    <a:gd name="T6" fmla="*/ 14 w 84"/>
                    <a:gd name="T7" fmla="*/ 42 h 53"/>
                    <a:gd name="T8" fmla="*/ 66 w 84"/>
                    <a:gd name="T9" fmla="*/ 39 h 53"/>
                    <a:gd name="T10" fmla="*/ 76 w 84"/>
                    <a:gd name="T11" fmla="*/ 53 h 53"/>
                    <a:gd name="T12" fmla="*/ 84 w 84"/>
                    <a:gd name="T13" fmla="*/ 47 h 53"/>
                    <a:gd name="T14" fmla="*/ 76 w 84"/>
                    <a:gd name="T15" fmla="*/ 15 h 53"/>
                    <a:gd name="T16" fmla="*/ 17 w 84"/>
                    <a:gd name="T17" fmla="*/ 17 h 53"/>
                    <a:gd name="T18" fmla="*/ 17 w 84"/>
                    <a:gd name="T19" fmla="*/ 0 h 53"/>
                    <a:gd name="T20" fmla="*/ 5 w 84"/>
                    <a:gd name="T21" fmla="*/ 0 h 53"/>
                    <a:gd name="T22" fmla="*/ 5 w 84"/>
                    <a:gd name="T23" fmla="*/ 0 h 53"/>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84"/>
                    <a:gd name="T37" fmla="*/ 0 h 53"/>
                    <a:gd name="T38" fmla="*/ 84 w 84"/>
                    <a:gd name="T39" fmla="*/ 53 h 53"/>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84" h="53">
                      <a:moveTo>
                        <a:pt x="5" y="0"/>
                      </a:moveTo>
                      <a:lnTo>
                        <a:pt x="0" y="50"/>
                      </a:lnTo>
                      <a:lnTo>
                        <a:pt x="11" y="51"/>
                      </a:lnTo>
                      <a:lnTo>
                        <a:pt x="14" y="42"/>
                      </a:lnTo>
                      <a:lnTo>
                        <a:pt x="66" y="39"/>
                      </a:lnTo>
                      <a:lnTo>
                        <a:pt x="76" y="53"/>
                      </a:lnTo>
                      <a:lnTo>
                        <a:pt x="84" y="47"/>
                      </a:lnTo>
                      <a:lnTo>
                        <a:pt x="76" y="15"/>
                      </a:lnTo>
                      <a:lnTo>
                        <a:pt x="17" y="17"/>
                      </a:lnTo>
                      <a:lnTo>
                        <a:pt x="17" y="0"/>
                      </a:lnTo>
                      <a:lnTo>
                        <a:pt x="5" y="0"/>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373" name="Freeform 197">
                  <a:extLst>
                    <a:ext uri="{FF2B5EF4-FFF2-40B4-BE49-F238E27FC236}">
                      <a16:creationId xmlns:a16="http://schemas.microsoft.com/office/drawing/2014/main" id="{EF6B1713-B875-4510-BAAC-5D05CA43A2ED}"/>
                    </a:ext>
                  </a:extLst>
                </p:cNvPr>
                <p:cNvSpPr>
                  <a:spLocks/>
                </p:cNvSpPr>
                <p:nvPr/>
              </p:nvSpPr>
              <p:spPr bwMode="auto">
                <a:xfrm>
                  <a:off x="6122" y="12650"/>
                  <a:ext cx="15" cy="48"/>
                </a:xfrm>
                <a:custGeom>
                  <a:avLst/>
                  <a:gdLst>
                    <a:gd name="T0" fmla="*/ 5 w 15"/>
                    <a:gd name="T1" fmla="*/ 0 h 47"/>
                    <a:gd name="T2" fmla="*/ 0 w 15"/>
                    <a:gd name="T3" fmla="*/ 47 h 47"/>
                    <a:gd name="T4" fmla="*/ 11 w 15"/>
                    <a:gd name="T5" fmla="*/ 47 h 47"/>
                    <a:gd name="T6" fmla="*/ 15 w 15"/>
                    <a:gd name="T7" fmla="*/ 0 h 47"/>
                    <a:gd name="T8" fmla="*/ 5 w 15"/>
                    <a:gd name="T9" fmla="*/ 0 h 47"/>
                    <a:gd name="T10" fmla="*/ 5 w 15"/>
                    <a:gd name="T11" fmla="*/ 0 h 47"/>
                    <a:gd name="T12" fmla="*/ 0 60000 65536"/>
                    <a:gd name="T13" fmla="*/ 0 60000 65536"/>
                    <a:gd name="T14" fmla="*/ 0 60000 65536"/>
                    <a:gd name="T15" fmla="*/ 0 60000 65536"/>
                    <a:gd name="T16" fmla="*/ 0 60000 65536"/>
                    <a:gd name="T17" fmla="*/ 0 60000 65536"/>
                    <a:gd name="T18" fmla="*/ 0 w 15"/>
                    <a:gd name="T19" fmla="*/ 0 h 47"/>
                    <a:gd name="T20" fmla="*/ 15 w 15"/>
                    <a:gd name="T21" fmla="*/ 47 h 47"/>
                  </a:gdLst>
                  <a:ahLst/>
                  <a:cxnLst>
                    <a:cxn ang="T12">
                      <a:pos x="T0" y="T1"/>
                    </a:cxn>
                    <a:cxn ang="T13">
                      <a:pos x="T2" y="T3"/>
                    </a:cxn>
                    <a:cxn ang="T14">
                      <a:pos x="T4" y="T5"/>
                    </a:cxn>
                    <a:cxn ang="T15">
                      <a:pos x="T6" y="T7"/>
                    </a:cxn>
                    <a:cxn ang="T16">
                      <a:pos x="T8" y="T9"/>
                    </a:cxn>
                    <a:cxn ang="T17">
                      <a:pos x="T10" y="T11"/>
                    </a:cxn>
                  </a:cxnLst>
                  <a:rect l="T18" t="T19" r="T20" b="T21"/>
                  <a:pathLst>
                    <a:path w="15" h="47">
                      <a:moveTo>
                        <a:pt x="5" y="0"/>
                      </a:moveTo>
                      <a:lnTo>
                        <a:pt x="0" y="47"/>
                      </a:lnTo>
                      <a:lnTo>
                        <a:pt x="11" y="47"/>
                      </a:lnTo>
                      <a:lnTo>
                        <a:pt x="15" y="0"/>
                      </a:lnTo>
                      <a:lnTo>
                        <a:pt x="5" y="0"/>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374" name="Freeform 198">
                  <a:extLst>
                    <a:ext uri="{FF2B5EF4-FFF2-40B4-BE49-F238E27FC236}">
                      <a16:creationId xmlns:a16="http://schemas.microsoft.com/office/drawing/2014/main" id="{9F1C7036-1F77-4523-B867-6CBF7756EA69}"/>
                    </a:ext>
                  </a:extLst>
                </p:cNvPr>
                <p:cNvSpPr>
                  <a:spLocks/>
                </p:cNvSpPr>
                <p:nvPr/>
              </p:nvSpPr>
              <p:spPr bwMode="auto">
                <a:xfrm>
                  <a:off x="6210" y="12650"/>
                  <a:ext cx="85" cy="51"/>
                </a:xfrm>
                <a:custGeom>
                  <a:avLst/>
                  <a:gdLst>
                    <a:gd name="T0" fmla="*/ 4 w 83"/>
                    <a:gd name="T1" fmla="*/ 0 h 52"/>
                    <a:gd name="T2" fmla="*/ 0 w 83"/>
                    <a:gd name="T3" fmla="*/ 49 h 52"/>
                    <a:gd name="T4" fmla="*/ 11 w 83"/>
                    <a:gd name="T5" fmla="*/ 51 h 52"/>
                    <a:gd name="T6" fmla="*/ 13 w 83"/>
                    <a:gd name="T7" fmla="*/ 41 h 52"/>
                    <a:gd name="T8" fmla="*/ 65 w 83"/>
                    <a:gd name="T9" fmla="*/ 40 h 52"/>
                    <a:gd name="T10" fmla="*/ 75 w 83"/>
                    <a:gd name="T11" fmla="*/ 52 h 52"/>
                    <a:gd name="T12" fmla="*/ 83 w 83"/>
                    <a:gd name="T13" fmla="*/ 47 h 52"/>
                    <a:gd name="T14" fmla="*/ 75 w 83"/>
                    <a:gd name="T15" fmla="*/ 15 h 52"/>
                    <a:gd name="T16" fmla="*/ 16 w 83"/>
                    <a:gd name="T17" fmla="*/ 17 h 52"/>
                    <a:gd name="T18" fmla="*/ 16 w 83"/>
                    <a:gd name="T19" fmla="*/ 0 h 52"/>
                    <a:gd name="T20" fmla="*/ 4 w 83"/>
                    <a:gd name="T21" fmla="*/ 0 h 52"/>
                    <a:gd name="T22" fmla="*/ 4 w 83"/>
                    <a:gd name="T23" fmla="*/ 0 h 5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83"/>
                    <a:gd name="T37" fmla="*/ 0 h 52"/>
                    <a:gd name="T38" fmla="*/ 83 w 83"/>
                    <a:gd name="T39" fmla="*/ 52 h 52"/>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83" h="52">
                      <a:moveTo>
                        <a:pt x="4" y="0"/>
                      </a:moveTo>
                      <a:lnTo>
                        <a:pt x="0" y="49"/>
                      </a:lnTo>
                      <a:lnTo>
                        <a:pt x="11" y="51"/>
                      </a:lnTo>
                      <a:lnTo>
                        <a:pt x="13" y="41"/>
                      </a:lnTo>
                      <a:lnTo>
                        <a:pt x="65" y="40"/>
                      </a:lnTo>
                      <a:lnTo>
                        <a:pt x="75" y="52"/>
                      </a:lnTo>
                      <a:lnTo>
                        <a:pt x="83" y="47"/>
                      </a:lnTo>
                      <a:lnTo>
                        <a:pt x="75" y="15"/>
                      </a:lnTo>
                      <a:lnTo>
                        <a:pt x="16" y="17"/>
                      </a:lnTo>
                      <a:lnTo>
                        <a:pt x="16" y="0"/>
                      </a:lnTo>
                      <a:lnTo>
                        <a:pt x="4" y="0"/>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375" name="Freeform 199">
                  <a:extLst>
                    <a:ext uri="{FF2B5EF4-FFF2-40B4-BE49-F238E27FC236}">
                      <a16:creationId xmlns:a16="http://schemas.microsoft.com/office/drawing/2014/main" id="{5AE38759-B5E6-47C0-812E-827A38D6D77F}"/>
                    </a:ext>
                  </a:extLst>
                </p:cNvPr>
                <p:cNvSpPr>
                  <a:spLocks/>
                </p:cNvSpPr>
                <p:nvPr/>
              </p:nvSpPr>
              <p:spPr bwMode="auto">
                <a:xfrm>
                  <a:off x="6303" y="12647"/>
                  <a:ext cx="85" cy="51"/>
                </a:xfrm>
                <a:custGeom>
                  <a:avLst/>
                  <a:gdLst>
                    <a:gd name="T0" fmla="*/ 6 w 84"/>
                    <a:gd name="T1" fmla="*/ 0 h 51"/>
                    <a:gd name="T2" fmla="*/ 0 w 84"/>
                    <a:gd name="T3" fmla="*/ 49 h 51"/>
                    <a:gd name="T4" fmla="*/ 13 w 84"/>
                    <a:gd name="T5" fmla="*/ 51 h 51"/>
                    <a:gd name="T6" fmla="*/ 15 w 84"/>
                    <a:gd name="T7" fmla="*/ 41 h 51"/>
                    <a:gd name="T8" fmla="*/ 67 w 84"/>
                    <a:gd name="T9" fmla="*/ 39 h 51"/>
                    <a:gd name="T10" fmla="*/ 77 w 84"/>
                    <a:gd name="T11" fmla="*/ 51 h 51"/>
                    <a:gd name="T12" fmla="*/ 84 w 84"/>
                    <a:gd name="T13" fmla="*/ 46 h 51"/>
                    <a:gd name="T14" fmla="*/ 76 w 84"/>
                    <a:gd name="T15" fmla="*/ 15 h 51"/>
                    <a:gd name="T16" fmla="*/ 17 w 84"/>
                    <a:gd name="T17" fmla="*/ 16 h 51"/>
                    <a:gd name="T18" fmla="*/ 17 w 84"/>
                    <a:gd name="T19" fmla="*/ 0 h 51"/>
                    <a:gd name="T20" fmla="*/ 6 w 84"/>
                    <a:gd name="T21" fmla="*/ 0 h 51"/>
                    <a:gd name="T22" fmla="*/ 6 w 84"/>
                    <a:gd name="T23" fmla="*/ 0 h 5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84"/>
                    <a:gd name="T37" fmla="*/ 0 h 51"/>
                    <a:gd name="T38" fmla="*/ 84 w 84"/>
                    <a:gd name="T39" fmla="*/ 51 h 5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84" h="51">
                      <a:moveTo>
                        <a:pt x="6" y="0"/>
                      </a:moveTo>
                      <a:lnTo>
                        <a:pt x="0" y="49"/>
                      </a:lnTo>
                      <a:lnTo>
                        <a:pt x="13" y="51"/>
                      </a:lnTo>
                      <a:lnTo>
                        <a:pt x="15" y="41"/>
                      </a:lnTo>
                      <a:lnTo>
                        <a:pt x="67" y="39"/>
                      </a:lnTo>
                      <a:lnTo>
                        <a:pt x="77" y="51"/>
                      </a:lnTo>
                      <a:lnTo>
                        <a:pt x="84" y="46"/>
                      </a:lnTo>
                      <a:lnTo>
                        <a:pt x="76" y="15"/>
                      </a:lnTo>
                      <a:lnTo>
                        <a:pt x="17" y="16"/>
                      </a:lnTo>
                      <a:lnTo>
                        <a:pt x="17" y="0"/>
                      </a:lnTo>
                      <a:lnTo>
                        <a:pt x="6" y="0"/>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376" name="Freeform 200">
                  <a:extLst>
                    <a:ext uri="{FF2B5EF4-FFF2-40B4-BE49-F238E27FC236}">
                      <a16:creationId xmlns:a16="http://schemas.microsoft.com/office/drawing/2014/main" id="{94DFE405-3106-4F83-ABBB-9570876531FB}"/>
                    </a:ext>
                  </a:extLst>
                </p:cNvPr>
                <p:cNvSpPr>
                  <a:spLocks/>
                </p:cNvSpPr>
                <p:nvPr/>
              </p:nvSpPr>
              <p:spPr bwMode="auto">
                <a:xfrm>
                  <a:off x="6395" y="12650"/>
                  <a:ext cx="85" cy="55"/>
                </a:xfrm>
                <a:custGeom>
                  <a:avLst/>
                  <a:gdLst>
                    <a:gd name="T0" fmla="*/ 5 w 83"/>
                    <a:gd name="T1" fmla="*/ 0 h 54"/>
                    <a:gd name="T2" fmla="*/ 0 w 83"/>
                    <a:gd name="T3" fmla="*/ 49 h 54"/>
                    <a:gd name="T4" fmla="*/ 12 w 83"/>
                    <a:gd name="T5" fmla="*/ 52 h 54"/>
                    <a:gd name="T6" fmla="*/ 15 w 83"/>
                    <a:gd name="T7" fmla="*/ 41 h 54"/>
                    <a:gd name="T8" fmla="*/ 67 w 83"/>
                    <a:gd name="T9" fmla="*/ 40 h 54"/>
                    <a:gd name="T10" fmla="*/ 76 w 83"/>
                    <a:gd name="T11" fmla="*/ 54 h 54"/>
                    <a:gd name="T12" fmla="*/ 83 w 83"/>
                    <a:gd name="T13" fmla="*/ 47 h 54"/>
                    <a:gd name="T14" fmla="*/ 75 w 83"/>
                    <a:gd name="T15" fmla="*/ 15 h 54"/>
                    <a:gd name="T16" fmla="*/ 16 w 83"/>
                    <a:gd name="T17" fmla="*/ 18 h 54"/>
                    <a:gd name="T18" fmla="*/ 16 w 83"/>
                    <a:gd name="T19" fmla="*/ 0 h 54"/>
                    <a:gd name="T20" fmla="*/ 5 w 83"/>
                    <a:gd name="T21" fmla="*/ 0 h 54"/>
                    <a:gd name="T22" fmla="*/ 5 w 83"/>
                    <a:gd name="T23" fmla="*/ 0 h 5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83"/>
                    <a:gd name="T37" fmla="*/ 0 h 54"/>
                    <a:gd name="T38" fmla="*/ 83 w 83"/>
                    <a:gd name="T39" fmla="*/ 54 h 5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83" h="54">
                      <a:moveTo>
                        <a:pt x="5" y="0"/>
                      </a:moveTo>
                      <a:lnTo>
                        <a:pt x="0" y="49"/>
                      </a:lnTo>
                      <a:lnTo>
                        <a:pt x="12" y="52"/>
                      </a:lnTo>
                      <a:lnTo>
                        <a:pt x="15" y="41"/>
                      </a:lnTo>
                      <a:lnTo>
                        <a:pt x="67" y="40"/>
                      </a:lnTo>
                      <a:lnTo>
                        <a:pt x="76" y="54"/>
                      </a:lnTo>
                      <a:lnTo>
                        <a:pt x="83" y="47"/>
                      </a:lnTo>
                      <a:lnTo>
                        <a:pt x="75" y="15"/>
                      </a:lnTo>
                      <a:lnTo>
                        <a:pt x="16" y="18"/>
                      </a:lnTo>
                      <a:lnTo>
                        <a:pt x="16" y="0"/>
                      </a:lnTo>
                      <a:lnTo>
                        <a:pt x="5" y="0"/>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377" name="Freeform 201">
                  <a:extLst>
                    <a:ext uri="{FF2B5EF4-FFF2-40B4-BE49-F238E27FC236}">
                      <a16:creationId xmlns:a16="http://schemas.microsoft.com/office/drawing/2014/main" id="{89EBE81D-2CC0-46AB-91FF-2A1B6A1501D4}"/>
                    </a:ext>
                  </a:extLst>
                </p:cNvPr>
                <p:cNvSpPr>
                  <a:spLocks/>
                </p:cNvSpPr>
                <p:nvPr/>
              </p:nvSpPr>
              <p:spPr bwMode="auto">
                <a:xfrm>
                  <a:off x="6488" y="12653"/>
                  <a:ext cx="81" cy="51"/>
                </a:xfrm>
                <a:custGeom>
                  <a:avLst/>
                  <a:gdLst>
                    <a:gd name="T0" fmla="*/ 6 w 84"/>
                    <a:gd name="T1" fmla="*/ 0 h 52"/>
                    <a:gd name="T2" fmla="*/ 0 w 84"/>
                    <a:gd name="T3" fmla="*/ 50 h 52"/>
                    <a:gd name="T4" fmla="*/ 13 w 84"/>
                    <a:gd name="T5" fmla="*/ 51 h 52"/>
                    <a:gd name="T6" fmla="*/ 15 w 84"/>
                    <a:gd name="T7" fmla="*/ 41 h 52"/>
                    <a:gd name="T8" fmla="*/ 67 w 84"/>
                    <a:gd name="T9" fmla="*/ 39 h 52"/>
                    <a:gd name="T10" fmla="*/ 77 w 84"/>
                    <a:gd name="T11" fmla="*/ 52 h 52"/>
                    <a:gd name="T12" fmla="*/ 84 w 84"/>
                    <a:gd name="T13" fmla="*/ 47 h 52"/>
                    <a:gd name="T14" fmla="*/ 76 w 84"/>
                    <a:gd name="T15" fmla="*/ 14 h 52"/>
                    <a:gd name="T16" fmla="*/ 17 w 84"/>
                    <a:gd name="T17" fmla="*/ 17 h 52"/>
                    <a:gd name="T18" fmla="*/ 17 w 84"/>
                    <a:gd name="T19" fmla="*/ 0 h 52"/>
                    <a:gd name="T20" fmla="*/ 6 w 84"/>
                    <a:gd name="T21" fmla="*/ 0 h 52"/>
                    <a:gd name="T22" fmla="*/ 6 w 84"/>
                    <a:gd name="T23" fmla="*/ 0 h 5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84"/>
                    <a:gd name="T37" fmla="*/ 0 h 52"/>
                    <a:gd name="T38" fmla="*/ 84 w 84"/>
                    <a:gd name="T39" fmla="*/ 52 h 52"/>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84" h="52">
                      <a:moveTo>
                        <a:pt x="6" y="0"/>
                      </a:moveTo>
                      <a:lnTo>
                        <a:pt x="0" y="50"/>
                      </a:lnTo>
                      <a:lnTo>
                        <a:pt x="13" y="51"/>
                      </a:lnTo>
                      <a:lnTo>
                        <a:pt x="15" y="41"/>
                      </a:lnTo>
                      <a:lnTo>
                        <a:pt x="67" y="39"/>
                      </a:lnTo>
                      <a:lnTo>
                        <a:pt x="77" y="52"/>
                      </a:lnTo>
                      <a:lnTo>
                        <a:pt x="84" y="47"/>
                      </a:lnTo>
                      <a:lnTo>
                        <a:pt x="76" y="14"/>
                      </a:lnTo>
                      <a:lnTo>
                        <a:pt x="17" y="17"/>
                      </a:lnTo>
                      <a:lnTo>
                        <a:pt x="17" y="0"/>
                      </a:lnTo>
                      <a:lnTo>
                        <a:pt x="6" y="0"/>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378" name="Freeform 202">
                  <a:extLst>
                    <a:ext uri="{FF2B5EF4-FFF2-40B4-BE49-F238E27FC236}">
                      <a16:creationId xmlns:a16="http://schemas.microsoft.com/office/drawing/2014/main" id="{29969477-5CB5-4296-B490-8357659F9E16}"/>
                    </a:ext>
                  </a:extLst>
                </p:cNvPr>
                <p:cNvSpPr>
                  <a:spLocks/>
                </p:cNvSpPr>
                <p:nvPr/>
              </p:nvSpPr>
              <p:spPr bwMode="auto">
                <a:xfrm>
                  <a:off x="6577" y="12647"/>
                  <a:ext cx="7" cy="48"/>
                </a:xfrm>
                <a:custGeom>
                  <a:avLst/>
                  <a:gdLst>
                    <a:gd name="T0" fmla="*/ 1 w 9"/>
                    <a:gd name="T1" fmla="*/ 0 h 47"/>
                    <a:gd name="T2" fmla="*/ 0 w 9"/>
                    <a:gd name="T3" fmla="*/ 47 h 47"/>
                    <a:gd name="T4" fmla="*/ 9 w 9"/>
                    <a:gd name="T5" fmla="*/ 47 h 47"/>
                    <a:gd name="T6" fmla="*/ 9 w 9"/>
                    <a:gd name="T7" fmla="*/ 1 h 47"/>
                    <a:gd name="T8" fmla="*/ 1 w 9"/>
                    <a:gd name="T9" fmla="*/ 0 h 47"/>
                    <a:gd name="T10" fmla="*/ 1 w 9"/>
                    <a:gd name="T11" fmla="*/ 0 h 47"/>
                    <a:gd name="T12" fmla="*/ 0 60000 65536"/>
                    <a:gd name="T13" fmla="*/ 0 60000 65536"/>
                    <a:gd name="T14" fmla="*/ 0 60000 65536"/>
                    <a:gd name="T15" fmla="*/ 0 60000 65536"/>
                    <a:gd name="T16" fmla="*/ 0 60000 65536"/>
                    <a:gd name="T17" fmla="*/ 0 60000 65536"/>
                    <a:gd name="T18" fmla="*/ 0 w 9"/>
                    <a:gd name="T19" fmla="*/ 0 h 47"/>
                    <a:gd name="T20" fmla="*/ 9 w 9"/>
                    <a:gd name="T21" fmla="*/ 47 h 47"/>
                  </a:gdLst>
                  <a:ahLst/>
                  <a:cxnLst>
                    <a:cxn ang="T12">
                      <a:pos x="T0" y="T1"/>
                    </a:cxn>
                    <a:cxn ang="T13">
                      <a:pos x="T2" y="T3"/>
                    </a:cxn>
                    <a:cxn ang="T14">
                      <a:pos x="T4" y="T5"/>
                    </a:cxn>
                    <a:cxn ang="T15">
                      <a:pos x="T6" y="T7"/>
                    </a:cxn>
                    <a:cxn ang="T16">
                      <a:pos x="T8" y="T9"/>
                    </a:cxn>
                    <a:cxn ang="T17">
                      <a:pos x="T10" y="T11"/>
                    </a:cxn>
                  </a:cxnLst>
                  <a:rect l="T18" t="T19" r="T20" b="T21"/>
                  <a:pathLst>
                    <a:path w="9" h="47">
                      <a:moveTo>
                        <a:pt x="1" y="0"/>
                      </a:moveTo>
                      <a:lnTo>
                        <a:pt x="0" y="47"/>
                      </a:lnTo>
                      <a:lnTo>
                        <a:pt x="9" y="47"/>
                      </a:lnTo>
                      <a:lnTo>
                        <a:pt x="9" y="1"/>
                      </a:lnTo>
                      <a:lnTo>
                        <a:pt x="1" y="0"/>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379" name="Freeform 203">
                  <a:extLst>
                    <a:ext uri="{FF2B5EF4-FFF2-40B4-BE49-F238E27FC236}">
                      <a16:creationId xmlns:a16="http://schemas.microsoft.com/office/drawing/2014/main" id="{B182BC2C-5132-46FA-8888-EC396E763FA4}"/>
                    </a:ext>
                  </a:extLst>
                </p:cNvPr>
                <p:cNvSpPr>
                  <a:spLocks/>
                </p:cNvSpPr>
                <p:nvPr/>
              </p:nvSpPr>
              <p:spPr bwMode="auto">
                <a:xfrm>
                  <a:off x="6625" y="12650"/>
                  <a:ext cx="74" cy="51"/>
                </a:xfrm>
                <a:custGeom>
                  <a:avLst/>
                  <a:gdLst>
                    <a:gd name="T0" fmla="*/ 1 w 76"/>
                    <a:gd name="T1" fmla="*/ 1 h 52"/>
                    <a:gd name="T2" fmla="*/ 0 w 76"/>
                    <a:gd name="T3" fmla="*/ 42 h 52"/>
                    <a:gd name="T4" fmla="*/ 26 w 76"/>
                    <a:gd name="T5" fmla="*/ 42 h 52"/>
                    <a:gd name="T6" fmla="*/ 31 w 76"/>
                    <a:gd name="T7" fmla="*/ 52 h 52"/>
                    <a:gd name="T8" fmla="*/ 58 w 76"/>
                    <a:gd name="T9" fmla="*/ 52 h 52"/>
                    <a:gd name="T10" fmla="*/ 62 w 76"/>
                    <a:gd name="T11" fmla="*/ 41 h 52"/>
                    <a:gd name="T12" fmla="*/ 76 w 76"/>
                    <a:gd name="T13" fmla="*/ 41 h 52"/>
                    <a:gd name="T14" fmla="*/ 71 w 76"/>
                    <a:gd name="T15" fmla="*/ 12 h 52"/>
                    <a:gd name="T16" fmla="*/ 13 w 76"/>
                    <a:gd name="T17" fmla="*/ 14 h 52"/>
                    <a:gd name="T18" fmla="*/ 16 w 76"/>
                    <a:gd name="T19" fmla="*/ 0 h 52"/>
                    <a:gd name="T20" fmla="*/ 1 w 76"/>
                    <a:gd name="T21" fmla="*/ 1 h 52"/>
                    <a:gd name="T22" fmla="*/ 1 w 76"/>
                    <a:gd name="T23" fmla="*/ 1 h 5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76"/>
                    <a:gd name="T37" fmla="*/ 0 h 52"/>
                    <a:gd name="T38" fmla="*/ 76 w 76"/>
                    <a:gd name="T39" fmla="*/ 52 h 52"/>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76" h="52">
                      <a:moveTo>
                        <a:pt x="1" y="1"/>
                      </a:moveTo>
                      <a:lnTo>
                        <a:pt x="0" y="42"/>
                      </a:lnTo>
                      <a:lnTo>
                        <a:pt x="26" y="42"/>
                      </a:lnTo>
                      <a:lnTo>
                        <a:pt x="31" y="52"/>
                      </a:lnTo>
                      <a:lnTo>
                        <a:pt x="58" y="52"/>
                      </a:lnTo>
                      <a:lnTo>
                        <a:pt x="62" y="41"/>
                      </a:lnTo>
                      <a:lnTo>
                        <a:pt x="76" y="41"/>
                      </a:lnTo>
                      <a:lnTo>
                        <a:pt x="71" y="12"/>
                      </a:lnTo>
                      <a:lnTo>
                        <a:pt x="13" y="14"/>
                      </a:lnTo>
                      <a:lnTo>
                        <a:pt x="16" y="0"/>
                      </a:lnTo>
                      <a:lnTo>
                        <a:pt x="1" y="1"/>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380" name="Freeform 204">
                  <a:extLst>
                    <a:ext uri="{FF2B5EF4-FFF2-40B4-BE49-F238E27FC236}">
                      <a16:creationId xmlns:a16="http://schemas.microsoft.com/office/drawing/2014/main" id="{91C6873B-F7F8-418F-8FF3-D1EECEC65CFA}"/>
                    </a:ext>
                  </a:extLst>
                </p:cNvPr>
                <p:cNvSpPr>
                  <a:spLocks/>
                </p:cNvSpPr>
                <p:nvPr/>
              </p:nvSpPr>
              <p:spPr bwMode="auto">
                <a:xfrm>
                  <a:off x="6710" y="12653"/>
                  <a:ext cx="78" cy="51"/>
                </a:xfrm>
                <a:custGeom>
                  <a:avLst/>
                  <a:gdLst>
                    <a:gd name="T0" fmla="*/ 3 w 78"/>
                    <a:gd name="T1" fmla="*/ 1 h 52"/>
                    <a:gd name="T2" fmla="*/ 0 w 78"/>
                    <a:gd name="T3" fmla="*/ 41 h 52"/>
                    <a:gd name="T4" fmla="*/ 26 w 78"/>
                    <a:gd name="T5" fmla="*/ 42 h 52"/>
                    <a:gd name="T6" fmla="*/ 32 w 78"/>
                    <a:gd name="T7" fmla="*/ 52 h 52"/>
                    <a:gd name="T8" fmla="*/ 59 w 78"/>
                    <a:gd name="T9" fmla="*/ 52 h 52"/>
                    <a:gd name="T10" fmla="*/ 63 w 78"/>
                    <a:gd name="T11" fmla="*/ 41 h 52"/>
                    <a:gd name="T12" fmla="*/ 78 w 78"/>
                    <a:gd name="T13" fmla="*/ 39 h 52"/>
                    <a:gd name="T14" fmla="*/ 73 w 78"/>
                    <a:gd name="T15" fmla="*/ 11 h 52"/>
                    <a:gd name="T16" fmla="*/ 14 w 78"/>
                    <a:gd name="T17" fmla="*/ 12 h 52"/>
                    <a:gd name="T18" fmla="*/ 17 w 78"/>
                    <a:gd name="T19" fmla="*/ 0 h 52"/>
                    <a:gd name="T20" fmla="*/ 3 w 78"/>
                    <a:gd name="T21" fmla="*/ 1 h 52"/>
                    <a:gd name="T22" fmla="*/ 3 w 78"/>
                    <a:gd name="T23" fmla="*/ 1 h 5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78"/>
                    <a:gd name="T37" fmla="*/ 0 h 52"/>
                    <a:gd name="T38" fmla="*/ 78 w 78"/>
                    <a:gd name="T39" fmla="*/ 52 h 52"/>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78" h="52">
                      <a:moveTo>
                        <a:pt x="3" y="1"/>
                      </a:moveTo>
                      <a:lnTo>
                        <a:pt x="0" y="41"/>
                      </a:lnTo>
                      <a:lnTo>
                        <a:pt x="26" y="42"/>
                      </a:lnTo>
                      <a:lnTo>
                        <a:pt x="32" y="52"/>
                      </a:lnTo>
                      <a:lnTo>
                        <a:pt x="59" y="52"/>
                      </a:lnTo>
                      <a:lnTo>
                        <a:pt x="63" y="41"/>
                      </a:lnTo>
                      <a:lnTo>
                        <a:pt x="78" y="39"/>
                      </a:lnTo>
                      <a:lnTo>
                        <a:pt x="73" y="11"/>
                      </a:lnTo>
                      <a:lnTo>
                        <a:pt x="14" y="12"/>
                      </a:lnTo>
                      <a:lnTo>
                        <a:pt x="17" y="0"/>
                      </a:lnTo>
                      <a:lnTo>
                        <a:pt x="3" y="1"/>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381" name="Freeform 205">
                  <a:extLst>
                    <a:ext uri="{FF2B5EF4-FFF2-40B4-BE49-F238E27FC236}">
                      <a16:creationId xmlns:a16="http://schemas.microsoft.com/office/drawing/2014/main" id="{0D807C82-A769-41C2-8725-5759CE5BA27B}"/>
                    </a:ext>
                  </a:extLst>
                </p:cNvPr>
                <p:cNvSpPr>
                  <a:spLocks/>
                </p:cNvSpPr>
                <p:nvPr/>
              </p:nvSpPr>
              <p:spPr bwMode="auto">
                <a:xfrm>
                  <a:off x="6802" y="12650"/>
                  <a:ext cx="74" cy="51"/>
                </a:xfrm>
                <a:custGeom>
                  <a:avLst/>
                  <a:gdLst>
                    <a:gd name="T0" fmla="*/ 1 w 76"/>
                    <a:gd name="T1" fmla="*/ 3 h 53"/>
                    <a:gd name="T2" fmla="*/ 0 w 76"/>
                    <a:gd name="T3" fmla="*/ 42 h 53"/>
                    <a:gd name="T4" fmla="*/ 25 w 76"/>
                    <a:gd name="T5" fmla="*/ 44 h 53"/>
                    <a:gd name="T6" fmla="*/ 31 w 76"/>
                    <a:gd name="T7" fmla="*/ 53 h 53"/>
                    <a:gd name="T8" fmla="*/ 58 w 76"/>
                    <a:gd name="T9" fmla="*/ 53 h 53"/>
                    <a:gd name="T10" fmla="*/ 62 w 76"/>
                    <a:gd name="T11" fmla="*/ 41 h 53"/>
                    <a:gd name="T12" fmla="*/ 76 w 76"/>
                    <a:gd name="T13" fmla="*/ 41 h 53"/>
                    <a:gd name="T14" fmla="*/ 71 w 76"/>
                    <a:gd name="T15" fmla="*/ 12 h 53"/>
                    <a:gd name="T16" fmla="*/ 13 w 76"/>
                    <a:gd name="T17" fmla="*/ 14 h 53"/>
                    <a:gd name="T18" fmla="*/ 16 w 76"/>
                    <a:gd name="T19" fmla="*/ 0 h 53"/>
                    <a:gd name="T20" fmla="*/ 1 w 76"/>
                    <a:gd name="T21" fmla="*/ 3 h 53"/>
                    <a:gd name="T22" fmla="*/ 1 w 76"/>
                    <a:gd name="T23" fmla="*/ 3 h 53"/>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76"/>
                    <a:gd name="T37" fmla="*/ 0 h 53"/>
                    <a:gd name="T38" fmla="*/ 76 w 76"/>
                    <a:gd name="T39" fmla="*/ 53 h 53"/>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76" h="53">
                      <a:moveTo>
                        <a:pt x="1" y="3"/>
                      </a:moveTo>
                      <a:lnTo>
                        <a:pt x="0" y="42"/>
                      </a:lnTo>
                      <a:lnTo>
                        <a:pt x="25" y="44"/>
                      </a:lnTo>
                      <a:lnTo>
                        <a:pt x="31" y="53"/>
                      </a:lnTo>
                      <a:lnTo>
                        <a:pt x="58" y="53"/>
                      </a:lnTo>
                      <a:lnTo>
                        <a:pt x="62" y="41"/>
                      </a:lnTo>
                      <a:lnTo>
                        <a:pt x="76" y="41"/>
                      </a:lnTo>
                      <a:lnTo>
                        <a:pt x="71" y="12"/>
                      </a:lnTo>
                      <a:lnTo>
                        <a:pt x="13" y="14"/>
                      </a:lnTo>
                      <a:lnTo>
                        <a:pt x="16" y="0"/>
                      </a:lnTo>
                      <a:lnTo>
                        <a:pt x="1" y="3"/>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382" name="Freeform 206">
                  <a:extLst>
                    <a:ext uri="{FF2B5EF4-FFF2-40B4-BE49-F238E27FC236}">
                      <a16:creationId xmlns:a16="http://schemas.microsoft.com/office/drawing/2014/main" id="{1C1ED073-521D-48CB-9760-6F1ADE6247DD}"/>
                    </a:ext>
                  </a:extLst>
                </p:cNvPr>
                <p:cNvSpPr>
                  <a:spLocks/>
                </p:cNvSpPr>
                <p:nvPr/>
              </p:nvSpPr>
              <p:spPr bwMode="auto">
                <a:xfrm>
                  <a:off x="6891" y="12647"/>
                  <a:ext cx="78" cy="51"/>
                </a:xfrm>
                <a:custGeom>
                  <a:avLst/>
                  <a:gdLst>
                    <a:gd name="T0" fmla="*/ 3 w 78"/>
                    <a:gd name="T1" fmla="*/ 2 h 51"/>
                    <a:gd name="T2" fmla="*/ 0 w 78"/>
                    <a:gd name="T3" fmla="*/ 42 h 51"/>
                    <a:gd name="T4" fmla="*/ 28 w 78"/>
                    <a:gd name="T5" fmla="*/ 43 h 51"/>
                    <a:gd name="T6" fmla="*/ 33 w 78"/>
                    <a:gd name="T7" fmla="*/ 51 h 51"/>
                    <a:gd name="T8" fmla="*/ 59 w 78"/>
                    <a:gd name="T9" fmla="*/ 51 h 51"/>
                    <a:gd name="T10" fmla="*/ 64 w 78"/>
                    <a:gd name="T11" fmla="*/ 41 h 51"/>
                    <a:gd name="T12" fmla="*/ 78 w 78"/>
                    <a:gd name="T13" fmla="*/ 39 h 51"/>
                    <a:gd name="T14" fmla="*/ 73 w 78"/>
                    <a:gd name="T15" fmla="*/ 12 h 51"/>
                    <a:gd name="T16" fmla="*/ 15 w 78"/>
                    <a:gd name="T17" fmla="*/ 13 h 51"/>
                    <a:gd name="T18" fmla="*/ 18 w 78"/>
                    <a:gd name="T19" fmla="*/ 0 h 51"/>
                    <a:gd name="T20" fmla="*/ 3 w 78"/>
                    <a:gd name="T21" fmla="*/ 2 h 51"/>
                    <a:gd name="T22" fmla="*/ 3 w 78"/>
                    <a:gd name="T23" fmla="*/ 2 h 5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78"/>
                    <a:gd name="T37" fmla="*/ 0 h 51"/>
                    <a:gd name="T38" fmla="*/ 78 w 78"/>
                    <a:gd name="T39" fmla="*/ 51 h 5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78" h="51">
                      <a:moveTo>
                        <a:pt x="3" y="2"/>
                      </a:moveTo>
                      <a:lnTo>
                        <a:pt x="0" y="42"/>
                      </a:lnTo>
                      <a:lnTo>
                        <a:pt x="28" y="43"/>
                      </a:lnTo>
                      <a:lnTo>
                        <a:pt x="33" y="51"/>
                      </a:lnTo>
                      <a:lnTo>
                        <a:pt x="59" y="51"/>
                      </a:lnTo>
                      <a:lnTo>
                        <a:pt x="64" y="41"/>
                      </a:lnTo>
                      <a:lnTo>
                        <a:pt x="78" y="39"/>
                      </a:lnTo>
                      <a:lnTo>
                        <a:pt x="73" y="12"/>
                      </a:lnTo>
                      <a:lnTo>
                        <a:pt x="15" y="13"/>
                      </a:lnTo>
                      <a:lnTo>
                        <a:pt x="18" y="0"/>
                      </a:lnTo>
                      <a:lnTo>
                        <a:pt x="3" y="2"/>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383" name="Freeform 207">
                  <a:extLst>
                    <a:ext uri="{FF2B5EF4-FFF2-40B4-BE49-F238E27FC236}">
                      <a16:creationId xmlns:a16="http://schemas.microsoft.com/office/drawing/2014/main" id="{3718619D-7905-4626-9A99-F68A10DE97E1}"/>
                    </a:ext>
                  </a:extLst>
                </p:cNvPr>
                <p:cNvSpPr>
                  <a:spLocks/>
                </p:cNvSpPr>
                <p:nvPr/>
              </p:nvSpPr>
              <p:spPr bwMode="auto">
                <a:xfrm>
                  <a:off x="6984" y="12647"/>
                  <a:ext cx="11" cy="42"/>
                </a:xfrm>
                <a:custGeom>
                  <a:avLst/>
                  <a:gdLst>
                    <a:gd name="T0" fmla="*/ 1 w 13"/>
                    <a:gd name="T1" fmla="*/ 0 h 42"/>
                    <a:gd name="T2" fmla="*/ 0 w 13"/>
                    <a:gd name="T3" fmla="*/ 42 h 42"/>
                    <a:gd name="T4" fmla="*/ 11 w 13"/>
                    <a:gd name="T5" fmla="*/ 42 h 42"/>
                    <a:gd name="T6" fmla="*/ 13 w 13"/>
                    <a:gd name="T7" fmla="*/ 1 h 42"/>
                    <a:gd name="T8" fmla="*/ 1 w 13"/>
                    <a:gd name="T9" fmla="*/ 0 h 42"/>
                    <a:gd name="T10" fmla="*/ 1 w 13"/>
                    <a:gd name="T11" fmla="*/ 0 h 42"/>
                    <a:gd name="T12" fmla="*/ 0 60000 65536"/>
                    <a:gd name="T13" fmla="*/ 0 60000 65536"/>
                    <a:gd name="T14" fmla="*/ 0 60000 65536"/>
                    <a:gd name="T15" fmla="*/ 0 60000 65536"/>
                    <a:gd name="T16" fmla="*/ 0 60000 65536"/>
                    <a:gd name="T17" fmla="*/ 0 60000 65536"/>
                    <a:gd name="T18" fmla="*/ 0 w 13"/>
                    <a:gd name="T19" fmla="*/ 0 h 42"/>
                    <a:gd name="T20" fmla="*/ 13 w 13"/>
                    <a:gd name="T21" fmla="*/ 42 h 42"/>
                  </a:gdLst>
                  <a:ahLst/>
                  <a:cxnLst>
                    <a:cxn ang="T12">
                      <a:pos x="T0" y="T1"/>
                    </a:cxn>
                    <a:cxn ang="T13">
                      <a:pos x="T2" y="T3"/>
                    </a:cxn>
                    <a:cxn ang="T14">
                      <a:pos x="T4" y="T5"/>
                    </a:cxn>
                    <a:cxn ang="T15">
                      <a:pos x="T6" y="T7"/>
                    </a:cxn>
                    <a:cxn ang="T16">
                      <a:pos x="T8" y="T9"/>
                    </a:cxn>
                    <a:cxn ang="T17">
                      <a:pos x="T10" y="T11"/>
                    </a:cxn>
                  </a:cxnLst>
                  <a:rect l="T18" t="T19" r="T20" b="T21"/>
                  <a:pathLst>
                    <a:path w="13" h="42">
                      <a:moveTo>
                        <a:pt x="1" y="0"/>
                      </a:moveTo>
                      <a:lnTo>
                        <a:pt x="0" y="42"/>
                      </a:lnTo>
                      <a:lnTo>
                        <a:pt x="11" y="42"/>
                      </a:lnTo>
                      <a:lnTo>
                        <a:pt x="13" y="1"/>
                      </a:lnTo>
                      <a:lnTo>
                        <a:pt x="1" y="0"/>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384" name="Freeform 208">
                  <a:extLst>
                    <a:ext uri="{FF2B5EF4-FFF2-40B4-BE49-F238E27FC236}">
                      <a16:creationId xmlns:a16="http://schemas.microsoft.com/office/drawing/2014/main" id="{32A22E4C-8D06-4230-A5DE-DA6DBBDCC8C8}"/>
                    </a:ext>
                  </a:extLst>
                </p:cNvPr>
                <p:cNvSpPr>
                  <a:spLocks/>
                </p:cNvSpPr>
                <p:nvPr/>
              </p:nvSpPr>
              <p:spPr bwMode="auto">
                <a:xfrm>
                  <a:off x="7028" y="12650"/>
                  <a:ext cx="81" cy="51"/>
                </a:xfrm>
                <a:custGeom>
                  <a:avLst/>
                  <a:gdLst>
                    <a:gd name="T0" fmla="*/ 4 w 81"/>
                    <a:gd name="T1" fmla="*/ 0 h 52"/>
                    <a:gd name="T2" fmla="*/ 0 w 81"/>
                    <a:gd name="T3" fmla="*/ 49 h 52"/>
                    <a:gd name="T4" fmla="*/ 10 w 81"/>
                    <a:gd name="T5" fmla="*/ 50 h 52"/>
                    <a:gd name="T6" fmla="*/ 13 w 81"/>
                    <a:gd name="T7" fmla="*/ 41 h 52"/>
                    <a:gd name="T8" fmla="*/ 65 w 81"/>
                    <a:gd name="T9" fmla="*/ 38 h 52"/>
                    <a:gd name="T10" fmla="*/ 75 w 81"/>
                    <a:gd name="T11" fmla="*/ 52 h 52"/>
                    <a:gd name="T12" fmla="*/ 81 w 81"/>
                    <a:gd name="T13" fmla="*/ 46 h 52"/>
                    <a:gd name="T14" fmla="*/ 73 w 81"/>
                    <a:gd name="T15" fmla="*/ 14 h 52"/>
                    <a:gd name="T16" fmla="*/ 15 w 81"/>
                    <a:gd name="T17" fmla="*/ 16 h 52"/>
                    <a:gd name="T18" fmla="*/ 15 w 81"/>
                    <a:gd name="T19" fmla="*/ 0 h 52"/>
                    <a:gd name="T20" fmla="*/ 4 w 81"/>
                    <a:gd name="T21" fmla="*/ 0 h 52"/>
                    <a:gd name="T22" fmla="*/ 4 w 81"/>
                    <a:gd name="T23" fmla="*/ 0 h 5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81"/>
                    <a:gd name="T37" fmla="*/ 0 h 52"/>
                    <a:gd name="T38" fmla="*/ 81 w 81"/>
                    <a:gd name="T39" fmla="*/ 52 h 52"/>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81" h="52">
                      <a:moveTo>
                        <a:pt x="4" y="0"/>
                      </a:moveTo>
                      <a:lnTo>
                        <a:pt x="0" y="49"/>
                      </a:lnTo>
                      <a:lnTo>
                        <a:pt x="10" y="50"/>
                      </a:lnTo>
                      <a:lnTo>
                        <a:pt x="13" y="41"/>
                      </a:lnTo>
                      <a:lnTo>
                        <a:pt x="65" y="38"/>
                      </a:lnTo>
                      <a:lnTo>
                        <a:pt x="75" y="52"/>
                      </a:lnTo>
                      <a:lnTo>
                        <a:pt x="81" y="46"/>
                      </a:lnTo>
                      <a:lnTo>
                        <a:pt x="73" y="14"/>
                      </a:lnTo>
                      <a:lnTo>
                        <a:pt x="15" y="16"/>
                      </a:lnTo>
                      <a:lnTo>
                        <a:pt x="15" y="0"/>
                      </a:lnTo>
                      <a:lnTo>
                        <a:pt x="4" y="0"/>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385" name="Freeform 209">
                  <a:extLst>
                    <a:ext uri="{FF2B5EF4-FFF2-40B4-BE49-F238E27FC236}">
                      <a16:creationId xmlns:a16="http://schemas.microsoft.com/office/drawing/2014/main" id="{1D08A227-E6B0-4D5D-B46E-F3FEF4CEB701}"/>
                    </a:ext>
                  </a:extLst>
                </p:cNvPr>
                <p:cNvSpPr>
                  <a:spLocks/>
                </p:cNvSpPr>
                <p:nvPr/>
              </p:nvSpPr>
              <p:spPr bwMode="auto">
                <a:xfrm>
                  <a:off x="7121" y="12647"/>
                  <a:ext cx="81" cy="51"/>
                </a:xfrm>
                <a:custGeom>
                  <a:avLst/>
                  <a:gdLst>
                    <a:gd name="T0" fmla="*/ 4 w 83"/>
                    <a:gd name="T1" fmla="*/ 0 h 53"/>
                    <a:gd name="T2" fmla="*/ 0 w 83"/>
                    <a:gd name="T3" fmla="*/ 51 h 53"/>
                    <a:gd name="T4" fmla="*/ 11 w 83"/>
                    <a:gd name="T5" fmla="*/ 52 h 53"/>
                    <a:gd name="T6" fmla="*/ 13 w 83"/>
                    <a:gd name="T7" fmla="*/ 41 h 53"/>
                    <a:gd name="T8" fmla="*/ 65 w 83"/>
                    <a:gd name="T9" fmla="*/ 40 h 53"/>
                    <a:gd name="T10" fmla="*/ 75 w 83"/>
                    <a:gd name="T11" fmla="*/ 53 h 53"/>
                    <a:gd name="T12" fmla="*/ 83 w 83"/>
                    <a:gd name="T13" fmla="*/ 47 h 53"/>
                    <a:gd name="T14" fmla="*/ 75 w 83"/>
                    <a:gd name="T15" fmla="*/ 15 h 53"/>
                    <a:gd name="T16" fmla="*/ 16 w 83"/>
                    <a:gd name="T17" fmla="*/ 18 h 53"/>
                    <a:gd name="T18" fmla="*/ 16 w 83"/>
                    <a:gd name="T19" fmla="*/ 0 h 53"/>
                    <a:gd name="T20" fmla="*/ 4 w 83"/>
                    <a:gd name="T21" fmla="*/ 0 h 53"/>
                    <a:gd name="T22" fmla="*/ 4 w 83"/>
                    <a:gd name="T23" fmla="*/ 0 h 53"/>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83"/>
                    <a:gd name="T37" fmla="*/ 0 h 53"/>
                    <a:gd name="T38" fmla="*/ 83 w 83"/>
                    <a:gd name="T39" fmla="*/ 53 h 53"/>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83" h="53">
                      <a:moveTo>
                        <a:pt x="4" y="0"/>
                      </a:moveTo>
                      <a:lnTo>
                        <a:pt x="0" y="51"/>
                      </a:lnTo>
                      <a:lnTo>
                        <a:pt x="11" y="52"/>
                      </a:lnTo>
                      <a:lnTo>
                        <a:pt x="13" y="41"/>
                      </a:lnTo>
                      <a:lnTo>
                        <a:pt x="65" y="40"/>
                      </a:lnTo>
                      <a:lnTo>
                        <a:pt x="75" y="53"/>
                      </a:lnTo>
                      <a:lnTo>
                        <a:pt x="83" y="47"/>
                      </a:lnTo>
                      <a:lnTo>
                        <a:pt x="75" y="15"/>
                      </a:lnTo>
                      <a:lnTo>
                        <a:pt x="16" y="18"/>
                      </a:lnTo>
                      <a:lnTo>
                        <a:pt x="16" y="0"/>
                      </a:lnTo>
                      <a:lnTo>
                        <a:pt x="4" y="0"/>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386" name="Freeform 210">
                  <a:extLst>
                    <a:ext uri="{FF2B5EF4-FFF2-40B4-BE49-F238E27FC236}">
                      <a16:creationId xmlns:a16="http://schemas.microsoft.com/office/drawing/2014/main" id="{B9658029-E23E-4641-919C-97D8CF479B06}"/>
                    </a:ext>
                  </a:extLst>
                </p:cNvPr>
                <p:cNvSpPr>
                  <a:spLocks/>
                </p:cNvSpPr>
                <p:nvPr/>
              </p:nvSpPr>
              <p:spPr bwMode="auto">
                <a:xfrm>
                  <a:off x="7209" y="12644"/>
                  <a:ext cx="85" cy="55"/>
                </a:xfrm>
                <a:custGeom>
                  <a:avLst/>
                  <a:gdLst>
                    <a:gd name="T0" fmla="*/ 5 w 83"/>
                    <a:gd name="T1" fmla="*/ 0 h 52"/>
                    <a:gd name="T2" fmla="*/ 0 w 83"/>
                    <a:gd name="T3" fmla="*/ 49 h 52"/>
                    <a:gd name="T4" fmla="*/ 11 w 83"/>
                    <a:gd name="T5" fmla="*/ 52 h 52"/>
                    <a:gd name="T6" fmla="*/ 15 w 83"/>
                    <a:gd name="T7" fmla="*/ 41 h 52"/>
                    <a:gd name="T8" fmla="*/ 67 w 83"/>
                    <a:gd name="T9" fmla="*/ 39 h 52"/>
                    <a:gd name="T10" fmla="*/ 76 w 83"/>
                    <a:gd name="T11" fmla="*/ 52 h 52"/>
                    <a:gd name="T12" fmla="*/ 83 w 83"/>
                    <a:gd name="T13" fmla="*/ 46 h 52"/>
                    <a:gd name="T14" fmla="*/ 75 w 83"/>
                    <a:gd name="T15" fmla="*/ 15 h 52"/>
                    <a:gd name="T16" fmla="*/ 16 w 83"/>
                    <a:gd name="T17" fmla="*/ 16 h 52"/>
                    <a:gd name="T18" fmla="*/ 16 w 83"/>
                    <a:gd name="T19" fmla="*/ 0 h 52"/>
                    <a:gd name="T20" fmla="*/ 5 w 83"/>
                    <a:gd name="T21" fmla="*/ 0 h 52"/>
                    <a:gd name="T22" fmla="*/ 5 w 83"/>
                    <a:gd name="T23" fmla="*/ 0 h 5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83"/>
                    <a:gd name="T37" fmla="*/ 0 h 52"/>
                    <a:gd name="T38" fmla="*/ 83 w 83"/>
                    <a:gd name="T39" fmla="*/ 52 h 52"/>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83" h="52">
                      <a:moveTo>
                        <a:pt x="5" y="0"/>
                      </a:moveTo>
                      <a:lnTo>
                        <a:pt x="0" y="49"/>
                      </a:lnTo>
                      <a:lnTo>
                        <a:pt x="11" y="52"/>
                      </a:lnTo>
                      <a:lnTo>
                        <a:pt x="15" y="41"/>
                      </a:lnTo>
                      <a:lnTo>
                        <a:pt x="67" y="39"/>
                      </a:lnTo>
                      <a:lnTo>
                        <a:pt x="76" y="52"/>
                      </a:lnTo>
                      <a:lnTo>
                        <a:pt x="83" y="46"/>
                      </a:lnTo>
                      <a:lnTo>
                        <a:pt x="75" y="15"/>
                      </a:lnTo>
                      <a:lnTo>
                        <a:pt x="16" y="16"/>
                      </a:lnTo>
                      <a:lnTo>
                        <a:pt x="16" y="0"/>
                      </a:lnTo>
                      <a:lnTo>
                        <a:pt x="5" y="0"/>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387" name="Freeform 211">
                  <a:extLst>
                    <a:ext uri="{FF2B5EF4-FFF2-40B4-BE49-F238E27FC236}">
                      <a16:creationId xmlns:a16="http://schemas.microsoft.com/office/drawing/2014/main" id="{3A096994-E4C4-4F8A-BAC8-37D48A249812}"/>
                    </a:ext>
                  </a:extLst>
                </p:cNvPr>
                <p:cNvSpPr>
                  <a:spLocks/>
                </p:cNvSpPr>
                <p:nvPr/>
              </p:nvSpPr>
              <p:spPr bwMode="auto">
                <a:xfrm>
                  <a:off x="7302" y="12647"/>
                  <a:ext cx="81" cy="51"/>
                </a:xfrm>
                <a:custGeom>
                  <a:avLst/>
                  <a:gdLst>
                    <a:gd name="T0" fmla="*/ 4 w 82"/>
                    <a:gd name="T1" fmla="*/ 0 h 52"/>
                    <a:gd name="T2" fmla="*/ 0 w 82"/>
                    <a:gd name="T3" fmla="*/ 49 h 52"/>
                    <a:gd name="T4" fmla="*/ 11 w 82"/>
                    <a:gd name="T5" fmla="*/ 52 h 52"/>
                    <a:gd name="T6" fmla="*/ 14 w 82"/>
                    <a:gd name="T7" fmla="*/ 41 h 52"/>
                    <a:gd name="T8" fmla="*/ 66 w 82"/>
                    <a:gd name="T9" fmla="*/ 40 h 52"/>
                    <a:gd name="T10" fmla="*/ 75 w 82"/>
                    <a:gd name="T11" fmla="*/ 52 h 52"/>
                    <a:gd name="T12" fmla="*/ 82 w 82"/>
                    <a:gd name="T13" fmla="*/ 47 h 52"/>
                    <a:gd name="T14" fmla="*/ 74 w 82"/>
                    <a:gd name="T15" fmla="*/ 15 h 52"/>
                    <a:gd name="T16" fmla="*/ 15 w 82"/>
                    <a:gd name="T17" fmla="*/ 17 h 52"/>
                    <a:gd name="T18" fmla="*/ 15 w 82"/>
                    <a:gd name="T19" fmla="*/ 0 h 52"/>
                    <a:gd name="T20" fmla="*/ 4 w 82"/>
                    <a:gd name="T21" fmla="*/ 0 h 52"/>
                    <a:gd name="T22" fmla="*/ 4 w 82"/>
                    <a:gd name="T23" fmla="*/ 0 h 5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82"/>
                    <a:gd name="T37" fmla="*/ 0 h 52"/>
                    <a:gd name="T38" fmla="*/ 82 w 82"/>
                    <a:gd name="T39" fmla="*/ 52 h 52"/>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82" h="52">
                      <a:moveTo>
                        <a:pt x="4" y="0"/>
                      </a:moveTo>
                      <a:lnTo>
                        <a:pt x="0" y="49"/>
                      </a:lnTo>
                      <a:lnTo>
                        <a:pt x="11" y="52"/>
                      </a:lnTo>
                      <a:lnTo>
                        <a:pt x="14" y="41"/>
                      </a:lnTo>
                      <a:lnTo>
                        <a:pt x="66" y="40"/>
                      </a:lnTo>
                      <a:lnTo>
                        <a:pt x="75" y="52"/>
                      </a:lnTo>
                      <a:lnTo>
                        <a:pt x="82" y="47"/>
                      </a:lnTo>
                      <a:lnTo>
                        <a:pt x="74" y="15"/>
                      </a:lnTo>
                      <a:lnTo>
                        <a:pt x="15" y="17"/>
                      </a:lnTo>
                      <a:lnTo>
                        <a:pt x="15" y="0"/>
                      </a:lnTo>
                      <a:lnTo>
                        <a:pt x="4" y="0"/>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388" name="Freeform 212">
                  <a:extLst>
                    <a:ext uri="{FF2B5EF4-FFF2-40B4-BE49-F238E27FC236}">
                      <a16:creationId xmlns:a16="http://schemas.microsoft.com/office/drawing/2014/main" id="{99DD9205-F120-40FB-AA95-526FB69339AD}"/>
                    </a:ext>
                  </a:extLst>
                </p:cNvPr>
                <p:cNvSpPr>
                  <a:spLocks/>
                </p:cNvSpPr>
                <p:nvPr/>
              </p:nvSpPr>
              <p:spPr bwMode="auto">
                <a:xfrm>
                  <a:off x="7387" y="12650"/>
                  <a:ext cx="19" cy="48"/>
                </a:xfrm>
                <a:custGeom>
                  <a:avLst/>
                  <a:gdLst>
                    <a:gd name="T0" fmla="*/ 0 w 18"/>
                    <a:gd name="T1" fmla="*/ 0 h 48"/>
                    <a:gd name="T2" fmla="*/ 4 w 18"/>
                    <a:gd name="T3" fmla="*/ 48 h 48"/>
                    <a:gd name="T4" fmla="*/ 18 w 18"/>
                    <a:gd name="T5" fmla="*/ 47 h 48"/>
                    <a:gd name="T6" fmla="*/ 17 w 18"/>
                    <a:gd name="T7" fmla="*/ 0 h 48"/>
                    <a:gd name="T8" fmla="*/ 0 w 18"/>
                    <a:gd name="T9" fmla="*/ 0 h 48"/>
                    <a:gd name="T10" fmla="*/ 0 w 18"/>
                    <a:gd name="T11" fmla="*/ 0 h 48"/>
                    <a:gd name="T12" fmla="*/ 0 60000 65536"/>
                    <a:gd name="T13" fmla="*/ 0 60000 65536"/>
                    <a:gd name="T14" fmla="*/ 0 60000 65536"/>
                    <a:gd name="T15" fmla="*/ 0 60000 65536"/>
                    <a:gd name="T16" fmla="*/ 0 60000 65536"/>
                    <a:gd name="T17" fmla="*/ 0 60000 65536"/>
                    <a:gd name="T18" fmla="*/ 0 w 18"/>
                    <a:gd name="T19" fmla="*/ 0 h 48"/>
                    <a:gd name="T20" fmla="*/ 18 w 18"/>
                    <a:gd name="T21" fmla="*/ 48 h 48"/>
                  </a:gdLst>
                  <a:ahLst/>
                  <a:cxnLst>
                    <a:cxn ang="T12">
                      <a:pos x="T0" y="T1"/>
                    </a:cxn>
                    <a:cxn ang="T13">
                      <a:pos x="T2" y="T3"/>
                    </a:cxn>
                    <a:cxn ang="T14">
                      <a:pos x="T4" y="T5"/>
                    </a:cxn>
                    <a:cxn ang="T15">
                      <a:pos x="T6" y="T7"/>
                    </a:cxn>
                    <a:cxn ang="T16">
                      <a:pos x="T8" y="T9"/>
                    </a:cxn>
                    <a:cxn ang="T17">
                      <a:pos x="T10" y="T11"/>
                    </a:cxn>
                  </a:cxnLst>
                  <a:rect l="T18" t="T19" r="T20" b="T21"/>
                  <a:pathLst>
                    <a:path w="18" h="48">
                      <a:moveTo>
                        <a:pt x="0" y="0"/>
                      </a:moveTo>
                      <a:lnTo>
                        <a:pt x="4" y="48"/>
                      </a:lnTo>
                      <a:lnTo>
                        <a:pt x="18" y="47"/>
                      </a:lnTo>
                      <a:lnTo>
                        <a:pt x="17" y="0"/>
                      </a:lnTo>
                      <a:lnTo>
                        <a:pt x="0" y="0"/>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389" name="Freeform 213">
                  <a:extLst>
                    <a:ext uri="{FF2B5EF4-FFF2-40B4-BE49-F238E27FC236}">
                      <a16:creationId xmlns:a16="http://schemas.microsoft.com/office/drawing/2014/main" id="{95468866-F816-4D5E-BFF8-9B5D7BA681D6}"/>
                    </a:ext>
                  </a:extLst>
                </p:cNvPr>
                <p:cNvSpPr>
                  <a:spLocks/>
                </p:cNvSpPr>
                <p:nvPr/>
              </p:nvSpPr>
              <p:spPr bwMode="auto">
                <a:xfrm>
                  <a:off x="5922" y="12589"/>
                  <a:ext cx="2317" cy="534"/>
                </a:xfrm>
                <a:custGeom>
                  <a:avLst/>
                  <a:gdLst>
                    <a:gd name="T0" fmla="*/ 0 w 2315"/>
                    <a:gd name="T1" fmla="*/ 461 h 535"/>
                    <a:gd name="T2" fmla="*/ 0 w 2315"/>
                    <a:gd name="T3" fmla="*/ 494 h 535"/>
                    <a:gd name="T4" fmla="*/ 16 w 2315"/>
                    <a:gd name="T5" fmla="*/ 535 h 535"/>
                    <a:gd name="T6" fmla="*/ 2293 w 2315"/>
                    <a:gd name="T7" fmla="*/ 518 h 535"/>
                    <a:gd name="T8" fmla="*/ 2315 w 2315"/>
                    <a:gd name="T9" fmla="*/ 453 h 535"/>
                    <a:gd name="T10" fmla="*/ 2208 w 2315"/>
                    <a:gd name="T11" fmla="*/ 0 h 535"/>
                    <a:gd name="T12" fmla="*/ 2290 w 2315"/>
                    <a:gd name="T13" fmla="*/ 426 h 535"/>
                    <a:gd name="T14" fmla="*/ 2274 w 2315"/>
                    <a:gd name="T15" fmla="*/ 494 h 535"/>
                    <a:gd name="T16" fmla="*/ 15 w 2315"/>
                    <a:gd name="T17" fmla="*/ 506 h 535"/>
                    <a:gd name="T18" fmla="*/ 0 w 2315"/>
                    <a:gd name="T19" fmla="*/ 461 h 535"/>
                    <a:gd name="T20" fmla="*/ 0 w 2315"/>
                    <a:gd name="T21" fmla="*/ 461 h 53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315"/>
                    <a:gd name="T34" fmla="*/ 0 h 535"/>
                    <a:gd name="T35" fmla="*/ 2315 w 2315"/>
                    <a:gd name="T36" fmla="*/ 535 h 535"/>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315" h="535">
                      <a:moveTo>
                        <a:pt x="0" y="461"/>
                      </a:moveTo>
                      <a:lnTo>
                        <a:pt x="0" y="494"/>
                      </a:lnTo>
                      <a:lnTo>
                        <a:pt x="16" y="535"/>
                      </a:lnTo>
                      <a:lnTo>
                        <a:pt x="2293" y="518"/>
                      </a:lnTo>
                      <a:lnTo>
                        <a:pt x="2315" y="453"/>
                      </a:lnTo>
                      <a:lnTo>
                        <a:pt x="2208" y="0"/>
                      </a:lnTo>
                      <a:lnTo>
                        <a:pt x="2290" y="426"/>
                      </a:lnTo>
                      <a:lnTo>
                        <a:pt x="2274" y="494"/>
                      </a:lnTo>
                      <a:lnTo>
                        <a:pt x="15" y="506"/>
                      </a:lnTo>
                      <a:lnTo>
                        <a:pt x="0" y="461"/>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390" name="Freeform 214">
                  <a:extLst>
                    <a:ext uri="{FF2B5EF4-FFF2-40B4-BE49-F238E27FC236}">
                      <a16:creationId xmlns:a16="http://schemas.microsoft.com/office/drawing/2014/main" id="{66DB6DA3-4049-4254-BA76-B4E943A7CEAF}"/>
                    </a:ext>
                  </a:extLst>
                </p:cNvPr>
                <p:cNvSpPr>
                  <a:spLocks/>
                </p:cNvSpPr>
                <p:nvPr/>
              </p:nvSpPr>
              <p:spPr bwMode="auto">
                <a:xfrm>
                  <a:off x="5929" y="13049"/>
                  <a:ext cx="2287" cy="26"/>
                </a:xfrm>
                <a:custGeom>
                  <a:avLst/>
                  <a:gdLst>
                    <a:gd name="T0" fmla="*/ 4 w 2287"/>
                    <a:gd name="T1" fmla="*/ 14 h 26"/>
                    <a:gd name="T2" fmla="*/ 2287 w 2287"/>
                    <a:gd name="T3" fmla="*/ 0 h 26"/>
                    <a:gd name="T4" fmla="*/ 2277 w 2287"/>
                    <a:gd name="T5" fmla="*/ 16 h 26"/>
                    <a:gd name="T6" fmla="*/ 0 w 2287"/>
                    <a:gd name="T7" fmla="*/ 26 h 26"/>
                    <a:gd name="T8" fmla="*/ 4 w 2287"/>
                    <a:gd name="T9" fmla="*/ 14 h 26"/>
                    <a:gd name="T10" fmla="*/ 4 w 2287"/>
                    <a:gd name="T11" fmla="*/ 14 h 26"/>
                    <a:gd name="T12" fmla="*/ 0 60000 65536"/>
                    <a:gd name="T13" fmla="*/ 0 60000 65536"/>
                    <a:gd name="T14" fmla="*/ 0 60000 65536"/>
                    <a:gd name="T15" fmla="*/ 0 60000 65536"/>
                    <a:gd name="T16" fmla="*/ 0 60000 65536"/>
                    <a:gd name="T17" fmla="*/ 0 60000 65536"/>
                    <a:gd name="T18" fmla="*/ 0 w 2287"/>
                    <a:gd name="T19" fmla="*/ 0 h 26"/>
                    <a:gd name="T20" fmla="*/ 2287 w 2287"/>
                    <a:gd name="T21" fmla="*/ 26 h 26"/>
                  </a:gdLst>
                  <a:ahLst/>
                  <a:cxnLst>
                    <a:cxn ang="T12">
                      <a:pos x="T0" y="T1"/>
                    </a:cxn>
                    <a:cxn ang="T13">
                      <a:pos x="T2" y="T3"/>
                    </a:cxn>
                    <a:cxn ang="T14">
                      <a:pos x="T4" y="T5"/>
                    </a:cxn>
                    <a:cxn ang="T15">
                      <a:pos x="T6" y="T7"/>
                    </a:cxn>
                    <a:cxn ang="T16">
                      <a:pos x="T8" y="T9"/>
                    </a:cxn>
                    <a:cxn ang="T17">
                      <a:pos x="T10" y="T11"/>
                    </a:cxn>
                  </a:cxnLst>
                  <a:rect l="T18" t="T19" r="T20" b="T21"/>
                  <a:pathLst>
                    <a:path w="2287" h="26">
                      <a:moveTo>
                        <a:pt x="4" y="14"/>
                      </a:moveTo>
                      <a:lnTo>
                        <a:pt x="2287" y="0"/>
                      </a:lnTo>
                      <a:lnTo>
                        <a:pt x="2277" y="16"/>
                      </a:lnTo>
                      <a:lnTo>
                        <a:pt x="0" y="26"/>
                      </a:lnTo>
                      <a:lnTo>
                        <a:pt x="4" y="14"/>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391" name="Freeform 215">
                  <a:extLst>
                    <a:ext uri="{FF2B5EF4-FFF2-40B4-BE49-F238E27FC236}">
                      <a16:creationId xmlns:a16="http://schemas.microsoft.com/office/drawing/2014/main" id="{49BAD88F-C3C1-4EDE-BE4D-1A9F90B75AB4}"/>
                    </a:ext>
                  </a:extLst>
                </p:cNvPr>
                <p:cNvSpPr>
                  <a:spLocks/>
                </p:cNvSpPr>
                <p:nvPr/>
              </p:nvSpPr>
              <p:spPr bwMode="auto">
                <a:xfrm>
                  <a:off x="8179" y="12847"/>
                  <a:ext cx="141" cy="135"/>
                </a:xfrm>
                <a:custGeom>
                  <a:avLst/>
                  <a:gdLst>
                    <a:gd name="T0" fmla="*/ 0 w 141"/>
                    <a:gd name="T1" fmla="*/ 0 h 134"/>
                    <a:gd name="T2" fmla="*/ 45 w 141"/>
                    <a:gd name="T3" fmla="*/ 2 h 134"/>
                    <a:gd name="T4" fmla="*/ 70 w 141"/>
                    <a:gd name="T5" fmla="*/ 28 h 134"/>
                    <a:gd name="T6" fmla="*/ 78 w 141"/>
                    <a:gd name="T7" fmla="*/ 66 h 134"/>
                    <a:gd name="T8" fmla="*/ 89 w 141"/>
                    <a:gd name="T9" fmla="*/ 95 h 134"/>
                    <a:gd name="T10" fmla="*/ 112 w 141"/>
                    <a:gd name="T11" fmla="*/ 111 h 134"/>
                    <a:gd name="T12" fmla="*/ 141 w 141"/>
                    <a:gd name="T13" fmla="*/ 120 h 134"/>
                    <a:gd name="T14" fmla="*/ 126 w 141"/>
                    <a:gd name="T15" fmla="*/ 134 h 134"/>
                    <a:gd name="T16" fmla="*/ 90 w 141"/>
                    <a:gd name="T17" fmla="*/ 119 h 134"/>
                    <a:gd name="T18" fmla="*/ 70 w 141"/>
                    <a:gd name="T19" fmla="*/ 89 h 134"/>
                    <a:gd name="T20" fmla="*/ 55 w 141"/>
                    <a:gd name="T21" fmla="*/ 39 h 134"/>
                    <a:gd name="T22" fmla="*/ 31 w 141"/>
                    <a:gd name="T23" fmla="*/ 22 h 134"/>
                    <a:gd name="T24" fmla="*/ 3 w 141"/>
                    <a:gd name="T25" fmla="*/ 18 h 134"/>
                    <a:gd name="T26" fmla="*/ 0 w 141"/>
                    <a:gd name="T27" fmla="*/ 0 h 134"/>
                    <a:gd name="T28" fmla="*/ 0 w 141"/>
                    <a:gd name="T29" fmla="*/ 0 h 13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41"/>
                    <a:gd name="T46" fmla="*/ 0 h 134"/>
                    <a:gd name="T47" fmla="*/ 141 w 141"/>
                    <a:gd name="T48" fmla="*/ 134 h 134"/>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41" h="134">
                      <a:moveTo>
                        <a:pt x="0" y="0"/>
                      </a:moveTo>
                      <a:lnTo>
                        <a:pt x="45" y="2"/>
                      </a:lnTo>
                      <a:lnTo>
                        <a:pt x="70" y="28"/>
                      </a:lnTo>
                      <a:lnTo>
                        <a:pt x="78" y="66"/>
                      </a:lnTo>
                      <a:lnTo>
                        <a:pt x="89" y="95"/>
                      </a:lnTo>
                      <a:lnTo>
                        <a:pt x="112" y="111"/>
                      </a:lnTo>
                      <a:lnTo>
                        <a:pt x="141" y="120"/>
                      </a:lnTo>
                      <a:lnTo>
                        <a:pt x="126" y="134"/>
                      </a:lnTo>
                      <a:lnTo>
                        <a:pt x="90" y="119"/>
                      </a:lnTo>
                      <a:lnTo>
                        <a:pt x="70" y="89"/>
                      </a:lnTo>
                      <a:lnTo>
                        <a:pt x="55" y="39"/>
                      </a:lnTo>
                      <a:lnTo>
                        <a:pt x="31" y="22"/>
                      </a:lnTo>
                      <a:lnTo>
                        <a:pt x="3" y="18"/>
                      </a:lnTo>
                      <a:lnTo>
                        <a:pt x="0" y="0"/>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392" name="Freeform 216">
                  <a:extLst>
                    <a:ext uri="{FF2B5EF4-FFF2-40B4-BE49-F238E27FC236}">
                      <a16:creationId xmlns:a16="http://schemas.microsoft.com/office/drawing/2014/main" id="{E961777D-1369-4CDC-BAA8-5F1359ED8C63}"/>
                    </a:ext>
                  </a:extLst>
                </p:cNvPr>
                <p:cNvSpPr>
                  <a:spLocks/>
                </p:cNvSpPr>
                <p:nvPr/>
              </p:nvSpPr>
              <p:spPr bwMode="auto">
                <a:xfrm>
                  <a:off x="8290" y="12962"/>
                  <a:ext cx="326" cy="151"/>
                </a:xfrm>
                <a:custGeom>
                  <a:avLst/>
                  <a:gdLst>
                    <a:gd name="T0" fmla="*/ 0 w 327"/>
                    <a:gd name="T1" fmla="*/ 45 h 150"/>
                    <a:gd name="T2" fmla="*/ 38 w 327"/>
                    <a:gd name="T3" fmla="*/ 29 h 150"/>
                    <a:gd name="T4" fmla="*/ 75 w 327"/>
                    <a:gd name="T5" fmla="*/ 23 h 150"/>
                    <a:gd name="T6" fmla="*/ 129 w 327"/>
                    <a:gd name="T7" fmla="*/ 0 h 150"/>
                    <a:gd name="T8" fmla="*/ 92 w 327"/>
                    <a:gd name="T9" fmla="*/ 22 h 150"/>
                    <a:gd name="T10" fmla="*/ 159 w 327"/>
                    <a:gd name="T11" fmla="*/ 36 h 150"/>
                    <a:gd name="T12" fmla="*/ 214 w 327"/>
                    <a:gd name="T13" fmla="*/ 57 h 150"/>
                    <a:gd name="T14" fmla="*/ 259 w 327"/>
                    <a:gd name="T15" fmla="*/ 83 h 150"/>
                    <a:gd name="T16" fmla="*/ 327 w 327"/>
                    <a:gd name="T17" fmla="*/ 138 h 150"/>
                    <a:gd name="T18" fmla="*/ 325 w 327"/>
                    <a:gd name="T19" fmla="*/ 150 h 150"/>
                    <a:gd name="T20" fmla="*/ 252 w 327"/>
                    <a:gd name="T21" fmla="*/ 93 h 150"/>
                    <a:gd name="T22" fmla="*/ 151 w 327"/>
                    <a:gd name="T23" fmla="*/ 49 h 150"/>
                    <a:gd name="T24" fmla="*/ 88 w 327"/>
                    <a:gd name="T25" fmla="*/ 44 h 150"/>
                    <a:gd name="T26" fmla="*/ 15 w 327"/>
                    <a:gd name="T27" fmla="*/ 57 h 150"/>
                    <a:gd name="T28" fmla="*/ 8 w 327"/>
                    <a:gd name="T29" fmla="*/ 85 h 150"/>
                    <a:gd name="T30" fmla="*/ 0 w 327"/>
                    <a:gd name="T31" fmla="*/ 45 h 150"/>
                    <a:gd name="T32" fmla="*/ 0 w 327"/>
                    <a:gd name="T33" fmla="*/ 45 h 15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27"/>
                    <a:gd name="T52" fmla="*/ 0 h 150"/>
                    <a:gd name="T53" fmla="*/ 327 w 327"/>
                    <a:gd name="T54" fmla="*/ 150 h 15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27" h="150">
                      <a:moveTo>
                        <a:pt x="0" y="45"/>
                      </a:moveTo>
                      <a:lnTo>
                        <a:pt x="38" y="29"/>
                      </a:lnTo>
                      <a:lnTo>
                        <a:pt x="75" y="23"/>
                      </a:lnTo>
                      <a:lnTo>
                        <a:pt x="129" y="0"/>
                      </a:lnTo>
                      <a:lnTo>
                        <a:pt x="92" y="22"/>
                      </a:lnTo>
                      <a:lnTo>
                        <a:pt x="159" y="36"/>
                      </a:lnTo>
                      <a:lnTo>
                        <a:pt x="214" y="57"/>
                      </a:lnTo>
                      <a:lnTo>
                        <a:pt x="259" y="83"/>
                      </a:lnTo>
                      <a:lnTo>
                        <a:pt x="327" y="138"/>
                      </a:lnTo>
                      <a:lnTo>
                        <a:pt x="325" y="150"/>
                      </a:lnTo>
                      <a:lnTo>
                        <a:pt x="252" y="93"/>
                      </a:lnTo>
                      <a:lnTo>
                        <a:pt x="151" y="49"/>
                      </a:lnTo>
                      <a:lnTo>
                        <a:pt x="88" y="44"/>
                      </a:lnTo>
                      <a:lnTo>
                        <a:pt x="15" y="57"/>
                      </a:lnTo>
                      <a:lnTo>
                        <a:pt x="8" y="85"/>
                      </a:lnTo>
                      <a:lnTo>
                        <a:pt x="0" y="45"/>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393" name="Freeform 217">
                  <a:extLst>
                    <a:ext uri="{FF2B5EF4-FFF2-40B4-BE49-F238E27FC236}">
                      <a16:creationId xmlns:a16="http://schemas.microsoft.com/office/drawing/2014/main" id="{9C343F76-888F-4107-B94E-D5ACC6FACF86}"/>
                    </a:ext>
                  </a:extLst>
                </p:cNvPr>
                <p:cNvSpPr>
                  <a:spLocks/>
                </p:cNvSpPr>
                <p:nvPr/>
              </p:nvSpPr>
              <p:spPr bwMode="auto">
                <a:xfrm>
                  <a:off x="8301" y="13043"/>
                  <a:ext cx="459" cy="106"/>
                </a:xfrm>
                <a:custGeom>
                  <a:avLst/>
                  <a:gdLst>
                    <a:gd name="T0" fmla="*/ 0 w 459"/>
                    <a:gd name="T1" fmla="*/ 6 h 105"/>
                    <a:gd name="T2" fmla="*/ 319 w 459"/>
                    <a:gd name="T3" fmla="*/ 91 h 105"/>
                    <a:gd name="T4" fmla="*/ 328 w 459"/>
                    <a:gd name="T5" fmla="*/ 72 h 105"/>
                    <a:gd name="T6" fmla="*/ 378 w 459"/>
                    <a:gd name="T7" fmla="*/ 45 h 105"/>
                    <a:gd name="T8" fmla="*/ 435 w 459"/>
                    <a:gd name="T9" fmla="*/ 21 h 105"/>
                    <a:gd name="T10" fmla="*/ 403 w 459"/>
                    <a:gd name="T11" fmla="*/ 23 h 105"/>
                    <a:gd name="T12" fmla="*/ 330 w 459"/>
                    <a:gd name="T13" fmla="*/ 62 h 105"/>
                    <a:gd name="T14" fmla="*/ 332 w 459"/>
                    <a:gd name="T15" fmla="*/ 51 h 105"/>
                    <a:gd name="T16" fmla="*/ 400 w 459"/>
                    <a:gd name="T17" fmla="*/ 10 h 105"/>
                    <a:gd name="T18" fmla="*/ 459 w 459"/>
                    <a:gd name="T19" fmla="*/ 0 h 105"/>
                    <a:gd name="T20" fmla="*/ 448 w 459"/>
                    <a:gd name="T21" fmla="*/ 46 h 105"/>
                    <a:gd name="T22" fmla="*/ 317 w 459"/>
                    <a:gd name="T23" fmla="*/ 105 h 105"/>
                    <a:gd name="T24" fmla="*/ 15 w 459"/>
                    <a:gd name="T25" fmla="*/ 23 h 105"/>
                    <a:gd name="T26" fmla="*/ 0 w 459"/>
                    <a:gd name="T27" fmla="*/ 6 h 105"/>
                    <a:gd name="T28" fmla="*/ 0 w 459"/>
                    <a:gd name="T29" fmla="*/ 6 h 10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459"/>
                    <a:gd name="T46" fmla="*/ 0 h 105"/>
                    <a:gd name="T47" fmla="*/ 459 w 459"/>
                    <a:gd name="T48" fmla="*/ 105 h 105"/>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459" h="105">
                      <a:moveTo>
                        <a:pt x="0" y="6"/>
                      </a:moveTo>
                      <a:lnTo>
                        <a:pt x="319" y="91"/>
                      </a:lnTo>
                      <a:lnTo>
                        <a:pt x="328" y="72"/>
                      </a:lnTo>
                      <a:lnTo>
                        <a:pt x="378" y="45"/>
                      </a:lnTo>
                      <a:lnTo>
                        <a:pt x="435" y="21"/>
                      </a:lnTo>
                      <a:lnTo>
                        <a:pt x="403" y="23"/>
                      </a:lnTo>
                      <a:lnTo>
                        <a:pt x="330" y="62"/>
                      </a:lnTo>
                      <a:lnTo>
                        <a:pt x="332" y="51"/>
                      </a:lnTo>
                      <a:lnTo>
                        <a:pt x="400" y="10"/>
                      </a:lnTo>
                      <a:lnTo>
                        <a:pt x="459" y="0"/>
                      </a:lnTo>
                      <a:lnTo>
                        <a:pt x="448" y="46"/>
                      </a:lnTo>
                      <a:lnTo>
                        <a:pt x="317" y="105"/>
                      </a:lnTo>
                      <a:lnTo>
                        <a:pt x="15" y="23"/>
                      </a:lnTo>
                      <a:lnTo>
                        <a:pt x="0" y="6"/>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394" name="Freeform 218">
                  <a:extLst>
                    <a:ext uri="{FF2B5EF4-FFF2-40B4-BE49-F238E27FC236}">
                      <a16:creationId xmlns:a16="http://schemas.microsoft.com/office/drawing/2014/main" id="{872529D5-A97D-4015-9BEC-E93D0268E902}"/>
                    </a:ext>
                  </a:extLst>
                </p:cNvPr>
                <p:cNvSpPr>
                  <a:spLocks/>
                </p:cNvSpPr>
                <p:nvPr/>
              </p:nvSpPr>
              <p:spPr bwMode="auto">
                <a:xfrm>
                  <a:off x="8323" y="12930"/>
                  <a:ext cx="437" cy="119"/>
                </a:xfrm>
                <a:custGeom>
                  <a:avLst/>
                  <a:gdLst>
                    <a:gd name="T0" fmla="*/ 0 w 436"/>
                    <a:gd name="T1" fmla="*/ 33 h 119"/>
                    <a:gd name="T2" fmla="*/ 53 w 436"/>
                    <a:gd name="T3" fmla="*/ 7 h 119"/>
                    <a:gd name="T4" fmla="*/ 119 w 436"/>
                    <a:gd name="T5" fmla="*/ 0 h 119"/>
                    <a:gd name="T6" fmla="*/ 204 w 436"/>
                    <a:gd name="T7" fmla="*/ 8 h 119"/>
                    <a:gd name="T8" fmla="*/ 279 w 436"/>
                    <a:gd name="T9" fmla="*/ 30 h 119"/>
                    <a:gd name="T10" fmla="*/ 370 w 436"/>
                    <a:gd name="T11" fmla="*/ 78 h 119"/>
                    <a:gd name="T12" fmla="*/ 436 w 436"/>
                    <a:gd name="T13" fmla="*/ 117 h 119"/>
                    <a:gd name="T14" fmla="*/ 425 w 436"/>
                    <a:gd name="T15" fmla="*/ 119 h 119"/>
                    <a:gd name="T16" fmla="*/ 321 w 436"/>
                    <a:gd name="T17" fmla="*/ 59 h 119"/>
                    <a:gd name="T18" fmla="*/ 253 w 436"/>
                    <a:gd name="T19" fmla="*/ 30 h 119"/>
                    <a:gd name="T20" fmla="*/ 184 w 436"/>
                    <a:gd name="T21" fmla="*/ 12 h 119"/>
                    <a:gd name="T22" fmla="*/ 105 w 436"/>
                    <a:gd name="T23" fmla="*/ 9 h 119"/>
                    <a:gd name="T24" fmla="*/ 44 w 436"/>
                    <a:gd name="T25" fmla="*/ 16 h 119"/>
                    <a:gd name="T26" fmla="*/ 0 w 436"/>
                    <a:gd name="T27" fmla="*/ 33 h 119"/>
                    <a:gd name="T28" fmla="*/ 0 w 436"/>
                    <a:gd name="T29" fmla="*/ 33 h 11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436"/>
                    <a:gd name="T46" fmla="*/ 0 h 119"/>
                    <a:gd name="T47" fmla="*/ 436 w 436"/>
                    <a:gd name="T48" fmla="*/ 119 h 11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436" h="119">
                      <a:moveTo>
                        <a:pt x="0" y="33"/>
                      </a:moveTo>
                      <a:lnTo>
                        <a:pt x="53" y="7"/>
                      </a:lnTo>
                      <a:lnTo>
                        <a:pt x="119" y="0"/>
                      </a:lnTo>
                      <a:lnTo>
                        <a:pt x="204" y="8"/>
                      </a:lnTo>
                      <a:lnTo>
                        <a:pt x="279" y="30"/>
                      </a:lnTo>
                      <a:lnTo>
                        <a:pt x="370" y="78"/>
                      </a:lnTo>
                      <a:lnTo>
                        <a:pt x="436" y="117"/>
                      </a:lnTo>
                      <a:lnTo>
                        <a:pt x="425" y="119"/>
                      </a:lnTo>
                      <a:lnTo>
                        <a:pt x="321" y="59"/>
                      </a:lnTo>
                      <a:lnTo>
                        <a:pt x="253" y="30"/>
                      </a:lnTo>
                      <a:lnTo>
                        <a:pt x="184" y="12"/>
                      </a:lnTo>
                      <a:lnTo>
                        <a:pt x="105" y="9"/>
                      </a:lnTo>
                      <a:lnTo>
                        <a:pt x="44" y="16"/>
                      </a:lnTo>
                      <a:lnTo>
                        <a:pt x="0" y="33"/>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395" name="Freeform 219">
                  <a:extLst>
                    <a:ext uri="{FF2B5EF4-FFF2-40B4-BE49-F238E27FC236}">
                      <a16:creationId xmlns:a16="http://schemas.microsoft.com/office/drawing/2014/main" id="{E71B1FB8-087C-4D09-B356-56A0888A724B}"/>
                    </a:ext>
                  </a:extLst>
                </p:cNvPr>
                <p:cNvSpPr>
                  <a:spLocks/>
                </p:cNvSpPr>
                <p:nvPr/>
              </p:nvSpPr>
              <p:spPr bwMode="auto">
                <a:xfrm>
                  <a:off x="7047" y="12917"/>
                  <a:ext cx="126" cy="48"/>
                </a:xfrm>
                <a:custGeom>
                  <a:avLst/>
                  <a:gdLst>
                    <a:gd name="T0" fmla="*/ 1 w 127"/>
                    <a:gd name="T1" fmla="*/ 12 h 46"/>
                    <a:gd name="T2" fmla="*/ 0 w 127"/>
                    <a:gd name="T3" fmla="*/ 44 h 46"/>
                    <a:gd name="T4" fmla="*/ 127 w 127"/>
                    <a:gd name="T5" fmla="*/ 46 h 46"/>
                    <a:gd name="T6" fmla="*/ 127 w 127"/>
                    <a:gd name="T7" fmla="*/ 3 h 46"/>
                    <a:gd name="T8" fmla="*/ 119 w 127"/>
                    <a:gd name="T9" fmla="*/ 0 h 46"/>
                    <a:gd name="T10" fmla="*/ 116 w 127"/>
                    <a:gd name="T11" fmla="*/ 37 h 46"/>
                    <a:gd name="T12" fmla="*/ 97 w 127"/>
                    <a:gd name="T13" fmla="*/ 11 h 46"/>
                    <a:gd name="T14" fmla="*/ 1 w 127"/>
                    <a:gd name="T15" fmla="*/ 12 h 46"/>
                    <a:gd name="T16" fmla="*/ 1 w 127"/>
                    <a:gd name="T17" fmla="*/ 12 h 4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27"/>
                    <a:gd name="T28" fmla="*/ 0 h 46"/>
                    <a:gd name="T29" fmla="*/ 127 w 127"/>
                    <a:gd name="T30" fmla="*/ 46 h 4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27" h="46">
                      <a:moveTo>
                        <a:pt x="1" y="12"/>
                      </a:moveTo>
                      <a:lnTo>
                        <a:pt x="0" y="44"/>
                      </a:lnTo>
                      <a:lnTo>
                        <a:pt x="127" y="46"/>
                      </a:lnTo>
                      <a:lnTo>
                        <a:pt x="127" y="3"/>
                      </a:lnTo>
                      <a:lnTo>
                        <a:pt x="119" y="0"/>
                      </a:lnTo>
                      <a:lnTo>
                        <a:pt x="116" y="37"/>
                      </a:lnTo>
                      <a:lnTo>
                        <a:pt x="97" y="11"/>
                      </a:lnTo>
                      <a:lnTo>
                        <a:pt x="1" y="12"/>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396" name="Freeform 220">
                  <a:extLst>
                    <a:ext uri="{FF2B5EF4-FFF2-40B4-BE49-F238E27FC236}">
                      <a16:creationId xmlns:a16="http://schemas.microsoft.com/office/drawing/2014/main" id="{F939DDE5-595E-4797-995B-E31B39751E75}"/>
                    </a:ext>
                  </a:extLst>
                </p:cNvPr>
                <p:cNvSpPr>
                  <a:spLocks/>
                </p:cNvSpPr>
                <p:nvPr/>
              </p:nvSpPr>
              <p:spPr bwMode="auto">
                <a:xfrm>
                  <a:off x="7076" y="12875"/>
                  <a:ext cx="59" cy="29"/>
                </a:xfrm>
                <a:custGeom>
                  <a:avLst/>
                  <a:gdLst>
                    <a:gd name="T0" fmla="*/ 6 w 61"/>
                    <a:gd name="T1" fmla="*/ 0 h 27"/>
                    <a:gd name="T2" fmla="*/ 0 w 61"/>
                    <a:gd name="T3" fmla="*/ 27 h 27"/>
                    <a:gd name="T4" fmla="*/ 61 w 61"/>
                    <a:gd name="T5" fmla="*/ 26 h 27"/>
                    <a:gd name="T6" fmla="*/ 50 w 61"/>
                    <a:gd name="T7" fmla="*/ 0 h 27"/>
                    <a:gd name="T8" fmla="*/ 6 w 61"/>
                    <a:gd name="T9" fmla="*/ 0 h 27"/>
                    <a:gd name="T10" fmla="*/ 6 w 61"/>
                    <a:gd name="T11" fmla="*/ 0 h 27"/>
                    <a:gd name="T12" fmla="*/ 0 60000 65536"/>
                    <a:gd name="T13" fmla="*/ 0 60000 65536"/>
                    <a:gd name="T14" fmla="*/ 0 60000 65536"/>
                    <a:gd name="T15" fmla="*/ 0 60000 65536"/>
                    <a:gd name="T16" fmla="*/ 0 60000 65536"/>
                    <a:gd name="T17" fmla="*/ 0 60000 65536"/>
                    <a:gd name="T18" fmla="*/ 0 w 61"/>
                    <a:gd name="T19" fmla="*/ 0 h 27"/>
                    <a:gd name="T20" fmla="*/ 61 w 61"/>
                    <a:gd name="T21" fmla="*/ 27 h 27"/>
                  </a:gdLst>
                  <a:ahLst/>
                  <a:cxnLst>
                    <a:cxn ang="T12">
                      <a:pos x="T0" y="T1"/>
                    </a:cxn>
                    <a:cxn ang="T13">
                      <a:pos x="T2" y="T3"/>
                    </a:cxn>
                    <a:cxn ang="T14">
                      <a:pos x="T4" y="T5"/>
                    </a:cxn>
                    <a:cxn ang="T15">
                      <a:pos x="T6" y="T7"/>
                    </a:cxn>
                    <a:cxn ang="T16">
                      <a:pos x="T8" y="T9"/>
                    </a:cxn>
                    <a:cxn ang="T17">
                      <a:pos x="T10" y="T11"/>
                    </a:cxn>
                  </a:cxnLst>
                  <a:rect l="T18" t="T19" r="T20" b="T21"/>
                  <a:pathLst>
                    <a:path w="61" h="27">
                      <a:moveTo>
                        <a:pt x="6" y="0"/>
                      </a:moveTo>
                      <a:lnTo>
                        <a:pt x="0" y="27"/>
                      </a:lnTo>
                      <a:lnTo>
                        <a:pt x="61" y="26"/>
                      </a:lnTo>
                      <a:lnTo>
                        <a:pt x="50" y="0"/>
                      </a:lnTo>
                      <a:lnTo>
                        <a:pt x="6" y="0"/>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397" name="Freeform 221">
                  <a:extLst>
                    <a:ext uri="{FF2B5EF4-FFF2-40B4-BE49-F238E27FC236}">
                      <a16:creationId xmlns:a16="http://schemas.microsoft.com/office/drawing/2014/main" id="{1DC9D8CC-E100-43F9-9799-7D24183EC9C6}"/>
                    </a:ext>
                  </a:extLst>
                </p:cNvPr>
                <p:cNvSpPr>
                  <a:spLocks/>
                </p:cNvSpPr>
                <p:nvPr/>
              </p:nvSpPr>
              <p:spPr bwMode="auto">
                <a:xfrm>
                  <a:off x="7143" y="12856"/>
                  <a:ext cx="252" cy="106"/>
                </a:xfrm>
                <a:custGeom>
                  <a:avLst/>
                  <a:gdLst>
                    <a:gd name="T0" fmla="*/ 31 w 251"/>
                    <a:gd name="T1" fmla="*/ 64 h 105"/>
                    <a:gd name="T2" fmla="*/ 116 w 251"/>
                    <a:gd name="T3" fmla="*/ 64 h 105"/>
                    <a:gd name="T4" fmla="*/ 121 w 251"/>
                    <a:gd name="T5" fmla="*/ 105 h 105"/>
                    <a:gd name="T6" fmla="*/ 135 w 251"/>
                    <a:gd name="T7" fmla="*/ 105 h 105"/>
                    <a:gd name="T8" fmla="*/ 129 w 251"/>
                    <a:gd name="T9" fmla="*/ 65 h 105"/>
                    <a:gd name="T10" fmla="*/ 140 w 251"/>
                    <a:gd name="T11" fmla="*/ 36 h 105"/>
                    <a:gd name="T12" fmla="*/ 251 w 251"/>
                    <a:gd name="T13" fmla="*/ 38 h 105"/>
                    <a:gd name="T14" fmla="*/ 244 w 251"/>
                    <a:gd name="T15" fmla="*/ 19 h 105"/>
                    <a:gd name="T16" fmla="*/ 20 w 251"/>
                    <a:gd name="T17" fmla="*/ 16 h 105"/>
                    <a:gd name="T18" fmla="*/ 13 w 251"/>
                    <a:gd name="T19" fmla="*/ 0 h 105"/>
                    <a:gd name="T20" fmla="*/ 1 w 251"/>
                    <a:gd name="T21" fmla="*/ 9 h 105"/>
                    <a:gd name="T22" fmla="*/ 0 w 251"/>
                    <a:gd name="T23" fmla="*/ 46 h 105"/>
                    <a:gd name="T24" fmla="*/ 19 w 251"/>
                    <a:gd name="T25" fmla="*/ 46 h 105"/>
                    <a:gd name="T26" fmla="*/ 23 w 251"/>
                    <a:gd name="T27" fmla="*/ 64 h 105"/>
                    <a:gd name="T28" fmla="*/ 31 w 251"/>
                    <a:gd name="T29" fmla="*/ 64 h 105"/>
                    <a:gd name="T30" fmla="*/ 31 w 251"/>
                    <a:gd name="T31" fmla="*/ 64 h 10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51"/>
                    <a:gd name="T49" fmla="*/ 0 h 105"/>
                    <a:gd name="T50" fmla="*/ 251 w 251"/>
                    <a:gd name="T51" fmla="*/ 105 h 105"/>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51" h="105">
                      <a:moveTo>
                        <a:pt x="31" y="64"/>
                      </a:moveTo>
                      <a:lnTo>
                        <a:pt x="116" y="64"/>
                      </a:lnTo>
                      <a:lnTo>
                        <a:pt x="121" y="105"/>
                      </a:lnTo>
                      <a:lnTo>
                        <a:pt x="135" y="105"/>
                      </a:lnTo>
                      <a:lnTo>
                        <a:pt x="129" y="65"/>
                      </a:lnTo>
                      <a:lnTo>
                        <a:pt x="140" y="36"/>
                      </a:lnTo>
                      <a:lnTo>
                        <a:pt x="251" y="38"/>
                      </a:lnTo>
                      <a:lnTo>
                        <a:pt x="244" y="19"/>
                      </a:lnTo>
                      <a:lnTo>
                        <a:pt x="20" y="16"/>
                      </a:lnTo>
                      <a:lnTo>
                        <a:pt x="13" y="0"/>
                      </a:lnTo>
                      <a:lnTo>
                        <a:pt x="1" y="9"/>
                      </a:lnTo>
                      <a:lnTo>
                        <a:pt x="0" y="46"/>
                      </a:lnTo>
                      <a:lnTo>
                        <a:pt x="19" y="46"/>
                      </a:lnTo>
                      <a:lnTo>
                        <a:pt x="23" y="64"/>
                      </a:lnTo>
                      <a:lnTo>
                        <a:pt x="31" y="64"/>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398" name="Freeform 222">
                  <a:extLst>
                    <a:ext uri="{FF2B5EF4-FFF2-40B4-BE49-F238E27FC236}">
                      <a16:creationId xmlns:a16="http://schemas.microsoft.com/office/drawing/2014/main" id="{FB1C187B-B612-494F-A8D3-43C8A36CC4CA}"/>
                    </a:ext>
                  </a:extLst>
                </p:cNvPr>
                <p:cNvSpPr>
                  <a:spLocks/>
                </p:cNvSpPr>
                <p:nvPr/>
              </p:nvSpPr>
              <p:spPr bwMode="auto">
                <a:xfrm>
                  <a:off x="6980" y="12879"/>
                  <a:ext cx="59" cy="55"/>
                </a:xfrm>
                <a:custGeom>
                  <a:avLst/>
                  <a:gdLst>
                    <a:gd name="T0" fmla="*/ 4 w 58"/>
                    <a:gd name="T1" fmla="*/ 0 h 54"/>
                    <a:gd name="T2" fmla="*/ 0 w 58"/>
                    <a:gd name="T3" fmla="*/ 18 h 54"/>
                    <a:gd name="T4" fmla="*/ 22 w 58"/>
                    <a:gd name="T5" fmla="*/ 21 h 54"/>
                    <a:gd name="T6" fmla="*/ 45 w 58"/>
                    <a:gd name="T7" fmla="*/ 54 h 54"/>
                    <a:gd name="T8" fmla="*/ 58 w 58"/>
                    <a:gd name="T9" fmla="*/ 25 h 54"/>
                    <a:gd name="T10" fmla="*/ 58 w 58"/>
                    <a:gd name="T11" fmla="*/ 2 h 54"/>
                    <a:gd name="T12" fmla="*/ 4 w 58"/>
                    <a:gd name="T13" fmla="*/ 0 h 54"/>
                    <a:gd name="T14" fmla="*/ 4 w 58"/>
                    <a:gd name="T15" fmla="*/ 0 h 54"/>
                    <a:gd name="T16" fmla="*/ 0 60000 65536"/>
                    <a:gd name="T17" fmla="*/ 0 60000 65536"/>
                    <a:gd name="T18" fmla="*/ 0 60000 65536"/>
                    <a:gd name="T19" fmla="*/ 0 60000 65536"/>
                    <a:gd name="T20" fmla="*/ 0 60000 65536"/>
                    <a:gd name="T21" fmla="*/ 0 60000 65536"/>
                    <a:gd name="T22" fmla="*/ 0 60000 65536"/>
                    <a:gd name="T23" fmla="*/ 0 60000 65536"/>
                    <a:gd name="T24" fmla="*/ 0 w 58"/>
                    <a:gd name="T25" fmla="*/ 0 h 54"/>
                    <a:gd name="T26" fmla="*/ 58 w 58"/>
                    <a:gd name="T27" fmla="*/ 54 h 5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8" h="54">
                      <a:moveTo>
                        <a:pt x="4" y="0"/>
                      </a:moveTo>
                      <a:lnTo>
                        <a:pt x="0" y="18"/>
                      </a:lnTo>
                      <a:lnTo>
                        <a:pt x="22" y="21"/>
                      </a:lnTo>
                      <a:lnTo>
                        <a:pt x="45" y="54"/>
                      </a:lnTo>
                      <a:lnTo>
                        <a:pt x="58" y="25"/>
                      </a:lnTo>
                      <a:lnTo>
                        <a:pt x="58" y="2"/>
                      </a:lnTo>
                      <a:lnTo>
                        <a:pt x="4" y="0"/>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399" name="Freeform 223">
                  <a:extLst>
                    <a:ext uri="{FF2B5EF4-FFF2-40B4-BE49-F238E27FC236}">
                      <a16:creationId xmlns:a16="http://schemas.microsoft.com/office/drawing/2014/main" id="{085A713F-747C-408A-9DA8-590040FE7482}"/>
                    </a:ext>
                  </a:extLst>
                </p:cNvPr>
                <p:cNvSpPr>
                  <a:spLocks/>
                </p:cNvSpPr>
                <p:nvPr/>
              </p:nvSpPr>
              <p:spPr bwMode="auto">
                <a:xfrm>
                  <a:off x="7010" y="12904"/>
                  <a:ext cx="26" cy="58"/>
                </a:xfrm>
                <a:custGeom>
                  <a:avLst/>
                  <a:gdLst>
                    <a:gd name="T0" fmla="*/ 0 w 27"/>
                    <a:gd name="T1" fmla="*/ 4 h 59"/>
                    <a:gd name="T2" fmla="*/ 14 w 27"/>
                    <a:gd name="T3" fmla="*/ 27 h 59"/>
                    <a:gd name="T4" fmla="*/ 12 w 27"/>
                    <a:gd name="T5" fmla="*/ 59 h 59"/>
                    <a:gd name="T6" fmla="*/ 27 w 27"/>
                    <a:gd name="T7" fmla="*/ 59 h 59"/>
                    <a:gd name="T8" fmla="*/ 27 w 27"/>
                    <a:gd name="T9" fmla="*/ 0 h 59"/>
                    <a:gd name="T10" fmla="*/ 18 w 27"/>
                    <a:gd name="T11" fmla="*/ 18 h 59"/>
                    <a:gd name="T12" fmla="*/ 0 w 27"/>
                    <a:gd name="T13" fmla="*/ 4 h 59"/>
                    <a:gd name="T14" fmla="*/ 0 w 27"/>
                    <a:gd name="T15" fmla="*/ 4 h 59"/>
                    <a:gd name="T16" fmla="*/ 0 60000 65536"/>
                    <a:gd name="T17" fmla="*/ 0 60000 65536"/>
                    <a:gd name="T18" fmla="*/ 0 60000 65536"/>
                    <a:gd name="T19" fmla="*/ 0 60000 65536"/>
                    <a:gd name="T20" fmla="*/ 0 60000 65536"/>
                    <a:gd name="T21" fmla="*/ 0 60000 65536"/>
                    <a:gd name="T22" fmla="*/ 0 60000 65536"/>
                    <a:gd name="T23" fmla="*/ 0 60000 65536"/>
                    <a:gd name="T24" fmla="*/ 0 w 27"/>
                    <a:gd name="T25" fmla="*/ 0 h 59"/>
                    <a:gd name="T26" fmla="*/ 27 w 27"/>
                    <a:gd name="T27" fmla="*/ 59 h 5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 h="59">
                      <a:moveTo>
                        <a:pt x="0" y="4"/>
                      </a:moveTo>
                      <a:lnTo>
                        <a:pt x="14" y="27"/>
                      </a:lnTo>
                      <a:lnTo>
                        <a:pt x="12" y="59"/>
                      </a:lnTo>
                      <a:lnTo>
                        <a:pt x="27" y="59"/>
                      </a:lnTo>
                      <a:lnTo>
                        <a:pt x="27" y="0"/>
                      </a:lnTo>
                      <a:lnTo>
                        <a:pt x="18" y="18"/>
                      </a:lnTo>
                      <a:lnTo>
                        <a:pt x="0" y="4"/>
                      </a:lnTo>
                      <a:close/>
                    </a:path>
                  </a:pathLst>
                </a:custGeom>
                <a:solidFill>
                  <a:srgbClr val="C0C0C0"/>
                </a:solidFill>
                <a:ln w="9525">
                  <a:solidFill>
                    <a:srgbClr val="000000"/>
                  </a:solidFill>
                  <a:round/>
                  <a:headEnd/>
                  <a:tailEnd/>
                </a:ln>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400" name="Rectangle 224">
                  <a:extLst>
                    <a:ext uri="{FF2B5EF4-FFF2-40B4-BE49-F238E27FC236}">
                      <a16:creationId xmlns:a16="http://schemas.microsoft.com/office/drawing/2014/main" id="{1715FF8E-521D-4677-A3CC-B0A070BA178B}"/>
                    </a:ext>
                  </a:extLst>
                </p:cNvPr>
                <p:cNvSpPr>
                  <a:spLocks noChangeArrowheads="1"/>
                </p:cNvSpPr>
                <p:nvPr/>
              </p:nvSpPr>
              <p:spPr bwMode="auto">
                <a:xfrm>
                  <a:off x="6451" y="10305"/>
                  <a:ext cx="1258" cy="872"/>
                </a:xfrm>
                <a:prstGeom prst="rect">
                  <a:avLst/>
                </a:prstGeom>
                <a:solidFill>
                  <a:srgbClr val="FFFFFF"/>
                </a:solidFill>
                <a:ln w="9525">
                  <a:solidFill>
                    <a:srgbClr val="000000"/>
                  </a:solidFill>
                  <a:miter lim="800000"/>
                  <a:headEnd/>
                  <a:tailEnd/>
                </a:ln>
              </p:spPr>
              <p:txBody>
                <a:bodyPr/>
                <a:lstStyle/>
                <a:p>
                  <a:pPr fontAlgn="base">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sp>
              <p:nvSpPr>
                <p:cNvPr id="401" name="Freeform 225">
                  <a:extLst>
                    <a:ext uri="{FF2B5EF4-FFF2-40B4-BE49-F238E27FC236}">
                      <a16:creationId xmlns:a16="http://schemas.microsoft.com/office/drawing/2014/main" id="{0FDA6846-9D8A-4761-8D6E-F5444352C455}"/>
                    </a:ext>
                  </a:extLst>
                </p:cNvPr>
                <p:cNvSpPr>
                  <a:spLocks/>
                </p:cNvSpPr>
                <p:nvPr/>
              </p:nvSpPr>
              <p:spPr bwMode="auto">
                <a:xfrm>
                  <a:off x="6551" y="10510"/>
                  <a:ext cx="1129" cy="460"/>
                </a:xfrm>
                <a:custGeom>
                  <a:avLst/>
                  <a:gdLst>
                    <a:gd name="T0" fmla="*/ 0 w 1130"/>
                    <a:gd name="T1" fmla="*/ 450 h 460"/>
                    <a:gd name="T2" fmla="*/ 440 w 1130"/>
                    <a:gd name="T3" fmla="*/ 450 h 460"/>
                    <a:gd name="T4" fmla="*/ 480 w 1130"/>
                    <a:gd name="T5" fmla="*/ 0 h 460"/>
                    <a:gd name="T6" fmla="*/ 500 w 1130"/>
                    <a:gd name="T7" fmla="*/ 460 h 460"/>
                    <a:gd name="T8" fmla="*/ 670 w 1130"/>
                    <a:gd name="T9" fmla="*/ 450 h 460"/>
                    <a:gd name="T10" fmla="*/ 690 w 1130"/>
                    <a:gd name="T11" fmla="*/ 90 h 460"/>
                    <a:gd name="T12" fmla="*/ 720 w 1130"/>
                    <a:gd name="T13" fmla="*/ 460 h 460"/>
                    <a:gd name="T14" fmla="*/ 1130 w 1130"/>
                    <a:gd name="T15" fmla="*/ 460 h 460"/>
                    <a:gd name="T16" fmla="*/ 0 60000 65536"/>
                    <a:gd name="T17" fmla="*/ 0 60000 65536"/>
                    <a:gd name="T18" fmla="*/ 0 60000 65536"/>
                    <a:gd name="T19" fmla="*/ 0 60000 65536"/>
                    <a:gd name="T20" fmla="*/ 0 60000 65536"/>
                    <a:gd name="T21" fmla="*/ 0 60000 65536"/>
                    <a:gd name="T22" fmla="*/ 0 60000 65536"/>
                    <a:gd name="T23" fmla="*/ 0 60000 65536"/>
                    <a:gd name="T24" fmla="*/ 0 w 1130"/>
                    <a:gd name="T25" fmla="*/ 0 h 460"/>
                    <a:gd name="T26" fmla="*/ 1130 w 1130"/>
                    <a:gd name="T27" fmla="*/ 460 h 46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130" h="460">
                      <a:moveTo>
                        <a:pt x="0" y="450"/>
                      </a:moveTo>
                      <a:lnTo>
                        <a:pt x="440" y="450"/>
                      </a:lnTo>
                      <a:lnTo>
                        <a:pt x="480" y="0"/>
                      </a:lnTo>
                      <a:lnTo>
                        <a:pt x="500" y="460"/>
                      </a:lnTo>
                      <a:lnTo>
                        <a:pt x="670" y="450"/>
                      </a:lnTo>
                      <a:lnTo>
                        <a:pt x="690" y="90"/>
                      </a:lnTo>
                      <a:lnTo>
                        <a:pt x="720" y="460"/>
                      </a:lnTo>
                      <a:lnTo>
                        <a:pt x="1130" y="460"/>
                      </a:lnTo>
                    </a:path>
                  </a:pathLst>
                </a:custGeom>
                <a:noFill/>
                <a:ln w="12700" cmpd="sng">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pPr eaLnBrk="0" fontAlgn="base" hangingPunct="0">
                    <a:spcBef>
                      <a:spcPct val="0"/>
                    </a:spcBef>
                    <a:spcAft>
                      <a:spcPct val="0"/>
                    </a:spcAft>
                    <a:defRPr/>
                  </a:pPr>
                  <a:endParaRPr lang="en-US" sz="1200" kern="0">
                    <a:solidFill>
                      <a:srgbClr val="000000"/>
                    </a:solidFill>
                    <a:latin typeface="Calibri" panose="020F0502020204030204" pitchFamily="34" charset="0"/>
                    <a:cs typeface="Arial" panose="020B0604020202020204" pitchFamily="34" charset="0"/>
                  </a:endParaRPr>
                </a:p>
              </p:txBody>
            </p:sp>
          </p:grpSp>
        </p:grpSp>
      </p:grpSp>
      <p:pic>
        <p:nvPicPr>
          <p:cNvPr id="79875" name="Picture 229">
            <a:extLst>
              <a:ext uri="{FF2B5EF4-FFF2-40B4-BE49-F238E27FC236}">
                <a16:creationId xmlns:a16="http://schemas.microsoft.com/office/drawing/2014/main" id="{6AA48633-9E9F-4A4A-B44B-6932C5F0DFE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1761" y="4576596"/>
            <a:ext cx="1770453" cy="11404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9876" name="Title 2">
            <a:extLst>
              <a:ext uri="{FF2B5EF4-FFF2-40B4-BE49-F238E27FC236}">
                <a16:creationId xmlns:a16="http://schemas.microsoft.com/office/drawing/2014/main" id="{46398BA0-52AB-4582-8345-C1D12DA89708}"/>
              </a:ext>
            </a:extLst>
          </p:cNvPr>
          <p:cNvSpPr txBox="1">
            <a:spLocks/>
          </p:cNvSpPr>
          <p:nvPr/>
        </p:nvSpPr>
        <p:spPr bwMode="auto">
          <a:xfrm>
            <a:off x="1544011" y="232786"/>
            <a:ext cx="91440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fontAlgn="base">
              <a:spcBef>
                <a:spcPct val="0"/>
              </a:spcBef>
              <a:spcAft>
                <a:spcPct val="0"/>
              </a:spcAft>
              <a:buNone/>
            </a:pPr>
            <a:r>
              <a:rPr lang="en-US" altLang="en-US" sz="4400" dirty="0">
                <a:solidFill>
                  <a:prstClr val="black"/>
                </a:solidFill>
                <a:latin typeface="Arial" panose="020B0604020202020204" pitchFamily="34" charset="0"/>
                <a:cs typeface="Arial" panose="020B0604020202020204" pitchFamily="34" charset="0"/>
              </a:rPr>
              <a:t>Capillary</a:t>
            </a:r>
            <a:r>
              <a:rPr lang="en-US" altLang="en-US" sz="4400" dirty="0">
                <a:solidFill>
                  <a:prstClr val="black"/>
                </a:solidFill>
                <a:latin typeface="Helvetica" panose="020B0604020202020204" pitchFamily="34" charset="0"/>
                <a:cs typeface="Helvetica" panose="020B0604020202020204" pitchFamily="34" charset="0"/>
              </a:rPr>
              <a:t> Electrophoresis</a:t>
            </a:r>
          </a:p>
        </p:txBody>
      </p:sp>
      <p:grpSp>
        <p:nvGrpSpPr>
          <p:cNvPr id="2" name="Group 1">
            <a:extLst>
              <a:ext uri="{FF2B5EF4-FFF2-40B4-BE49-F238E27FC236}">
                <a16:creationId xmlns:a16="http://schemas.microsoft.com/office/drawing/2014/main" id="{0F4DB6A5-BF34-471C-A56A-4157A38615DC}"/>
              </a:ext>
            </a:extLst>
          </p:cNvPr>
          <p:cNvGrpSpPr/>
          <p:nvPr/>
        </p:nvGrpSpPr>
        <p:grpSpPr>
          <a:xfrm>
            <a:off x="7184720" y="2004454"/>
            <a:ext cx="4855486" cy="2995644"/>
            <a:chOff x="4178345" y="81335"/>
            <a:chExt cx="8915400" cy="6257825"/>
          </a:xfrm>
        </p:grpSpPr>
        <p:sp>
          <p:nvSpPr>
            <p:cNvPr id="225" name="Text Box 3">
              <a:extLst>
                <a:ext uri="{FF2B5EF4-FFF2-40B4-BE49-F238E27FC236}">
                  <a16:creationId xmlns:a16="http://schemas.microsoft.com/office/drawing/2014/main" id="{0CC8388A-00F9-4A86-85B8-03BF6A44E5DB}"/>
                </a:ext>
              </a:extLst>
            </p:cNvPr>
            <p:cNvSpPr txBox="1">
              <a:spLocks noChangeArrowheads="1"/>
            </p:cNvSpPr>
            <p:nvPr/>
          </p:nvSpPr>
          <p:spPr bwMode="auto">
            <a:xfrm>
              <a:off x="8737647" y="81335"/>
              <a:ext cx="4356098" cy="289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defRPr/>
              </a:pPr>
              <a:r>
                <a:rPr lang="en-US" altLang="en-US" sz="1400" kern="0" dirty="0">
                  <a:solidFill>
                    <a:srgbClr val="333399"/>
                  </a:solidFill>
                  <a:latin typeface="Calibri" panose="020F0502020204030204" pitchFamily="34" charset="0"/>
                  <a:cs typeface="Arial" panose="020B0604020202020204" pitchFamily="34" charset="0"/>
                </a:rPr>
                <a:t>The labeled fragments are separated (based on size) and detected on a capillary electrophoresis instrument</a:t>
              </a:r>
            </a:p>
            <a:p>
              <a:pPr algn="ctr">
                <a:defRPr/>
              </a:pPr>
              <a:endParaRPr lang="en-US" altLang="en-US" sz="1400" kern="0" dirty="0">
                <a:solidFill>
                  <a:srgbClr val="333399"/>
                </a:solidFill>
                <a:latin typeface="Calibri" panose="020F0502020204030204" pitchFamily="34" charset="0"/>
                <a:cs typeface="Arial" panose="020B0604020202020204" pitchFamily="34" charset="0"/>
              </a:endParaRPr>
            </a:p>
            <a:p>
              <a:pPr algn="ctr">
                <a:defRPr/>
              </a:pPr>
              <a:r>
                <a:rPr lang="en-US" altLang="en-US" sz="1400" kern="0" dirty="0">
                  <a:solidFill>
                    <a:srgbClr val="333399"/>
                  </a:solidFill>
                  <a:latin typeface="Calibri" panose="020F0502020204030204" pitchFamily="34" charset="0"/>
                  <a:cs typeface="Arial" panose="020B0604020202020204" pitchFamily="34" charset="0"/>
                </a:rPr>
                <a:t>Less than an hour</a:t>
              </a:r>
            </a:p>
          </p:txBody>
        </p:sp>
        <p:graphicFrame>
          <p:nvGraphicFramePr>
            <p:cNvPr id="226" name="Object 4">
              <a:extLst>
                <a:ext uri="{FF2B5EF4-FFF2-40B4-BE49-F238E27FC236}">
                  <a16:creationId xmlns:a16="http://schemas.microsoft.com/office/drawing/2014/main" id="{C8222500-4084-47DD-9062-554BEE27A8E9}"/>
                </a:ext>
              </a:extLst>
            </p:cNvPr>
            <p:cNvGraphicFramePr>
              <a:graphicFrameLocks noChangeAspect="1"/>
            </p:cNvGraphicFramePr>
            <p:nvPr>
              <p:extLst>
                <p:ext uri="{D42A27DB-BD31-4B8C-83A1-F6EECF244321}">
                  <p14:modId xmlns:p14="http://schemas.microsoft.com/office/powerpoint/2010/main" val="3703151778"/>
                </p:ext>
              </p:extLst>
            </p:nvPr>
          </p:nvGraphicFramePr>
          <p:xfrm>
            <a:off x="4178345" y="3722163"/>
            <a:ext cx="8915400" cy="1576388"/>
          </p:xfrm>
          <a:graphic>
            <a:graphicData uri="http://schemas.openxmlformats.org/presentationml/2006/ole">
              <mc:AlternateContent xmlns:mc="http://schemas.openxmlformats.org/markup-compatibility/2006">
                <mc:Choice xmlns:v="urn:schemas-microsoft-com:vml" Requires="v">
                  <p:oleObj name="Bitmap Image" r:id="rId4" imgW="8621328" imgH="1523810" progId="Paint.Picture">
                    <p:embed/>
                  </p:oleObj>
                </mc:Choice>
                <mc:Fallback>
                  <p:oleObj name="Bitmap Image" r:id="rId4" imgW="8621328" imgH="1523810" progId="Paint.Picture">
                    <p:embed/>
                    <p:pic>
                      <p:nvPicPr>
                        <p:cNvPr id="81924" name="Object 4">
                          <a:extLst>
                            <a:ext uri="{FF2B5EF4-FFF2-40B4-BE49-F238E27FC236}">
                              <a16:creationId xmlns:a16="http://schemas.microsoft.com/office/drawing/2014/main" id="{7C1280FC-DCD3-41D7-B85D-D53410211F3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78345" y="3722163"/>
                          <a:ext cx="8915400" cy="1576388"/>
                        </a:xfrm>
                        <a:prstGeom prst="rect">
                          <a:avLst/>
                        </a:prstGeom>
                        <a:noFill/>
                        <a:ln w="28575">
                          <a:solidFill>
                            <a:srgbClr val="0066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27" name="Text Box 5">
              <a:extLst>
                <a:ext uri="{FF2B5EF4-FFF2-40B4-BE49-F238E27FC236}">
                  <a16:creationId xmlns:a16="http://schemas.microsoft.com/office/drawing/2014/main" id="{4CFA5879-E4E0-488D-B88C-CBE3D02AC7E6}"/>
                </a:ext>
              </a:extLst>
            </p:cNvPr>
            <p:cNvSpPr txBox="1">
              <a:spLocks noChangeArrowheads="1"/>
            </p:cNvSpPr>
            <p:nvPr/>
          </p:nvSpPr>
          <p:spPr bwMode="auto">
            <a:xfrm>
              <a:off x="4499021" y="5374753"/>
              <a:ext cx="8297861" cy="964407"/>
            </a:xfrm>
            <a:prstGeom prst="rect">
              <a:avLst/>
            </a:prstGeom>
            <a:solidFill>
              <a:srgbClr val="00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200" kern="0" dirty="0">
                  <a:solidFill>
                    <a:sysClr val="windowText" lastClr="000000"/>
                  </a:solidFill>
                  <a:latin typeface="Calibri" panose="020F0502020204030204" pitchFamily="34" charset="0"/>
                  <a:cs typeface="Arial" panose="020B0604020202020204" pitchFamily="34" charset="0"/>
                </a:rPr>
                <a:t>Peaks represent labeled DNA fragments separated by electrophoresis</a:t>
              </a:r>
            </a:p>
            <a:p>
              <a:pPr algn="ctr">
                <a:defRPr/>
              </a:pPr>
              <a:r>
                <a:rPr lang="en-US" altLang="en-US" sz="1200" kern="0" dirty="0">
                  <a:solidFill>
                    <a:sysClr val="windowText" lastClr="000000"/>
                  </a:solidFill>
                  <a:latin typeface="Calibri" panose="020F0502020204030204" pitchFamily="34" charset="0"/>
                  <a:cs typeface="Arial" panose="020B0604020202020204" pitchFamily="34" charset="0"/>
                </a:rPr>
                <a:t>This ‘profile of peaks’ is unique for an individual – a DNA type</a:t>
              </a:r>
            </a:p>
          </p:txBody>
        </p:sp>
        <p:sp>
          <p:nvSpPr>
            <p:cNvPr id="228" name="Text Box 6">
              <a:extLst>
                <a:ext uri="{FF2B5EF4-FFF2-40B4-BE49-F238E27FC236}">
                  <a16:creationId xmlns:a16="http://schemas.microsoft.com/office/drawing/2014/main" id="{8B5B2DD0-67AF-45C3-966E-CD28A2005DD7}"/>
                </a:ext>
              </a:extLst>
            </p:cNvPr>
            <p:cNvSpPr txBox="1">
              <a:spLocks noChangeArrowheads="1"/>
            </p:cNvSpPr>
            <p:nvPr/>
          </p:nvSpPr>
          <p:spPr bwMode="auto">
            <a:xfrm>
              <a:off x="5899196" y="3315763"/>
              <a:ext cx="5295682" cy="546497"/>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en-US" altLang="en-US" sz="1100" kern="0" dirty="0">
                  <a:solidFill>
                    <a:sysClr val="windowText" lastClr="000000"/>
                  </a:solidFill>
                  <a:latin typeface="Calibri" panose="020F0502020204030204" pitchFamily="34" charset="0"/>
                  <a:cs typeface="Arial" panose="020B0604020202020204" pitchFamily="34" charset="0"/>
                </a:rPr>
                <a:t>Fragment size ranges from 100 - 350 base pairs</a:t>
              </a:r>
            </a:p>
          </p:txBody>
        </p:sp>
        <p:sp>
          <p:nvSpPr>
            <p:cNvPr id="230" name="Rectangle 7">
              <a:extLst>
                <a:ext uri="{FF2B5EF4-FFF2-40B4-BE49-F238E27FC236}">
                  <a16:creationId xmlns:a16="http://schemas.microsoft.com/office/drawing/2014/main" id="{648D3324-166A-4EFE-8E26-79678C94303E}"/>
                </a:ext>
              </a:extLst>
            </p:cNvPr>
            <p:cNvSpPr>
              <a:spLocks noChangeArrowheads="1"/>
            </p:cNvSpPr>
            <p:nvPr/>
          </p:nvSpPr>
          <p:spPr bwMode="auto">
            <a:xfrm rot="16200000">
              <a:off x="6632620" y="2163238"/>
              <a:ext cx="1519238" cy="300038"/>
            </a:xfrm>
            <a:prstGeom prst="rect">
              <a:avLst/>
            </a:prstGeom>
            <a:noFill/>
            <a:ln w="28575">
              <a:solidFill>
                <a:srgbClr val="000000"/>
              </a:solidFill>
              <a:prstDash val="sysDot"/>
              <a:miter lim="800000"/>
              <a:headEnd/>
              <a:tailEnd/>
            </a:ln>
            <a:extLst>
              <a:ext uri="{909E8E84-426E-40DD-AFC4-6F175D3DCCD1}">
                <a14:hiddenFill xmlns:a14="http://schemas.microsoft.com/office/drawing/2010/main">
                  <a:solidFill>
                    <a:srgbClr val="FFFFFF"/>
                  </a:solidFill>
                </a14:hiddenFill>
              </a:ext>
            </a:extLst>
          </p:spPr>
          <p:txBody>
            <a:bodyPr/>
            <a:lstStyle/>
            <a:p>
              <a:pPr>
                <a:defRPr/>
              </a:pPr>
              <a:endParaRPr lang="en-US" sz="1100" kern="0">
                <a:solidFill>
                  <a:sysClr val="windowText" lastClr="000000"/>
                </a:solidFill>
                <a:latin typeface="Calibri" panose="020F0502020204030204" pitchFamily="34" charset="0"/>
                <a:cs typeface="Arial" panose="020B0604020202020204" pitchFamily="34" charset="0"/>
              </a:endParaRPr>
            </a:p>
          </p:txBody>
        </p:sp>
        <p:sp>
          <p:nvSpPr>
            <p:cNvPr id="233" name="Text Box 8">
              <a:extLst>
                <a:ext uri="{FF2B5EF4-FFF2-40B4-BE49-F238E27FC236}">
                  <a16:creationId xmlns:a16="http://schemas.microsoft.com/office/drawing/2014/main" id="{48B6FC13-1E62-43B0-B67B-E1462BA7029C}"/>
                </a:ext>
              </a:extLst>
            </p:cNvPr>
            <p:cNvSpPr txBox="1">
              <a:spLocks noChangeArrowheads="1"/>
            </p:cNvSpPr>
            <p:nvPr/>
          </p:nvSpPr>
          <p:spPr bwMode="auto">
            <a:xfrm rot="16200000">
              <a:off x="6107952" y="547957"/>
              <a:ext cx="660398" cy="862014"/>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eaVert"/>
            <a:lstStyle/>
            <a:p>
              <a:pPr algn="ctr" eaLnBrk="0" hangingPunct="0">
                <a:defRPr/>
              </a:pPr>
              <a:r>
                <a:rPr lang="en-US" altLang="en-US" sz="1100" kern="0" dirty="0">
                  <a:solidFill>
                    <a:sysClr val="windowText" lastClr="000000"/>
                  </a:solidFill>
                  <a:latin typeface="Calibri" panose="020F0502020204030204" pitchFamily="34" charset="0"/>
                  <a:cs typeface="Arial" panose="020B0604020202020204" pitchFamily="34" charset="0"/>
                </a:rPr>
                <a:t>LASER</a:t>
              </a:r>
              <a:endParaRPr lang="en-US" altLang="en-US" sz="500" kern="0" dirty="0">
                <a:solidFill>
                  <a:sysClr val="windowText" lastClr="000000"/>
                </a:solidFill>
                <a:latin typeface="Calibri" panose="020F0502020204030204" pitchFamily="34" charset="0"/>
                <a:cs typeface="Arial" panose="020B0604020202020204" pitchFamily="34" charset="0"/>
              </a:endParaRPr>
            </a:p>
          </p:txBody>
        </p:sp>
        <p:sp>
          <p:nvSpPr>
            <p:cNvPr id="235" name="Freeform 9">
              <a:extLst>
                <a:ext uri="{FF2B5EF4-FFF2-40B4-BE49-F238E27FC236}">
                  <a16:creationId xmlns:a16="http://schemas.microsoft.com/office/drawing/2014/main" id="{D2A72A83-FE4D-43E6-A84C-C6F0027E362B}"/>
                </a:ext>
              </a:extLst>
            </p:cNvPr>
            <p:cNvSpPr>
              <a:spLocks/>
            </p:cNvSpPr>
            <p:nvPr/>
          </p:nvSpPr>
          <p:spPr bwMode="auto">
            <a:xfrm rot="16200000">
              <a:off x="6931865" y="1028970"/>
              <a:ext cx="366712" cy="492125"/>
            </a:xfrm>
            <a:custGeom>
              <a:avLst/>
              <a:gdLst>
                <a:gd name="T0" fmla="*/ 720 w 720"/>
                <a:gd name="T1" fmla="*/ 0 h 864"/>
                <a:gd name="T2" fmla="*/ 720 w 720"/>
                <a:gd name="T3" fmla="*/ 864 h 864"/>
                <a:gd name="T4" fmla="*/ 0 w 720"/>
                <a:gd name="T5" fmla="*/ 864 h 864"/>
              </a:gdLst>
              <a:ahLst/>
              <a:cxnLst>
                <a:cxn ang="0">
                  <a:pos x="T0" y="T1"/>
                </a:cxn>
                <a:cxn ang="0">
                  <a:pos x="T2" y="T3"/>
                </a:cxn>
                <a:cxn ang="0">
                  <a:pos x="T4" y="T5"/>
                </a:cxn>
              </a:cxnLst>
              <a:rect l="0" t="0" r="r" b="b"/>
              <a:pathLst>
                <a:path w="720" h="864">
                  <a:moveTo>
                    <a:pt x="720" y="0"/>
                  </a:moveTo>
                  <a:lnTo>
                    <a:pt x="720" y="864"/>
                  </a:lnTo>
                  <a:lnTo>
                    <a:pt x="0" y="864"/>
                  </a:lnTo>
                </a:path>
              </a:pathLst>
            </a:custGeom>
            <a:noFill/>
            <a:ln w="60325">
              <a:solidFill>
                <a:srgbClr val="000000"/>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p>
              <a:pPr>
                <a:defRPr/>
              </a:pPr>
              <a:endParaRPr lang="en-US" sz="1100" kern="0">
                <a:solidFill>
                  <a:sysClr val="windowText" lastClr="000000"/>
                </a:solidFill>
                <a:latin typeface="Calibri" panose="020F0502020204030204" pitchFamily="34" charset="0"/>
                <a:cs typeface="Arial" panose="020B0604020202020204" pitchFamily="34" charset="0"/>
              </a:endParaRPr>
            </a:p>
          </p:txBody>
        </p:sp>
        <p:sp>
          <p:nvSpPr>
            <p:cNvPr id="402" name="Line 10">
              <a:extLst>
                <a:ext uri="{FF2B5EF4-FFF2-40B4-BE49-F238E27FC236}">
                  <a16:creationId xmlns:a16="http://schemas.microsoft.com/office/drawing/2014/main" id="{933B6664-9826-43A6-BBE6-585B7048DE1C}"/>
                </a:ext>
              </a:extLst>
            </p:cNvPr>
            <p:cNvSpPr>
              <a:spLocks noChangeShapeType="1"/>
            </p:cNvSpPr>
            <p:nvPr/>
          </p:nvSpPr>
          <p:spPr bwMode="auto">
            <a:xfrm rot="16200000">
              <a:off x="6710408" y="761476"/>
              <a:ext cx="0" cy="36861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pPr>
                <a:defRPr/>
              </a:pPr>
              <a:endParaRPr lang="en-US" sz="1100" kern="0">
                <a:solidFill>
                  <a:sysClr val="windowText" lastClr="000000"/>
                </a:solidFill>
                <a:latin typeface="Calibri" panose="020F0502020204030204" pitchFamily="34" charset="0"/>
                <a:cs typeface="Arial" panose="020B0604020202020204" pitchFamily="34" charset="0"/>
              </a:endParaRPr>
            </a:p>
          </p:txBody>
        </p:sp>
        <p:sp>
          <p:nvSpPr>
            <p:cNvPr id="405" name="Line 11">
              <a:extLst>
                <a:ext uri="{FF2B5EF4-FFF2-40B4-BE49-F238E27FC236}">
                  <a16:creationId xmlns:a16="http://schemas.microsoft.com/office/drawing/2014/main" id="{D39004B5-646F-4255-A583-BEE339D14727}"/>
                </a:ext>
              </a:extLst>
            </p:cNvPr>
            <p:cNvSpPr>
              <a:spLocks noChangeShapeType="1"/>
            </p:cNvSpPr>
            <p:nvPr/>
          </p:nvSpPr>
          <p:spPr bwMode="auto">
            <a:xfrm rot="16200000">
              <a:off x="6710408" y="490014"/>
              <a:ext cx="0" cy="36861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pPr>
                <a:defRPr/>
              </a:pPr>
              <a:endParaRPr lang="en-US" sz="1100" kern="0">
                <a:solidFill>
                  <a:sysClr val="windowText" lastClr="000000"/>
                </a:solidFill>
                <a:latin typeface="Calibri" panose="020F0502020204030204" pitchFamily="34" charset="0"/>
                <a:cs typeface="Arial" panose="020B0604020202020204" pitchFamily="34" charset="0"/>
              </a:endParaRPr>
            </a:p>
          </p:txBody>
        </p:sp>
        <p:grpSp>
          <p:nvGrpSpPr>
            <p:cNvPr id="406" name="Group 12">
              <a:extLst>
                <a:ext uri="{FF2B5EF4-FFF2-40B4-BE49-F238E27FC236}">
                  <a16:creationId xmlns:a16="http://schemas.microsoft.com/office/drawing/2014/main" id="{8DA92749-E1C2-4D60-A5F8-17859247BEAB}"/>
                </a:ext>
              </a:extLst>
            </p:cNvPr>
            <p:cNvGrpSpPr>
              <a:grpSpLocks/>
            </p:cNvGrpSpPr>
            <p:nvPr/>
          </p:nvGrpSpPr>
          <p:grpSpPr bwMode="auto">
            <a:xfrm rot="16200000">
              <a:off x="6752477" y="1800495"/>
              <a:ext cx="166688" cy="1323975"/>
              <a:chOff x="1861" y="8392"/>
              <a:chExt cx="326" cy="3888"/>
            </a:xfrm>
          </p:grpSpPr>
          <p:sp>
            <p:nvSpPr>
              <p:cNvPr id="407" name="Rectangle 13">
                <a:extLst>
                  <a:ext uri="{FF2B5EF4-FFF2-40B4-BE49-F238E27FC236}">
                    <a16:creationId xmlns:a16="http://schemas.microsoft.com/office/drawing/2014/main" id="{C6E28EF8-C118-4CF8-AC3F-4EBBC35EF825}"/>
                  </a:ext>
                </a:extLst>
              </p:cNvPr>
              <p:cNvSpPr>
                <a:spLocks noChangeArrowheads="1"/>
              </p:cNvSpPr>
              <p:nvPr/>
            </p:nvSpPr>
            <p:spPr bwMode="auto">
              <a:xfrm>
                <a:off x="1861" y="10550"/>
                <a:ext cx="326" cy="289"/>
              </a:xfrm>
              <a:prstGeom prst="rect">
                <a:avLst/>
              </a:prstGeom>
              <a:solidFill>
                <a:srgbClr val="FF0000"/>
              </a:solidFill>
              <a:ln w="9525">
                <a:solidFill>
                  <a:srgbClr val="000000"/>
                </a:solidFill>
                <a:miter lim="800000"/>
                <a:headEnd/>
                <a:tailEnd/>
              </a:ln>
            </p:spPr>
            <p:txBody>
              <a:bodyPr/>
              <a:lstStyle/>
              <a:p>
                <a:pPr>
                  <a:defRPr/>
                </a:pPr>
                <a:endParaRPr lang="en-US" sz="1100" kern="0">
                  <a:solidFill>
                    <a:sysClr val="windowText" lastClr="000000"/>
                  </a:solidFill>
                  <a:latin typeface="Calibri" panose="020F0502020204030204" pitchFamily="34" charset="0"/>
                  <a:cs typeface="Arial" panose="020B0604020202020204" pitchFamily="34" charset="0"/>
                </a:endParaRPr>
              </a:p>
            </p:txBody>
          </p:sp>
          <p:sp>
            <p:nvSpPr>
              <p:cNvPr id="421" name="Rectangle 14">
                <a:extLst>
                  <a:ext uri="{FF2B5EF4-FFF2-40B4-BE49-F238E27FC236}">
                    <a16:creationId xmlns:a16="http://schemas.microsoft.com/office/drawing/2014/main" id="{DD27DC82-6F8B-4D3B-9A48-3F29C3EA1EBC}"/>
                  </a:ext>
                </a:extLst>
              </p:cNvPr>
              <p:cNvSpPr>
                <a:spLocks noChangeArrowheads="1"/>
              </p:cNvSpPr>
              <p:nvPr/>
            </p:nvSpPr>
            <p:spPr bwMode="auto">
              <a:xfrm>
                <a:off x="1861" y="8970"/>
                <a:ext cx="326" cy="284"/>
              </a:xfrm>
              <a:prstGeom prst="rect">
                <a:avLst/>
              </a:prstGeom>
              <a:solidFill>
                <a:srgbClr val="0000FF"/>
              </a:solidFill>
              <a:ln w="9525">
                <a:solidFill>
                  <a:srgbClr val="000000"/>
                </a:solidFill>
                <a:miter lim="800000"/>
                <a:headEnd/>
                <a:tailEnd/>
              </a:ln>
            </p:spPr>
            <p:txBody>
              <a:bodyPr/>
              <a:lstStyle/>
              <a:p>
                <a:pPr>
                  <a:defRPr/>
                </a:pPr>
                <a:endParaRPr lang="en-US" sz="1100" kern="0">
                  <a:solidFill>
                    <a:sysClr val="windowText" lastClr="000000"/>
                  </a:solidFill>
                  <a:latin typeface="Calibri" panose="020F0502020204030204" pitchFamily="34" charset="0"/>
                  <a:cs typeface="Arial" panose="020B0604020202020204" pitchFamily="34" charset="0"/>
                </a:endParaRPr>
              </a:p>
            </p:txBody>
          </p:sp>
          <p:sp>
            <p:nvSpPr>
              <p:cNvPr id="424" name="Rectangle 15">
                <a:extLst>
                  <a:ext uri="{FF2B5EF4-FFF2-40B4-BE49-F238E27FC236}">
                    <a16:creationId xmlns:a16="http://schemas.microsoft.com/office/drawing/2014/main" id="{F93F47EF-DB73-4292-9442-F938DF871FD9}"/>
                  </a:ext>
                </a:extLst>
              </p:cNvPr>
              <p:cNvSpPr>
                <a:spLocks noChangeArrowheads="1"/>
              </p:cNvSpPr>
              <p:nvPr/>
            </p:nvSpPr>
            <p:spPr bwMode="auto">
              <a:xfrm>
                <a:off x="1861" y="8392"/>
                <a:ext cx="326" cy="289"/>
              </a:xfrm>
              <a:prstGeom prst="rect">
                <a:avLst/>
              </a:prstGeom>
              <a:solidFill>
                <a:srgbClr val="0000FF"/>
              </a:solidFill>
              <a:ln w="9525">
                <a:solidFill>
                  <a:srgbClr val="000000"/>
                </a:solidFill>
                <a:miter lim="800000"/>
                <a:headEnd/>
                <a:tailEnd/>
              </a:ln>
            </p:spPr>
            <p:txBody>
              <a:bodyPr/>
              <a:lstStyle/>
              <a:p>
                <a:pPr>
                  <a:defRPr/>
                </a:pPr>
                <a:endParaRPr lang="en-US" sz="1100" kern="0">
                  <a:solidFill>
                    <a:sysClr val="windowText" lastClr="000000"/>
                  </a:solidFill>
                  <a:latin typeface="Calibri" panose="020F0502020204030204" pitchFamily="34" charset="0"/>
                  <a:cs typeface="Arial" panose="020B0604020202020204" pitchFamily="34" charset="0"/>
                </a:endParaRPr>
              </a:p>
            </p:txBody>
          </p:sp>
          <p:sp>
            <p:nvSpPr>
              <p:cNvPr id="428" name="Rectangle 16">
                <a:extLst>
                  <a:ext uri="{FF2B5EF4-FFF2-40B4-BE49-F238E27FC236}">
                    <a16:creationId xmlns:a16="http://schemas.microsoft.com/office/drawing/2014/main" id="{C614712F-3EB6-4CE5-81E1-1F13BD07FDFC}"/>
                  </a:ext>
                </a:extLst>
              </p:cNvPr>
              <p:cNvSpPr>
                <a:spLocks noChangeArrowheads="1"/>
              </p:cNvSpPr>
              <p:nvPr/>
            </p:nvSpPr>
            <p:spPr bwMode="auto">
              <a:xfrm>
                <a:off x="1861" y="11273"/>
                <a:ext cx="326" cy="289"/>
              </a:xfrm>
              <a:prstGeom prst="rect">
                <a:avLst/>
              </a:prstGeom>
              <a:solidFill>
                <a:srgbClr val="FFFF00"/>
              </a:solidFill>
              <a:ln w="9525">
                <a:solidFill>
                  <a:srgbClr val="000000"/>
                </a:solidFill>
                <a:miter lim="800000"/>
                <a:headEnd/>
                <a:tailEnd/>
              </a:ln>
            </p:spPr>
            <p:txBody>
              <a:bodyPr/>
              <a:lstStyle/>
              <a:p>
                <a:pPr>
                  <a:defRPr/>
                </a:pPr>
                <a:endParaRPr lang="en-US" sz="1100" kern="0">
                  <a:solidFill>
                    <a:sysClr val="windowText" lastClr="000000"/>
                  </a:solidFill>
                  <a:latin typeface="Calibri" panose="020F0502020204030204" pitchFamily="34" charset="0"/>
                  <a:cs typeface="Arial" panose="020B0604020202020204" pitchFamily="34" charset="0"/>
                </a:endParaRPr>
              </a:p>
            </p:txBody>
          </p:sp>
          <p:sp>
            <p:nvSpPr>
              <p:cNvPr id="431" name="Rectangle 17">
                <a:extLst>
                  <a:ext uri="{FF2B5EF4-FFF2-40B4-BE49-F238E27FC236}">
                    <a16:creationId xmlns:a16="http://schemas.microsoft.com/office/drawing/2014/main" id="{3E4D7B0A-6A37-4762-B948-9DB366D011B0}"/>
                  </a:ext>
                </a:extLst>
              </p:cNvPr>
              <p:cNvSpPr>
                <a:spLocks noChangeArrowheads="1"/>
              </p:cNvSpPr>
              <p:nvPr/>
            </p:nvSpPr>
            <p:spPr bwMode="auto">
              <a:xfrm>
                <a:off x="1861" y="9833"/>
                <a:ext cx="326" cy="289"/>
              </a:xfrm>
              <a:prstGeom prst="rect">
                <a:avLst/>
              </a:prstGeom>
              <a:solidFill>
                <a:srgbClr val="00FF00"/>
              </a:solidFill>
              <a:ln w="9525">
                <a:solidFill>
                  <a:srgbClr val="000000"/>
                </a:solidFill>
                <a:miter lim="800000"/>
                <a:headEnd/>
                <a:tailEnd/>
              </a:ln>
            </p:spPr>
            <p:txBody>
              <a:bodyPr/>
              <a:lstStyle/>
              <a:p>
                <a:pPr>
                  <a:defRPr/>
                </a:pPr>
                <a:endParaRPr lang="en-US" sz="1100" kern="0">
                  <a:solidFill>
                    <a:sysClr val="windowText" lastClr="000000"/>
                  </a:solidFill>
                  <a:latin typeface="Calibri" panose="020F0502020204030204" pitchFamily="34" charset="0"/>
                  <a:cs typeface="Arial" panose="020B0604020202020204" pitchFamily="34" charset="0"/>
                </a:endParaRPr>
              </a:p>
            </p:txBody>
          </p:sp>
          <p:sp>
            <p:nvSpPr>
              <p:cNvPr id="445" name="Rectangle 18">
                <a:extLst>
                  <a:ext uri="{FF2B5EF4-FFF2-40B4-BE49-F238E27FC236}">
                    <a16:creationId xmlns:a16="http://schemas.microsoft.com/office/drawing/2014/main" id="{7711EBE4-4EEF-412B-8967-A2FD3EAC2BBA}"/>
                  </a:ext>
                </a:extLst>
              </p:cNvPr>
              <p:cNvSpPr>
                <a:spLocks noChangeArrowheads="1"/>
              </p:cNvSpPr>
              <p:nvPr/>
            </p:nvSpPr>
            <p:spPr bwMode="auto">
              <a:xfrm>
                <a:off x="1861" y="11991"/>
                <a:ext cx="326" cy="289"/>
              </a:xfrm>
              <a:prstGeom prst="rect">
                <a:avLst/>
              </a:prstGeom>
              <a:solidFill>
                <a:srgbClr val="FF0000"/>
              </a:solidFill>
              <a:ln w="9525">
                <a:solidFill>
                  <a:srgbClr val="000000"/>
                </a:solidFill>
                <a:miter lim="800000"/>
                <a:headEnd/>
                <a:tailEnd/>
              </a:ln>
            </p:spPr>
            <p:txBody>
              <a:bodyPr/>
              <a:lstStyle/>
              <a:p>
                <a:pPr>
                  <a:defRPr/>
                </a:pPr>
                <a:endParaRPr lang="en-US" sz="1100" kern="0">
                  <a:solidFill>
                    <a:sysClr val="windowText" lastClr="000000"/>
                  </a:solidFill>
                  <a:latin typeface="Calibri" panose="020F0502020204030204" pitchFamily="34" charset="0"/>
                  <a:cs typeface="Arial" panose="020B0604020202020204" pitchFamily="34" charset="0"/>
                </a:endParaRPr>
              </a:p>
            </p:txBody>
          </p:sp>
          <p:sp>
            <p:nvSpPr>
              <p:cNvPr id="446" name="Rectangle 19">
                <a:extLst>
                  <a:ext uri="{FF2B5EF4-FFF2-40B4-BE49-F238E27FC236}">
                    <a16:creationId xmlns:a16="http://schemas.microsoft.com/office/drawing/2014/main" id="{32231E0C-BE5E-4E11-B515-F7524BE323E0}"/>
                  </a:ext>
                </a:extLst>
              </p:cNvPr>
              <p:cNvSpPr>
                <a:spLocks noChangeArrowheads="1"/>
              </p:cNvSpPr>
              <p:nvPr/>
            </p:nvSpPr>
            <p:spPr bwMode="auto">
              <a:xfrm>
                <a:off x="1861" y="9399"/>
                <a:ext cx="326" cy="289"/>
              </a:xfrm>
              <a:prstGeom prst="rect">
                <a:avLst/>
              </a:prstGeom>
              <a:solidFill>
                <a:srgbClr val="FFFF00"/>
              </a:solidFill>
              <a:ln w="9525">
                <a:solidFill>
                  <a:srgbClr val="000000"/>
                </a:solidFill>
                <a:miter lim="800000"/>
                <a:headEnd/>
                <a:tailEnd/>
              </a:ln>
            </p:spPr>
            <p:txBody>
              <a:bodyPr/>
              <a:lstStyle/>
              <a:p>
                <a:pPr>
                  <a:defRPr/>
                </a:pPr>
                <a:endParaRPr lang="en-US" sz="1100" kern="0">
                  <a:solidFill>
                    <a:sysClr val="windowText" lastClr="000000"/>
                  </a:solidFill>
                  <a:latin typeface="Calibri" panose="020F0502020204030204" pitchFamily="34" charset="0"/>
                  <a:cs typeface="Arial" panose="020B0604020202020204" pitchFamily="34" charset="0"/>
                </a:endParaRPr>
              </a:p>
            </p:txBody>
          </p:sp>
        </p:grpSp>
        <p:sp>
          <p:nvSpPr>
            <p:cNvPr id="447" name="Oval 20">
              <a:extLst>
                <a:ext uri="{FF2B5EF4-FFF2-40B4-BE49-F238E27FC236}">
                  <a16:creationId xmlns:a16="http://schemas.microsoft.com/office/drawing/2014/main" id="{383CC714-1504-4E82-8917-E22C5694D0BD}"/>
                </a:ext>
              </a:extLst>
            </p:cNvPr>
            <p:cNvSpPr>
              <a:spLocks noChangeArrowheads="1"/>
            </p:cNvSpPr>
            <p:nvPr/>
          </p:nvSpPr>
          <p:spPr bwMode="auto">
            <a:xfrm rot="16200000">
              <a:off x="4712540" y="2410096"/>
              <a:ext cx="276225" cy="128587"/>
            </a:xfrm>
            <a:prstGeom prst="ellipse">
              <a:avLst/>
            </a:prstGeom>
            <a:solidFill>
              <a:srgbClr val="FFFFFF"/>
            </a:solidFill>
            <a:ln w="19050">
              <a:solidFill>
                <a:srgbClr val="000000"/>
              </a:solidFill>
              <a:round/>
              <a:headEnd/>
              <a:tailEnd/>
            </a:ln>
          </p:spPr>
          <p:txBody>
            <a:bodyPr/>
            <a:lstStyle/>
            <a:p>
              <a:pPr>
                <a:defRPr/>
              </a:pPr>
              <a:endParaRPr lang="en-US" sz="1100" kern="0">
                <a:solidFill>
                  <a:sysClr val="windowText" lastClr="000000"/>
                </a:solidFill>
                <a:latin typeface="Calibri" panose="020F0502020204030204" pitchFamily="34" charset="0"/>
                <a:cs typeface="Arial" panose="020B0604020202020204" pitchFamily="34" charset="0"/>
              </a:endParaRPr>
            </a:p>
          </p:txBody>
        </p:sp>
        <p:sp>
          <p:nvSpPr>
            <p:cNvPr id="448" name="Line 21">
              <a:extLst>
                <a:ext uri="{FF2B5EF4-FFF2-40B4-BE49-F238E27FC236}">
                  <a16:creationId xmlns:a16="http://schemas.microsoft.com/office/drawing/2014/main" id="{1F691132-EF2B-46DB-89B6-AE6EA9913688}"/>
                </a:ext>
              </a:extLst>
            </p:cNvPr>
            <p:cNvSpPr>
              <a:spLocks noChangeShapeType="1"/>
            </p:cNvSpPr>
            <p:nvPr/>
          </p:nvSpPr>
          <p:spPr bwMode="auto">
            <a:xfrm rot="16200000">
              <a:off x="6702471" y="393176"/>
              <a:ext cx="0" cy="36861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pPr>
                <a:defRPr/>
              </a:pPr>
              <a:endParaRPr lang="en-US" sz="1100" kern="0">
                <a:solidFill>
                  <a:sysClr val="windowText" lastClr="000000"/>
                </a:solidFill>
                <a:latin typeface="Calibri" panose="020F0502020204030204" pitchFamily="34" charset="0"/>
                <a:cs typeface="Arial" panose="020B0604020202020204" pitchFamily="34" charset="0"/>
              </a:endParaRPr>
            </a:p>
          </p:txBody>
        </p:sp>
        <p:sp>
          <p:nvSpPr>
            <p:cNvPr id="449" name="Line 22">
              <a:extLst>
                <a:ext uri="{FF2B5EF4-FFF2-40B4-BE49-F238E27FC236}">
                  <a16:creationId xmlns:a16="http://schemas.microsoft.com/office/drawing/2014/main" id="{07526DA9-B26E-436B-9218-1E1564FD509B}"/>
                </a:ext>
              </a:extLst>
            </p:cNvPr>
            <p:cNvSpPr>
              <a:spLocks noChangeShapeType="1"/>
            </p:cNvSpPr>
            <p:nvPr/>
          </p:nvSpPr>
          <p:spPr bwMode="auto">
            <a:xfrm rot="16200000">
              <a:off x="6704057" y="121715"/>
              <a:ext cx="0" cy="3686176"/>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pPr>
                <a:defRPr/>
              </a:pPr>
              <a:endParaRPr lang="en-US" sz="1100" kern="0">
                <a:solidFill>
                  <a:sysClr val="windowText" lastClr="000000"/>
                </a:solidFill>
                <a:latin typeface="Calibri" panose="020F0502020204030204" pitchFamily="34" charset="0"/>
                <a:cs typeface="Arial" panose="020B0604020202020204" pitchFamily="34" charset="0"/>
              </a:endParaRPr>
            </a:p>
          </p:txBody>
        </p:sp>
        <p:sp>
          <p:nvSpPr>
            <p:cNvPr id="450" name="Oval 23">
              <a:extLst>
                <a:ext uri="{FF2B5EF4-FFF2-40B4-BE49-F238E27FC236}">
                  <a16:creationId xmlns:a16="http://schemas.microsoft.com/office/drawing/2014/main" id="{3E12A95A-E070-4259-AA0A-C4D6171B8174}"/>
                </a:ext>
              </a:extLst>
            </p:cNvPr>
            <p:cNvSpPr>
              <a:spLocks noChangeArrowheads="1"/>
            </p:cNvSpPr>
            <p:nvPr/>
          </p:nvSpPr>
          <p:spPr bwMode="auto">
            <a:xfrm rot="16200000">
              <a:off x="4712540" y="2041796"/>
              <a:ext cx="276225" cy="128587"/>
            </a:xfrm>
            <a:prstGeom prst="ellipse">
              <a:avLst/>
            </a:prstGeom>
            <a:solidFill>
              <a:srgbClr val="FFFFFF"/>
            </a:solidFill>
            <a:ln w="19050">
              <a:solidFill>
                <a:srgbClr val="000000"/>
              </a:solidFill>
              <a:round/>
              <a:headEnd/>
              <a:tailEnd/>
            </a:ln>
          </p:spPr>
          <p:txBody>
            <a:bodyPr/>
            <a:lstStyle/>
            <a:p>
              <a:pPr>
                <a:defRPr/>
              </a:pPr>
              <a:endParaRPr lang="en-US" sz="1100" kern="0">
                <a:solidFill>
                  <a:sysClr val="windowText" lastClr="000000"/>
                </a:solidFill>
                <a:latin typeface="Calibri" panose="020F0502020204030204" pitchFamily="34" charset="0"/>
                <a:cs typeface="Arial" panose="020B0604020202020204" pitchFamily="34" charset="0"/>
              </a:endParaRPr>
            </a:p>
          </p:txBody>
        </p:sp>
        <p:sp>
          <p:nvSpPr>
            <p:cNvPr id="451" name="Oval 24">
              <a:extLst>
                <a:ext uri="{FF2B5EF4-FFF2-40B4-BE49-F238E27FC236}">
                  <a16:creationId xmlns:a16="http://schemas.microsoft.com/office/drawing/2014/main" id="{CD0BB709-F1EF-49BE-97C5-651AF3A56A18}"/>
                </a:ext>
              </a:extLst>
            </p:cNvPr>
            <p:cNvSpPr>
              <a:spLocks noChangeArrowheads="1"/>
            </p:cNvSpPr>
            <p:nvPr/>
          </p:nvSpPr>
          <p:spPr bwMode="auto">
            <a:xfrm rot="16200000">
              <a:off x="4689521" y="1685401"/>
              <a:ext cx="276225" cy="127000"/>
            </a:xfrm>
            <a:prstGeom prst="ellipse">
              <a:avLst/>
            </a:prstGeom>
            <a:solidFill>
              <a:srgbClr val="FFFFFF"/>
            </a:solidFill>
            <a:ln w="19050">
              <a:solidFill>
                <a:srgbClr val="000000"/>
              </a:solidFill>
              <a:round/>
              <a:headEnd/>
              <a:tailEnd/>
            </a:ln>
          </p:spPr>
          <p:txBody>
            <a:bodyPr/>
            <a:lstStyle/>
            <a:p>
              <a:pPr>
                <a:defRPr/>
              </a:pPr>
              <a:endParaRPr lang="en-US" sz="1100" kern="0">
                <a:solidFill>
                  <a:sysClr val="windowText" lastClr="000000"/>
                </a:solidFill>
                <a:latin typeface="Calibri" panose="020F0502020204030204" pitchFamily="34" charset="0"/>
                <a:cs typeface="Arial" panose="020B0604020202020204" pitchFamily="34" charset="0"/>
              </a:endParaRPr>
            </a:p>
          </p:txBody>
        </p:sp>
        <p:sp>
          <p:nvSpPr>
            <p:cNvPr id="452" name="Line 25">
              <a:extLst>
                <a:ext uri="{FF2B5EF4-FFF2-40B4-BE49-F238E27FC236}">
                  <a16:creationId xmlns:a16="http://schemas.microsoft.com/office/drawing/2014/main" id="{9A778F28-4E6A-41AF-B642-162CD772CD51}"/>
                </a:ext>
              </a:extLst>
            </p:cNvPr>
            <p:cNvSpPr>
              <a:spLocks noChangeShapeType="1"/>
            </p:cNvSpPr>
            <p:nvPr/>
          </p:nvSpPr>
          <p:spPr bwMode="auto">
            <a:xfrm rot="16200000">
              <a:off x="6689771" y="32814"/>
              <a:ext cx="0" cy="36861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pPr>
                <a:defRPr/>
              </a:pPr>
              <a:endParaRPr lang="en-US" sz="1100" kern="0">
                <a:solidFill>
                  <a:sysClr val="windowText" lastClr="000000"/>
                </a:solidFill>
                <a:latin typeface="Calibri" panose="020F0502020204030204" pitchFamily="34" charset="0"/>
                <a:cs typeface="Arial" panose="020B0604020202020204" pitchFamily="34" charset="0"/>
              </a:endParaRPr>
            </a:p>
          </p:txBody>
        </p:sp>
        <p:sp>
          <p:nvSpPr>
            <p:cNvPr id="453" name="Line 26">
              <a:extLst>
                <a:ext uri="{FF2B5EF4-FFF2-40B4-BE49-F238E27FC236}">
                  <a16:creationId xmlns:a16="http://schemas.microsoft.com/office/drawing/2014/main" id="{57E52B42-D46C-4262-B032-27930D0AD602}"/>
                </a:ext>
              </a:extLst>
            </p:cNvPr>
            <p:cNvSpPr>
              <a:spLocks noChangeShapeType="1"/>
            </p:cNvSpPr>
            <p:nvPr/>
          </p:nvSpPr>
          <p:spPr bwMode="auto">
            <a:xfrm rot="16200000">
              <a:off x="6689771" y="-238649"/>
              <a:ext cx="0" cy="36861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pPr>
                <a:defRPr/>
              </a:pPr>
              <a:endParaRPr lang="en-US" sz="1100" kern="0">
                <a:solidFill>
                  <a:sysClr val="windowText" lastClr="000000"/>
                </a:solidFill>
                <a:latin typeface="Calibri" panose="020F0502020204030204" pitchFamily="34" charset="0"/>
                <a:cs typeface="Arial" panose="020B0604020202020204" pitchFamily="34" charset="0"/>
              </a:endParaRPr>
            </a:p>
          </p:txBody>
        </p:sp>
        <p:grpSp>
          <p:nvGrpSpPr>
            <p:cNvPr id="454" name="Group 27">
              <a:extLst>
                <a:ext uri="{FF2B5EF4-FFF2-40B4-BE49-F238E27FC236}">
                  <a16:creationId xmlns:a16="http://schemas.microsoft.com/office/drawing/2014/main" id="{08BAC8C9-87D0-4CBA-BFBF-20AD010A19C3}"/>
                </a:ext>
              </a:extLst>
            </p:cNvPr>
            <p:cNvGrpSpPr>
              <a:grpSpLocks/>
            </p:cNvGrpSpPr>
            <p:nvPr/>
          </p:nvGrpSpPr>
          <p:grpSpPr bwMode="auto">
            <a:xfrm rot="16200000">
              <a:off x="6946153" y="1443308"/>
              <a:ext cx="166687" cy="1323975"/>
              <a:chOff x="1861" y="8392"/>
              <a:chExt cx="326" cy="3888"/>
            </a:xfrm>
          </p:grpSpPr>
          <p:sp>
            <p:nvSpPr>
              <p:cNvPr id="455" name="Rectangle 28">
                <a:extLst>
                  <a:ext uri="{FF2B5EF4-FFF2-40B4-BE49-F238E27FC236}">
                    <a16:creationId xmlns:a16="http://schemas.microsoft.com/office/drawing/2014/main" id="{8073C68C-6627-465F-A439-A1E0F36632E5}"/>
                  </a:ext>
                </a:extLst>
              </p:cNvPr>
              <p:cNvSpPr>
                <a:spLocks noChangeArrowheads="1"/>
              </p:cNvSpPr>
              <p:nvPr/>
            </p:nvSpPr>
            <p:spPr bwMode="auto">
              <a:xfrm>
                <a:off x="1861" y="10550"/>
                <a:ext cx="326" cy="289"/>
              </a:xfrm>
              <a:prstGeom prst="rect">
                <a:avLst/>
              </a:prstGeom>
              <a:solidFill>
                <a:srgbClr val="FF0000"/>
              </a:solidFill>
              <a:ln w="9525">
                <a:solidFill>
                  <a:srgbClr val="000000"/>
                </a:solidFill>
                <a:miter lim="800000"/>
                <a:headEnd/>
                <a:tailEnd/>
              </a:ln>
            </p:spPr>
            <p:txBody>
              <a:bodyPr/>
              <a:lstStyle/>
              <a:p>
                <a:pPr>
                  <a:defRPr/>
                </a:pPr>
                <a:endParaRPr lang="en-US" sz="1100" kern="0">
                  <a:solidFill>
                    <a:sysClr val="windowText" lastClr="000000"/>
                  </a:solidFill>
                  <a:latin typeface="Calibri" panose="020F0502020204030204" pitchFamily="34" charset="0"/>
                  <a:cs typeface="Arial" panose="020B0604020202020204" pitchFamily="34" charset="0"/>
                </a:endParaRPr>
              </a:p>
            </p:txBody>
          </p:sp>
          <p:sp>
            <p:nvSpPr>
              <p:cNvPr id="456" name="Rectangle 29">
                <a:extLst>
                  <a:ext uri="{FF2B5EF4-FFF2-40B4-BE49-F238E27FC236}">
                    <a16:creationId xmlns:a16="http://schemas.microsoft.com/office/drawing/2014/main" id="{A16B9AB0-E939-4475-A2E1-A7BC277F8657}"/>
                  </a:ext>
                </a:extLst>
              </p:cNvPr>
              <p:cNvSpPr>
                <a:spLocks noChangeArrowheads="1"/>
              </p:cNvSpPr>
              <p:nvPr/>
            </p:nvSpPr>
            <p:spPr bwMode="auto">
              <a:xfrm>
                <a:off x="1861" y="8970"/>
                <a:ext cx="326" cy="284"/>
              </a:xfrm>
              <a:prstGeom prst="rect">
                <a:avLst/>
              </a:prstGeom>
              <a:solidFill>
                <a:srgbClr val="0000FF"/>
              </a:solidFill>
              <a:ln w="9525">
                <a:solidFill>
                  <a:srgbClr val="000000"/>
                </a:solidFill>
                <a:miter lim="800000"/>
                <a:headEnd/>
                <a:tailEnd/>
              </a:ln>
            </p:spPr>
            <p:txBody>
              <a:bodyPr/>
              <a:lstStyle/>
              <a:p>
                <a:pPr>
                  <a:defRPr/>
                </a:pPr>
                <a:endParaRPr lang="en-US" sz="1100" kern="0">
                  <a:solidFill>
                    <a:sysClr val="windowText" lastClr="000000"/>
                  </a:solidFill>
                  <a:latin typeface="Calibri" panose="020F0502020204030204" pitchFamily="34" charset="0"/>
                  <a:cs typeface="Arial" panose="020B0604020202020204" pitchFamily="34" charset="0"/>
                </a:endParaRPr>
              </a:p>
            </p:txBody>
          </p:sp>
          <p:sp>
            <p:nvSpPr>
              <p:cNvPr id="457" name="Rectangle 30">
                <a:extLst>
                  <a:ext uri="{FF2B5EF4-FFF2-40B4-BE49-F238E27FC236}">
                    <a16:creationId xmlns:a16="http://schemas.microsoft.com/office/drawing/2014/main" id="{3F6BE166-7850-4674-8BA5-45AAD867280C}"/>
                  </a:ext>
                </a:extLst>
              </p:cNvPr>
              <p:cNvSpPr>
                <a:spLocks noChangeArrowheads="1"/>
              </p:cNvSpPr>
              <p:nvPr/>
            </p:nvSpPr>
            <p:spPr bwMode="auto">
              <a:xfrm>
                <a:off x="1861" y="8392"/>
                <a:ext cx="326" cy="289"/>
              </a:xfrm>
              <a:prstGeom prst="rect">
                <a:avLst/>
              </a:prstGeom>
              <a:solidFill>
                <a:srgbClr val="0000FF"/>
              </a:solidFill>
              <a:ln w="9525">
                <a:solidFill>
                  <a:srgbClr val="000000"/>
                </a:solidFill>
                <a:miter lim="800000"/>
                <a:headEnd/>
                <a:tailEnd/>
              </a:ln>
            </p:spPr>
            <p:txBody>
              <a:bodyPr/>
              <a:lstStyle/>
              <a:p>
                <a:pPr>
                  <a:defRPr/>
                </a:pPr>
                <a:endParaRPr lang="en-US" sz="1100" kern="0">
                  <a:solidFill>
                    <a:sysClr val="windowText" lastClr="000000"/>
                  </a:solidFill>
                  <a:latin typeface="Calibri" panose="020F0502020204030204" pitchFamily="34" charset="0"/>
                  <a:cs typeface="Arial" panose="020B0604020202020204" pitchFamily="34" charset="0"/>
                </a:endParaRPr>
              </a:p>
            </p:txBody>
          </p:sp>
          <p:sp>
            <p:nvSpPr>
              <p:cNvPr id="458" name="Rectangle 31">
                <a:extLst>
                  <a:ext uri="{FF2B5EF4-FFF2-40B4-BE49-F238E27FC236}">
                    <a16:creationId xmlns:a16="http://schemas.microsoft.com/office/drawing/2014/main" id="{476D4787-9232-4534-8E45-67B3ABB46457}"/>
                  </a:ext>
                </a:extLst>
              </p:cNvPr>
              <p:cNvSpPr>
                <a:spLocks noChangeArrowheads="1"/>
              </p:cNvSpPr>
              <p:nvPr/>
            </p:nvSpPr>
            <p:spPr bwMode="auto">
              <a:xfrm>
                <a:off x="1861" y="11273"/>
                <a:ext cx="326" cy="289"/>
              </a:xfrm>
              <a:prstGeom prst="rect">
                <a:avLst/>
              </a:prstGeom>
              <a:solidFill>
                <a:srgbClr val="FFFF00"/>
              </a:solidFill>
              <a:ln w="9525">
                <a:solidFill>
                  <a:srgbClr val="000000"/>
                </a:solidFill>
                <a:miter lim="800000"/>
                <a:headEnd/>
                <a:tailEnd/>
              </a:ln>
            </p:spPr>
            <p:txBody>
              <a:bodyPr/>
              <a:lstStyle/>
              <a:p>
                <a:pPr>
                  <a:defRPr/>
                </a:pPr>
                <a:endParaRPr lang="en-US" sz="1100" kern="0">
                  <a:solidFill>
                    <a:sysClr val="windowText" lastClr="000000"/>
                  </a:solidFill>
                  <a:latin typeface="Calibri" panose="020F0502020204030204" pitchFamily="34" charset="0"/>
                  <a:cs typeface="Arial" panose="020B0604020202020204" pitchFamily="34" charset="0"/>
                </a:endParaRPr>
              </a:p>
            </p:txBody>
          </p:sp>
          <p:sp>
            <p:nvSpPr>
              <p:cNvPr id="459" name="Rectangle 32">
                <a:extLst>
                  <a:ext uri="{FF2B5EF4-FFF2-40B4-BE49-F238E27FC236}">
                    <a16:creationId xmlns:a16="http://schemas.microsoft.com/office/drawing/2014/main" id="{387E3866-35FB-4A04-965B-59E3E1C2879C}"/>
                  </a:ext>
                </a:extLst>
              </p:cNvPr>
              <p:cNvSpPr>
                <a:spLocks noChangeArrowheads="1"/>
              </p:cNvSpPr>
              <p:nvPr/>
            </p:nvSpPr>
            <p:spPr bwMode="auto">
              <a:xfrm>
                <a:off x="1861" y="9833"/>
                <a:ext cx="326" cy="289"/>
              </a:xfrm>
              <a:prstGeom prst="rect">
                <a:avLst/>
              </a:prstGeom>
              <a:solidFill>
                <a:srgbClr val="00FF00"/>
              </a:solidFill>
              <a:ln w="9525">
                <a:solidFill>
                  <a:srgbClr val="000000"/>
                </a:solidFill>
                <a:miter lim="800000"/>
                <a:headEnd/>
                <a:tailEnd/>
              </a:ln>
            </p:spPr>
            <p:txBody>
              <a:bodyPr/>
              <a:lstStyle/>
              <a:p>
                <a:pPr>
                  <a:defRPr/>
                </a:pPr>
                <a:endParaRPr lang="en-US" sz="1100" kern="0">
                  <a:solidFill>
                    <a:sysClr val="windowText" lastClr="000000"/>
                  </a:solidFill>
                  <a:latin typeface="Calibri" panose="020F0502020204030204" pitchFamily="34" charset="0"/>
                  <a:cs typeface="Arial" panose="020B0604020202020204" pitchFamily="34" charset="0"/>
                </a:endParaRPr>
              </a:p>
            </p:txBody>
          </p:sp>
          <p:sp>
            <p:nvSpPr>
              <p:cNvPr id="460" name="Rectangle 33">
                <a:extLst>
                  <a:ext uri="{FF2B5EF4-FFF2-40B4-BE49-F238E27FC236}">
                    <a16:creationId xmlns:a16="http://schemas.microsoft.com/office/drawing/2014/main" id="{D9A6097A-BDA7-415A-BDFA-345EBF2AF086}"/>
                  </a:ext>
                </a:extLst>
              </p:cNvPr>
              <p:cNvSpPr>
                <a:spLocks noChangeArrowheads="1"/>
              </p:cNvSpPr>
              <p:nvPr/>
            </p:nvSpPr>
            <p:spPr bwMode="auto">
              <a:xfrm>
                <a:off x="1861" y="11991"/>
                <a:ext cx="326" cy="289"/>
              </a:xfrm>
              <a:prstGeom prst="rect">
                <a:avLst/>
              </a:prstGeom>
              <a:solidFill>
                <a:srgbClr val="FF0000"/>
              </a:solidFill>
              <a:ln w="9525">
                <a:solidFill>
                  <a:srgbClr val="000000"/>
                </a:solidFill>
                <a:miter lim="800000"/>
                <a:headEnd/>
                <a:tailEnd/>
              </a:ln>
            </p:spPr>
            <p:txBody>
              <a:bodyPr/>
              <a:lstStyle/>
              <a:p>
                <a:pPr>
                  <a:defRPr/>
                </a:pPr>
                <a:endParaRPr lang="en-US" sz="1100" kern="0">
                  <a:solidFill>
                    <a:sysClr val="windowText" lastClr="000000"/>
                  </a:solidFill>
                  <a:latin typeface="Calibri" panose="020F0502020204030204" pitchFamily="34" charset="0"/>
                  <a:cs typeface="Arial" panose="020B0604020202020204" pitchFamily="34" charset="0"/>
                </a:endParaRPr>
              </a:p>
            </p:txBody>
          </p:sp>
          <p:sp>
            <p:nvSpPr>
              <p:cNvPr id="461" name="Rectangle 34">
                <a:extLst>
                  <a:ext uri="{FF2B5EF4-FFF2-40B4-BE49-F238E27FC236}">
                    <a16:creationId xmlns:a16="http://schemas.microsoft.com/office/drawing/2014/main" id="{37E327E9-DD4F-4CE3-B6E3-64B1DB1B432F}"/>
                  </a:ext>
                </a:extLst>
              </p:cNvPr>
              <p:cNvSpPr>
                <a:spLocks noChangeArrowheads="1"/>
              </p:cNvSpPr>
              <p:nvPr/>
            </p:nvSpPr>
            <p:spPr bwMode="auto">
              <a:xfrm>
                <a:off x="1861" y="9399"/>
                <a:ext cx="326" cy="289"/>
              </a:xfrm>
              <a:prstGeom prst="rect">
                <a:avLst/>
              </a:prstGeom>
              <a:solidFill>
                <a:srgbClr val="FFFF00"/>
              </a:solidFill>
              <a:ln w="9525">
                <a:solidFill>
                  <a:srgbClr val="000000"/>
                </a:solidFill>
                <a:miter lim="800000"/>
                <a:headEnd/>
                <a:tailEnd/>
              </a:ln>
            </p:spPr>
            <p:txBody>
              <a:bodyPr/>
              <a:lstStyle/>
              <a:p>
                <a:pPr>
                  <a:defRPr/>
                </a:pPr>
                <a:endParaRPr lang="en-US" sz="1100" kern="0">
                  <a:solidFill>
                    <a:sysClr val="windowText" lastClr="000000"/>
                  </a:solidFill>
                  <a:latin typeface="Calibri" panose="020F0502020204030204" pitchFamily="34" charset="0"/>
                  <a:cs typeface="Arial" panose="020B0604020202020204" pitchFamily="34" charset="0"/>
                </a:endParaRPr>
              </a:p>
            </p:txBody>
          </p:sp>
        </p:grpSp>
        <p:grpSp>
          <p:nvGrpSpPr>
            <p:cNvPr id="462" name="Group 35">
              <a:extLst>
                <a:ext uri="{FF2B5EF4-FFF2-40B4-BE49-F238E27FC236}">
                  <a16:creationId xmlns:a16="http://schemas.microsoft.com/office/drawing/2014/main" id="{FDB97B1E-C5C9-4556-AFF1-F864B074BBD0}"/>
                </a:ext>
              </a:extLst>
            </p:cNvPr>
            <p:cNvGrpSpPr>
              <a:grpSpLocks/>
            </p:cNvGrpSpPr>
            <p:nvPr/>
          </p:nvGrpSpPr>
          <p:grpSpPr bwMode="auto">
            <a:xfrm rot="16200000">
              <a:off x="6446089" y="1086120"/>
              <a:ext cx="166688" cy="1323975"/>
              <a:chOff x="1861" y="8392"/>
              <a:chExt cx="326" cy="3888"/>
            </a:xfrm>
          </p:grpSpPr>
          <p:sp>
            <p:nvSpPr>
              <p:cNvPr id="463" name="Rectangle 36">
                <a:extLst>
                  <a:ext uri="{FF2B5EF4-FFF2-40B4-BE49-F238E27FC236}">
                    <a16:creationId xmlns:a16="http://schemas.microsoft.com/office/drawing/2014/main" id="{2140EB1B-A80B-414B-B8C5-EEB6261EBFB6}"/>
                  </a:ext>
                </a:extLst>
              </p:cNvPr>
              <p:cNvSpPr>
                <a:spLocks noChangeArrowheads="1"/>
              </p:cNvSpPr>
              <p:nvPr/>
            </p:nvSpPr>
            <p:spPr bwMode="auto">
              <a:xfrm>
                <a:off x="1861" y="10550"/>
                <a:ext cx="326" cy="289"/>
              </a:xfrm>
              <a:prstGeom prst="rect">
                <a:avLst/>
              </a:prstGeom>
              <a:solidFill>
                <a:srgbClr val="FF0000"/>
              </a:solidFill>
              <a:ln w="9525">
                <a:solidFill>
                  <a:srgbClr val="000000"/>
                </a:solidFill>
                <a:miter lim="800000"/>
                <a:headEnd/>
                <a:tailEnd/>
              </a:ln>
            </p:spPr>
            <p:txBody>
              <a:bodyPr/>
              <a:lstStyle/>
              <a:p>
                <a:pPr>
                  <a:defRPr/>
                </a:pPr>
                <a:endParaRPr lang="en-US" sz="1100" kern="0">
                  <a:solidFill>
                    <a:sysClr val="windowText" lastClr="000000"/>
                  </a:solidFill>
                  <a:latin typeface="Calibri" panose="020F0502020204030204" pitchFamily="34" charset="0"/>
                  <a:cs typeface="Arial" panose="020B0604020202020204" pitchFamily="34" charset="0"/>
                </a:endParaRPr>
              </a:p>
            </p:txBody>
          </p:sp>
          <p:sp>
            <p:nvSpPr>
              <p:cNvPr id="464" name="Rectangle 37">
                <a:extLst>
                  <a:ext uri="{FF2B5EF4-FFF2-40B4-BE49-F238E27FC236}">
                    <a16:creationId xmlns:a16="http://schemas.microsoft.com/office/drawing/2014/main" id="{AA55FD8E-3EAE-451C-B2ED-78D198E3AE0E}"/>
                  </a:ext>
                </a:extLst>
              </p:cNvPr>
              <p:cNvSpPr>
                <a:spLocks noChangeArrowheads="1"/>
              </p:cNvSpPr>
              <p:nvPr/>
            </p:nvSpPr>
            <p:spPr bwMode="auto">
              <a:xfrm>
                <a:off x="1861" y="8970"/>
                <a:ext cx="326" cy="284"/>
              </a:xfrm>
              <a:prstGeom prst="rect">
                <a:avLst/>
              </a:prstGeom>
              <a:solidFill>
                <a:srgbClr val="0000FF"/>
              </a:solidFill>
              <a:ln w="9525">
                <a:solidFill>
                  <a:srgbClr val="000000"/>
                </a:solidFill>
                <a:miter lim="800000"/>
                <a:headEnd/>
                <a:tailEnd/>
              </a:ln>
            </p:spPr>
            <p:txBody>
              <a:bodyPr/>
              <a:lstStyle/>
              <a:p>
                <a:pPr>
                  <a:defRPr/>
                </a:pPr>
                <a:endParaRPr lang="en-US" sz="1100" kern="0">
                  <a:solidFill>
                    <a:sysClr val="windowText" lastClr="000000"/>
                  </a:solidFill>
                  <a:latin typeface="Calibri" panose="020F0502020204030204" pitchFamily="34" charset="0"/>
                  <a:cs typeface="Arial" panose="020B0604020202020204" pitchFamily="34" charset="0"/>
                </a:endParaRPr>
              </a:p>
            </p:txBody>
          </p:sp>
          <p:sp>
            <p:nvSpPr>
              <p:cNvPr id="465" name="Rectangle 38">
                <a:extLst>
                  <a:ext uri="{FF2B5EF4-FFF2-40B4-BE49-F238E27FC236}">
                    <a16:creationId xmlns:a16="http://schemas.microsoft.com/office/drawing/2014/main" id="{E06803CA-4E95-4443-AB2B-4EAA33480BC2}"/>
                  </a:ext>
                </a:extLst>
              </p:cNvPr>
              <p:cNvSpPr>
                <a:spLocks noChangeArrowheads="1"/>
              </p:cNvSpPr>
              <p:nvPr/>
            </p:nvSpPr>
            <p:spPr bwMode="auto">
              <a:xfrm>
                <a:off x="1861" y="8392"/>
                <a:ext cx="326" cy="289"/>
              </a:xfrm>
              <a:prstGeom prst="rect">
                <a:avLst/>
              </a:prstGeom>
              <a:solidFill>
                <a:srgbClr val="0000FF"/>
              </a:solidFill>
              <a:ln w="9525">
                <a:solidFill>
                  <a:srgbClr val="000000"/>
                </a:solidFill>
                <a:miter lim="800000"/>
                <a:headEnd/>
                <a:tailEnd/>
              </a:ln>
            </p:spPr>
            <p:txBody>
              <a:bodyPr/>
              <a:lstStyle/>
              <a:p>
                <a:pPr>
                  <a:defRPr/>
                </a:pPr>
                <a:endParaRPr lang="en-US" sz="1100" kern="0">
                  <a:solidFill>
                    <a:sysClr val="windowText" lastClr="000000"/>
                  </a:solidFill>
                  <a:latin typeface="Calibri" panose="020F0502020204030204" pitchFamily="34" charset="0"/>
                  <a:cs typeface="Arial" panose="020B0604020202020204" pitchFamily="34" charset="0"/>
                </a:endParaRPr>
              </a:p>
            </p:txBody>
          </p:sp>
          <p:sp>
            <p:nvSpPr>
              <p:cNvPr id="466" name="Rectangle 39">
                <a:extLst>
                  <a:ext uri="{FF2B5EF4-FFF2-40B4-BE49-F238E27FC236}">
                    <a16:creationId xmlns:a16="http://schemas.microsoft.com/office/drawing/2014/main" id="{772C125E-103B-4D9D-BE01-989AF1094884}"/>
                  </a:ext>
                </a:extLst>
              </p:cNvPr>
              <p:cNvSpPr>
                <a:spLocks noChangeArrowheads="1"/>
              </p:cNvSpPr>
              <p:nvPr/>
            </p:nvSpPr>
            <p:spPr bwMode="auto">
              <a:xfrm>
                <a:off x="1861" y="11273"/>
                <a:ext cx="326" cy="289"/>
              </a:xfrm>
              <a:prstGeom prst="rect">
                <a:avLst/>
              </a:prstGeom>
              <a:solidFill>
                <a:srgbClr val="FFFF00"/>
              </a:solidFill>
              <a:ln w="9525">
                <a:solidFill>
                  <a:srgbClr val="000000"/>
                </a:solidFill>
                <a:miter lim="800000"/>
                <a:headEnd/>
                <a:tailEnd/>
              </a:ln>
            </p:spPr>
            <p:txBody>
              <a:bodyPr/>
              <a:lstStyle/>
              <a:p>
                <a:pPr>
                  <a:defRPr/>
                </a:pPr>
                <a:endParaRPr lang="en-US" sz="1100" kern="0">
                  <a:solidFill>
                    <a:sysClr val="windowText" lastClr="000000"/>
                  </a:solidFill>
                  <a:latin typeface="Calibri" panose="020F0502020204030204" pitchFamily="34" charset="0"/>
                  <a:cs typeface="Arial" panose="020B0604020202020204" pitchFamily="34" charset="0"/>
                </a:endParaRPr>
              </a:p>
            </p:txBody>
          </p:sp>
          <p:sp>
            <p:nvSpPr>
              <p:cNvPr id="467" name="Rectangle 40">
                <a:extLst>
                  <a:ext uri="{FF2B5EF4-FFF2-40B4-BE49-F238E27FC236}">
                    <a16:creationId xmlns:a16="http://schemas.microsoft.com/office/drawing/2014/main" id="{A0238FBA-24E5-41A0-843C-8A894D9743AD}"/>
                  </a:ext>
                </a:extLst>
              </p:cNvPr>
              <p:cNvSpPr>
                <a:spLocks noChangeArrowheads="1"/>
              </p:cNvSpPr>
              <p:nvPr/>
            </p:nvSpPr>
            <p:spPr bwMode="auto">
              <a:xfrm>
                <a:off x="1861" y="9833"/>
                <a:ext cx="326" cy="289"/>
              </a:xfrm>
              <a:prstGeom prst="rect">
                <a:avLst/>
              </a:prstGeom>
              <a:solidFill>
                <a:srgbClr val="00FF00"/>
              </a:solidFill>
              <a:ln w="9525">
                <a:solidFill>
                  <a:srgbClr val="000000"/>
                </a:solidFill>
                <a:miter lim="800000"/>
                <a:headEnd/>
                <a:tailEnd/>
              </a:ln>
            </p:spPr>
            <p:txBody>
              <a:bodyPr/>
              <a:lstStyle/>
              <a:p>
                <a:pPr>
                  <a:defRPr/>
                </a:pPr>
                <a:endParaRPr lang="en-US" sz="1100" kern="0">
                  <a:solidFill>
                    <a:sysClr val="windowText" lastClr="000000"/>
                  </a:solidFill>
                  <a:latin typeface="Calibri" panose="020F0502020204030204" pitchFamily="34" charset="0"/>
                  <a:cs typeface="Arial" panose="020B0604020202020204" pitchFamily="34" charset="0"/>
                </a:endParaRPr>
              </a:p>
            </p:txBody>
          </p:sp>
          <p:sp>
            <p:nvSpPr>
              <p:cNvPr id="468" name="Rectangle 41">
                <a:extLst>
                  <a:ext uri="{FF2B5EF4-FFF2-40B4-BE49-F238E27FC236}">
                    <a16:creationId xmlns:a16="http://schemas.microsoft.com/office/drawing/2014/main" id="{EE24EF5E-AFFE-4515-ACFD-637BAD277A5E}"/>
                  </a:ext>
                </a:extLst>
              </p:cNvPr>
              <p:cNvSpPr>
                <a:spLocks noChangeArrowheads="1"/>
              </p:cNvSpPr>
              <p:nvPr/>
            </p:nvSpPr>
            <p:spPr bwMode="auto">
              <a:xfrm>
                <a:off x="1861" y="11991"/>
                <a:ext cx="326" cy="289"/>
              </a:xfrm>
              <a:prstGeom prst="rect">
                <a:avLst/>
              </a:prstGeom>
              <a:solidFill>
                <a:srgbClr val="FF0000"/>
              </a:solidFill>
              <a:ln w="9525">
                <a:solidFill>
                  <a:srgbClr val="000000"/>
                </a:solidFill>
                <a:miter lim="800000"/>
                <a:headEnd/>
                <a:tailEnd/>
              </a:ln>
            </p:spPr>
            <p:txBody>
              <a:bodyPr/>
              <a:lstStyle/>
              <a:p>
                <a:pPr>
                  <a:defRPr/>
                </a:pPr>
                <a:endParaRPr lang="en-US" sz="1100" kern="0">
                  <a:solidFill>
                    <a:sysClr val="windowText" lastClr="000000"/>
                  </a:solidFill>
                  <a:latin typeface="Calibri" panose="020F0502020204030204" pitchFamily="34" charset="0"/>
                  <a:cs typeface="Arial" panose="020B0604020202020204" pitchFamily="34" charset="0"/>
                </a:endParaRPr>
              </a:p>
            </p:txBody>
          </p:sp>
          <p:sp>
            <p:nvSpPr>
              <p:cNvPr id="469" name="Rectangle 42">
                <a:extLst>
                  <a:ext uri="{FF2B5EF4-FFF2-40B4-BE49-F238E27FC236}">
                    <a16:creationId xmlns:a16="http://schemas.microsoft.com/office/drawing/2014/main" id="{51942F53-265E-4CFC-B0D9-7F9D52226810}"/>
                  </a:ext>
                </a:extLst>
              </p:cNvPr>
              <p:cNvSpPr>
                <a:spLocks noChangeArrowheads="1"/>
              </p:cNvSpPr>
              <p:nvPr/>
            </p:nvSpPr>
            <p:spPr bwMode="auto">
              <a:xfrm>
                <a:off x="1861" y="9399"/>
                <a:ext cx="326" cy="289"/>
              </a:xfrm>
              <a:prstGeom prst="rect">
                <a:avLst/>
              </a:prstGeom>
              <a:solidFill>
                <a:srgbClr val="FFFF00"/>
              </a:solidFill>
              <a:ln w="9525">
                <a:solidFill>
                  <a:srgbClr val="000000"/>
                </a:solidFill>
                <a:miter lim="800000"/>
                <a:headEnd/>
                <a:tailEnd/>
              </a:ln>
            </p:spPr>
            <p:txBody>
              <a:bodyPr/>
              <a:lstStyle/>
              <a:p>
                <a:pPr>
                  <a:defRPr/>
                </a:pPr>
                <a:endParaRPr lang="en-US" sz="1100" kern="0">
                  <a:solidFill>
                    <a:sysClr val="windowText" lastClr="000000"/>
                  </a:solidFill>
                  <a:latin typeface="Calibri" panose="020F0502020204030204" pitchFamily="34" charset="0"/>
                  <a:cs typeface="Arial" panose="020B0604020202020204" pitchFamily="34" charset="0"/>
                </a:endParaRPr>
              </a:p>
            </p:txBody>
          </p:sp>
        </p:grpSp>
        <p:sp>
          <p:nvSpPr>
            <p:cNvPr id="470" name="Line 43">
              <a:extLst>
                <a:ext uri="{FF2B5EF4-FFF2-40B4-BE49-F238E27FC236}">
                  <a16:creationId xmlns:a16="http://schemas.microsoft.com/office/drawing/2014/main" id="{7187A214-FA79-47D2-86F4-11F92489BE79}"/>
                </a:ext>
              </a:extLst>
            </p:cNvPr>
            <p:cNvSpPr>
              <a:spLocks noChangeShapeType="1"/>
            </p:cNvSpPr>
            <p:nvPr/>
          </p:nvSpPr>
          <p:spPr bwMode="auto">
            <a:xfrm rot="16200000">
              <a:off x="6721521" y="1139301"/>
              <a:ext cx="0" cy="36861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pPr>
                <a:defRPr/>
              </a:pPr>
              <a:endParaRPr lang="en-US" sz="1100" kern="0">
                <a:solidFill>
                  <a:sysClr val="windowText" lastClr="000000"/>
                </a:solidFill>
                <a:latin typeface="Calibri" panose="020F0502020204030204" pitchFamily="34" charset="0"/>
                <a:cs typeface="Arial" panose="020B0604020202020204" pitchFamily="34" charset="0"/>
              </a:endParaRPr>
            </a:p>
          </p:txBody>
        </p:sp>
        <p:sp>
          <p:nvSpPr>
            <p:cNvPr id="471" name="Line 44">
              <a:extLst>
                <a:ext uri="{FF2B5EF4-FFF2-40B4-BE49-F238E27FC236}">
                  <a16:creationId xmlns:a16="http://schemas.microsoft.com/office/drawing/2014/main" id="{D53E2209-7306-48E9-A4BE-F0D1DF345F5E}"/>
                </a:ext>
              </a:extLst>
            </p:cNvPr>
            <p:cNvSpPr>
              <a:spLocks noChangeShapeType="1"/>
            </p:cNvSpPr>
            <p:nvPr/>
          </p:nvSpPr>
          <p:spPr bwMode="auto">
            <a:xfrm rot="16200000">
              <a:off x="6721521" y="867839"/>
              <a:ext cx="0" cy="36861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pPr>
                <a:defRPr/>
              </a:pPr>
              <a:endParaRPr lang="en-US" sz="1100" kern="0">
                <a:solidFill>
                  <a:sysClr val="windowText" lastClr="000000"/>
                </a:solidFill>
                <a:latin typeface="Calibri" panose="020F0502020204030204" pitchFamily="34" charset="0"/>
                <a:cs typeface="Arial" panose="020B0604020202020204" pitchFamily="34" charset="0"/>
              </a:endParaRPr>
            </a:p>
          </p:txBody>
        </p:sp>
        <p:grpSp>
          <p:nvGrpSpPr>
            <p:cNvPr id="472" name="Group 45">
              <a:extLst>
                <a:ext uri="{FF2B5EF4-FFF2-40B4-BE49-F238E27FC236}">
                  <a16:creationId xmlns:a16="http://schemas.microsoft.com/office/drawing/2014/main" id="{08F339A0-B655-4F49-8EC3-765CD9C90F8D}"/>
                </a:ext>
              </a:extLst>
            </p:cNvPr>
            <p:cNvGrpSpPr>
              <a:grpSpLocks/>
            </p:cNvGrpSpPr>
            <p:nvPr/>
          </p:nvGrpSpPr>
          <p:grpSpPr bwMode="auto">
            <a:xfrm rot="16200000">
              <a:off x="7401765" y="2179908"/>
              <a:ext cx="166687" cy="1323975"/>
              <a:chOff x="1861" y="8392"/>
              <a:chExt cx="326" cy="3888"/>
            </a:xfrm>
          </p:grpSpPr>
          <p:sp>
            <p:nvSpPr>
              <p:cNvPr id="473" name="Rectangle 46">
                <a:extLst>
                  <a:ext uri="{FF2B5EF4-FFF2-40B4-BE49-F238E27FC236}">
                    <a16:creationId xmlns:a16="http://schemas.microsoft.com/office/drawing/2014/main" id="{38766299-7F10-4068-9A2F-72E679B9854F}"/>
                  </a:ext>
                </a:extLst>
              </p:cNvPr>
              <p:cNvSpPr>
                <a:spLocks noChangeArrowheads="1"/>
              </p:cNvSpPr>
              <p:nvPr/>
            </p:nvSpPr>
            <p:spPr bwMode="auto">
              <a:xfrm>
                <a:off x="1861" y="10550"/>
                <a:ext cx="326" cy="289"/>
              </a:xfrm>
              <a:prstGeom prst="rect">
                <a:avLst/>
              </a:prstGeom>
              <a:solidFill>
                <a:srgbClr val="FF0000"/>
              </a:solidFill>
              <a:ln w="9525">
                <a:solidFill>
                  <a:srgbClr val="000000"/>
                </a:solidFill>
                <a:miter lim="800000"/>
                <a:headEnd/>
                <a:tailEnd/>
              </a:ln>
            </p:spPr>
            <p:txBody>
              <a:bodyPr/>
              <a:lstStyle/>
              <a:p>
                <a:pPr>
                  <a:defRPr/>
                </a:pPr>
                <a:endParaRPr lang="en-US" sz="1100" kern="0">
                  <a:solidFill>
                    <a:sysClr val="windowText" lastClr="000000"/>
                  </a:solidFill>
                  <a:latin typeface="Calibri" panose="020F0502020204030204" pitchFamily="34" charset="0"/>
                  <a:cs typeface="Arial" panose="020B0604020202020204" pitchFamily="34" charset="0"/>
                </a:endParaRPr>
              </a:p>
            </p:txBody>
          </p:sp>
          <p:sp>
            <p:nvSpPr>
              <p:cNvPr id="474" name="Rectangle 47">
                <a:extLst>
                  <a:ext uri="{FF2B5EF4-FFF2-40B4-BE49-F238E27FC236}">
                    <a16:creationId xmlns:a16="http://schemas.microsoft.com/office/drawing/2014/main" id="{EA7FB2CE-70AB-4FA5-A26F-E97DE9A4F3CA}"/>
                  </a:ext>
                </a:extLst>
              </p:cNvPr>
              <p:cNvSpPr>
                <a:spLocks noChangeArrowheads="1"/>
              </p:cNvSpPr>
              <p:nvPr/>
            </p:nvSpPr>
            <p:spPr bwMode="auto">
              <a:xfrm>
                <a:off x="1861" y="8970"/>
                <a:ext cx="326" cy="284"/>
              </a:xfrm>
              <a:prstGeom prst="rect">
                <a:avLst/>
              </a:prstGeom>
              <a:solidFill>
                <a:srgbClr val="0000FF"/>
              </a:solidFill>
              <a:ln w="9525">
                <a:solidFill>
                  <a:srgbClr val="000000"/>
                </a:solidFill>
                <a:miter lim="800000"/>
                <a:headEnd/>
                <a:tailEnd/>
              </a:ln>
            </p:spPr>
            <p:txBody>
              <a:bodyPr/>
              <a:lstStyle/>
              <a:p>
                <a:pPr>
                  <a:defRPr/>
                </a:pPr>
                <a:endParaRPr lang="en-US" sz="1100" kern="0">
                  <a:solidFill>
                    <a:sysClr val="windowText" lastClr="000000"/>
                  </a:solidFill>
                  <a:latin typeface="Calibri" panose="020F0502020204030204" pitchFamily="34" charset="0"/>
                  <a:cs typeface="Arial" panose="020B0604020202020204" pitchFamily="34" charset="0"/>
                </a:endParaRPr>
              </a:p>
            </p:txBody>
          </p:sp>
          <p:sp>
            <p:nvSpPr>
              <p:cNvPr id="475" name="Rectangle 48">
                <a:extLst>
                  <a:ext uri="{FF2B5EF4-FFF2-40B4-BE49-F238E27FC236}">
                    <a16:creationId xmlns:a16="http://schemas.microsoft.com/office/drawing/2014/main" id="{E178C8E3-1CB6-4782-887A-3E932DBE04CE}"/>
                  </a:ext>
                </a:extLst>
              </p:cNvPr>
              <p:cNvSpPr>
                <a:spLocks noChangeArrowheads="1"/>
              </p:cNvSpPr>
              <p:nvPr/>
            </p:nvSpPr>
            <p:spPr bwMode="auto">
              <a:xfrm>
                <a:off x="1861" y="8392"/>
                <a:ext cx="326" cy="289"/>
              </a:xfrm>
              <a:prstGeom prst="rect">
                <a:avLst/>
              </a:prstGeom>
              <a:solidFill>
                <a:srgbClr val="0000FF"/>
              </a:solidFill>
              <a:ln w="9525">
                <a:solidFill>
                  <a:srgbClr val="000000"/>
                </a:solidFill>
                <a:miter lim="800000"/>
                <a:headEnd/>
                <a:tailEnd/>
              </a:ln>
            </p:spPr>
            <p:txBody>
              <a:bodyPr/>
              <a:lstStyle/>
              <a:p>
                <a:pPr>
                  <a:defRPr/>
                </a:pPr>
                <a:endParaRPr lang="en-US" sz="1100" kern="0">
                  <a:solidFill>
                    <a:sysClr val="windowText" lastClr="000000"/>
                  </a:solidFill>
                  <a:latin typeface="Calibri" panose="020F0502020204030204" pitchFamily="34" charset="0"/>
                  <a:cs typeface="Arial" panose="020B0604020202020204" pitchFamily="34" charset="0"/>
                </a:endParaRPr>
              </a:p>
            </p:txBody>
          </p:sp>
          <p:sp>
            <p:nvSpPr>
              <p:cNvPr id="476" name="Rectangle 49">
                <a:extLst>
                  <a:ext uri="{FF2B5EF4-FFF2-40B4-BE49-F238E27FC236}">
                    <a16:creationId xmlns:a16="http://schemas.microsoft.com/office/drawing/2014/main" id="{460B2B53-452B-496D-ABAA-69609299F370}"/>
                  </a:ext>
                </a:extLst>
              </p:cNvPr>
              <p:cNvSpPr>
                <a:spLocks noChangeArrowheads="1"/>
              </p:cNvSpPr>
              <p:nvPr/>
            </p:nvSpPr>
            <p:spPr bwMode="auto">
              <a:xfrm>
                <a:off x="1861" y="11273"/>
                <a:ext cx="326" cy="289"/>
              </a:xfrm>
              <a:prstGeom prst="rect">
                <a:avLst/>
              </a:prstGeom>
              <a:solidFill>
                <a:srgbClr val="FFFF00"/>
              </a:solidFill>
              <a:ln w="9525">
                <a:solidFill>
                  <a:srgbClr val="000000"/>
                </a:solidFill>
                <a:miter lim="800000"/>
                <a:headEnd/>
                <a:tailEnd/>
              </a:ln>
            </p:spPr>
            <p:txBody>
              <a:bodyPr/>
              <a:lstStyle/>
              <a:p>
                <a:pPr>
                  <a:defRPr/>
                </a:pPr>
                <a:endParaRPr lang="en-US" sz="1100" kern="0">
                  <a:solidFill>
                    <a:sysClr val="windowText" lastClr="000000"/>
                  </a:solidFill>
                  <a:latin typeface="Calibri" panose="020F0502020204030204" pitchFamily="34" charset="0"/>
                  <a:cs typeface="Arial" panose="020B0604020202020204" pitchFamily="34" charset="0"/>
                </a:endParaRPr>
              </a:p>
            </p:txBody>
          </p:sp>
          <p:sp>
            <p:nvSpPr>
              <p:cNvPr id="477" name="Rectangle 50">
                <a:extLst>
                  <a:ext uri="{FF2B5EF4-FFF2-40B4-BE49-F238E27FC236}">
                    <a16:creationId xmlns:a16="http://schemas.microsoft.com/office/drawing/2014/main" id="{CDCD8CF3-D066-4A6F-8A39-CAD4BA1EC463}"/>
                  </a:ext>
                </a:extLst>
              </p:cNvPr>
              <p:cNvSpPr>
                <a:spLocks noChangeArrowheads="1"/>
              </p:cNvSpPr>
              <p:nvPr/>
            </p:nvSpPr>
            <p:spPr bwMode="auto">
              <a:xfrm>
                <a:off x="1861" y="9833"/>
                <a:ext cx="326" cy="289"/>
              </a:xfrm>
              <a:prstGeom prst="rect">
                <a:avLst/>
              </a:prstGeom>
              <a:solidFill>
                <a:srgbClr val="00FF00"/>
              </a:solidFill>
              <a:ln w="9525">
                <a:solidFill>
                  <a:srgbClr val="000000"/>
                </a:solidFill>
                <a:miter lim="800000"/>
                <a:headEnd/>
                <a:tailEnd/>
              </a:ln>
            </p:spPr>
            <p:txBody>
              <a:bodyPr/>
              <a:lstStyle/>
              <a:p>
                <a:pPr>
                  <a:defRPr/>
                </a:pPr>
                <a:endParaRPr lang="en-US" sz="1100" kern="0">
                  <a:solidFill>
                    <a:sysClr val="windowText" lastClr="000000"/>
                  </a:solidFill>
                  <a:latin typeface="Calibri" panose="020F0502020204030204" pitchFamily="34" charset="0"/>
                  <a:cs typeface="Arial" panose="020B0604020202020204" pitchFamily="34" charset="0"/>
                </a:endParaRPr>
              </a:p>
            </p:txBody>
          </p:sp>
          <p:sp>
            <p:nvSpPr>
              <p:cNvPr id="478" name="Rectangle 51">
                <a:extLst>
                  <a:ext uri="{FF2B5EF4-FFF2-40B4-BE49-F238E27FC236}">
                    <a16:creationId xmlns:a16="http://schemas.microsoft.com/office/drawing/2014/main" id="{0D57D3B2-B9B7-4476-95E4-AA5C01417817}"/>
                  </a:ext>
                </a:extLst>
              </p:cNvPr>
              <p:cNvSpPr>
                <a:spLocks noChangeArrowheads="1"/>
              </p:cNvSpPr>
              <p:nvPr/>
            </p:nvSpPr>
            <p:spPr bwMode="auto">
              <a:xfrm>
                <a:off x="1861" y="11991"/>
                <a:ext cx="326" cy="289"/>
              </a:xfrm>
              <a:prstGeom prst="rect">
                <a:avLst/>
              </a:prstGeom>
              <a:solidFill>
                <a:srgbClr val="FF0000"/>
              </a:solidFill>
              <a:ln w="9525">
                <a:solidFill>
                  <a:srgbClr val="000000"/>
                </a:solidFill>
                <a:miter lim="800000"/>
                <a:headEnd/>
                <a:tailEnd/>
              </a:ln>
            </p:spPr>
            <p:txBody>
              <a:bodyPr/>
              <a:lstStyle/>
              <a:p>
                <a:pPr>
                  <a:defRPr/>
                </a:pPr>
                <a:endParaRPr lang="en-US" sz="1100" kern="0">
                  <a:solidFill>
                    <a:sysClr val="windowText" lastClr="000000"/>
                  </a:solidFill>
                  <a:latin typeface="Calibri" panose="020F0502020204030204" pitchFamily="34" charset="0"/>
                  <a:cs typeface="Arial" panose="020B0604020202020204" pitchFamily="34" charset="0"/>
                </a:endParaRPr>
              </a:p>
            </p:txBody>
          </p:sp>
          <p:sp>
            <p:nvSpPr>
              <p:cNvPr id="479" name="Rectangle 52">
                <a:extLst>
                  <a:ext uri="{FF2B5EF4-FFF2-40B4-BE49-F238E27FC236}">
                    <a16:creationId xmlns:a16="http://schemas.microsoft.com/office/drawing/2014/main" id="{FD93F7F4-C582-4052-8728-DFA8FDB6C3B3}"/>
                  </a:ext>
                </a:extLst>
              </p:cNvPr>
              <p:cNvSpPr>
                <a:spLocks noChangeArrowheads="1"/>
              </p:cNvSpPr>
              <p:nvPr/>
            </p:nvSpPr>
            <p:spPr bwMode="auto">
              <a:xfrm>
                <a:off x="1861" y="9399"/>
                <a:ext cx="326" cy="289"/>
              </a:xfrm>
              <a:prstGeom prst="rect">
                <a:avLst/>
              </a:prstGeom>
              <a:solidFill>
                <a:srgbClr val="FFFF00"/>
              </a:solidFill>
              <a:ln w="9525">
                <a:solidFill>
                  <a:srgbClr val="000000"/>
                </a:solidFill>
                <a:miter lim="800000"/>
                <a:headEnd/>
                <a:tailEnd/>
              </a:ln>
            </p:spPr>
            <p:txBody>
              <a:bodyPr/>
              <a:lstStyle/>
              <a:p>
                <a:pPr>
                  <a:defRPr/>
                </a:pPr>
                <a:endParaRPr lang="en-US" sz="1100" kern="0">
                  <a:solidFill>
                    <a:sysClr val="windowText" lastClr="000000"/>
                  </a:solidFill>
                  <a:latin typeface="Calibri" panose="020F0502020204030204" pitchFamily="34" charset="0"/>
                  <a:cs typeface="Arial" panose="020B0604020202020204" pitchFamily="34" charset="0"/>
                </a:endParaRPr>
              </a:p>
            </p:txBody>
          </p:sp>
        </p:grpSp>
        <p:sp>
          <p:nvSpPr>
            <p:cNvPr id="480" name="Oval 53">
              <a:extLst>
                <a:ext uri="{FF2B5EF4-FFF2-40B4-BE49-F238E27FC236}">
                  <a16:creationId xmlns:a16="http://schemas.microsoft.com/office/drawing/2014/main" id="{6390BE1D-B4C5-46F1-A397-2C4F512A8320}"/>
                </a:ext>
              </a:extLst>
            </p:cNvPr>
            <p:cNvSpPr>
              <a:spLocks noChangeArrowheads="1"/>
            </p:cNvSpPr>
            <p:nvPr/>
          </p:nvSpPr>
          <p:spPr bwMode="auto">
            <a:xfrm rot="16200000">
              <a:off x="4723652" y="2787920"/>
              <a:ext cx="276225" cy="128588"/>
            </a:xfrm>
            <a:prstGeom prst="ellipse">
              <a:avLst/>
            </a:prstGeom>
            <a:solidFill>
              <a:srgbClr val="FFFFFF"/>
            </a:solidFill>
            <a:ln w="19050">
              <a:solidFill>
                <a:srgbClr val="000000"/>
              </a:solidFill>
              <a:round/>
              <a:headEnd/>
              <a:tailEnd/>
            </a:ln>
          </p:spPr>
          <p:txBody>
            <a:bodyPr/>
            <a:lstStyle/>
            <a:p>
              <a:pPr>
                <a:defRPr/>
              </a:pPr>
              <a:endParaRPr lang="en-US" sz="1100" kern="0">
                <a:solidFill>
                  <a:sysClr val="windowText" lastClr="000000"/>
                </a:solidFill>
                <a:latin typeface="Calibri" panose="020F0502020204030204" pitchFamily="34" charset="0"/>
                <a:cs typeface="Arial" panose="020B0604020202020204" pitchFamily="34" charset="0"/>
              </a:endParaRPr>
            </a:p>
          </p:txBody>
        </p:sp>
        <p:sp>
          <p:nvSpPr>
            <p:cNvPr id="481" name="Line 54">
              <a:extLst>
                <a:ext uri="{FF2B5EF4-FFF2-40B4-BE49-F238E27FC236}">
                  <a16:creationId xmlns:a16="http://schemas.microsoft.com/office/drawing/2014/main" id="{6A092471-6B66-4B2E-9391-AEEAF6AFB587}"/>
                </a:ext>
              </a:extLst>
            </p:cNvPr>
            <p:cNvSpPr>
              <a:spLocks noChangeShapeType="1"/>
            </p:cNvSpPr>
            <p:nvPr/>
          </p:nvSpPr>
          <p:spPr bwMode="auto">
            <a:xfrm rot="16200000" flipH="1" flipV="1">
              <a:off x="6415927" y="2364057"/>
              <a:ext cx="1892300" cy="11113"/>
            </a:xfrm>
            <a:prstGeom prst="line">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a:defRPr/>
              </a:pPr>
              <a:endParaRPr lang="en-US" sz="1100" kern="0">
                <a:solidFill>
                  <a:sysClr val="windowText" lastClr="000000"/>
                </a:solidFill>
                <a:latin typeface="Calibri" panose="020F0502020204030204" pitchFamily="34" charset="0"/>
                <a:cs typeface="Arial" panose="020B0604020202020204" pitchFamily="34" charset="0"/>
              </a:endParaRPr>
            </a:p>
          </p:txBody>
        </p:sp>
        <p:sp>
          <p:nvSpPr>
            <p:cNvPr id="482" name="Line 55">
              <a:extLst>
                <a:ext uri="{FF2B5EF4-FFF2-40B4-BE49-F238E27FC236}">
                  <a16:creationId xmlns:a16="http://schemas.microsoft.com/office/drawing/2014/main" id="{BA735285-C700-4AEA-8456-47EA745F2CBB}"/>
                </a:ext>
              </a:extLst>
            </p:cNvPr>
            <p:cNvSpPr>
              <a:spLocks noChangeShapeType="1"/>
            </p:cNvSpPr>
            <p:nvPr/>
          </p:nvSpPr>
          <p:spPr bwMode="auto">
            <a:xfrm rot="16200000">
              <a:off x="5518195" y="2128313"/>
              <a:ext cx="0" cy="2070100"/>
            </a:xfrm>
            <a:prstGeom prst="line">
              <a:avLst/>
            </a:prstGeom>
            <a:noFill/>
            <a:ln w="63500">
              <a:solidFill>
                <a:srgbClr val="969696"/>
              </a:solidFill>
              <a:round/>
              <a:headEnd/>
              <a:tailEnd type="triangle" w="med" len="med"/>
            </a:ln>
            <a:extLst>
              <a:ext uri="{909E8E84-426E-40DD-AFC4-6F175D3DCCD1}">
                <a14:hiddenFill xmlns:a14="http://schemas.microsoft.com/office/drawing/2010/main">
                  <a:noFill/>
                </a14:hiddenFill>
              </a:ext>
            </a:extLst>
          </p:spPr>
          <p:txBody>
            <a:bodyPr/>
            <a:lstStyle/>
            <a:p>
              <a:pPr>
                <a:defRPr/>
              </a:pPr>
              <a:endParaRPr lang="en-US" sz="1100" kern="0">
                <a:solidFill>
                  <a:sysClr val="windowText" lastClr="000000"/>
                </a:solidFill>
                <a:latin typeface="Calibri" panose="020F0502020204030204" pitchFamily="34" charset="0"/>
                <a:cs typeface="Arial" panose="020B0604020202020204" pitchFamily="34" charset="0"/>
              </a:endParaRPr>
            </a:p>
          </p:txBody>
        </p:sp>
        <p:sp>
          <p:nvSpPr>
            <p:cNvPr id="483" name="Oval 56">
              <a:extLst>
                <a:ext uri="{FF2B5EF4-FFF2-40B4-BE49-F238E27FC236}">
                  <a16:creationId xmlns:a16="http://schemas.microsoft.com/office/drawing/2014/main" id="{B4D0D997-6ADF-4F63-82E8-D21E3A455E88}"/>
                </a:ext>
              </a:extLst>
            </p:cNvPr>
            <p:cNvSpPr>
              <a:spLocks noChangeArrowheads="1"/>
            </p:cNvSpPr>
            <p:nvPr/>
          </p:nvSpPr>
          <p:spPr bwMode="auto">
            <a:xfrm rot="16200000">
              <a:off x="8400302" y="2787920"/>
              <a:ext cx="276225" cy="128588"/>
            </a:xfrm>
            <a:prstGeom prst="ellipse">
              <a:avLst/>
            </a:pr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pPr>
                <a:defRPr/>
              </a:pPr>
              <a:endParaRPr lang="en-US" sz="1100" kern="0">
                <a:solidFill>
                  <a:sysClr val="windowText" lastClr="000000"/>
                </a:solidFill>
                <a:latin typeface="Calibri" panose="020F0502020204030204" pitchFamily="34" charset="0"/>
                <a:cs typeface="Arial" panose="020B0604020202020204" pitchFamily="34" charset="0"/>
              </a:endParaRPr>
            </a:p>
          </p:txBody>
        </p:sp>
        <p:sp>
          <p:nvSpPr>
            <p:cNvPr id="484" name="Oval 57">
              <a:extLst>
                <a:ext uri="{FF2B5EF4-FFF2-40B4-BE49-F238E27FC236}">
                  <a16:creationId xmlns:a16="http://schemas.microsoft.com/office/drawing/2014/main" id="{5A12D6AD-06A1-481B-9E81-CEB90A60B353}"/>
                </a:ext>
              </a:extLst>
            </p:cNvPr>
            <p:cNvSpPr>
              <a:spLocks noChangeArrowheads="1"/>
            </p:cNvSpPr>
            <p:nvPr/>
          </p:nvSpPr>
          <p:spPr bwMode="auto">
            <a:xfrm rot="16200000">
              <a:off x="8400302" y="1684607"/>
              <a:ext cx="276225" cy="128588"/>
            </a:xfrm>
            <a:prstGeom prst="ellipse">
              <a:avLst/>
            </a:pr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pPr>
                <a:defRPr/>
              </a:pPr>
              <a:endParaRPr lang="en-US" sz="1100" kern="0">
                <a:solidFill>
                  <a:sysClr val="windowText" lastClr="000000"/>
                </a:solidFill>
                <a:latin typeface="Calibri" panose="020F0502020204030204" pitchFamily="34" charset="0"/>
                <a:cs typeface="Arial" panose="020B0604020202020204" pitchFamily="34" charset="0"/>
              </a:endParaRPr>
            </a:p>
          </p:txBody>
        </p:sp>
        <p:sp>
          <p:nvSpPr>
            <p:cNvPr id="485" name="Oval 58">
              <a:extLst>
                <a:ext uri="{FF2B5EF4-FFF2-40B4-BE49-F238E27FC236}">
                  <a16:creationId xmlns:a16="http://schemas.microsoft.com/office/drawing/2014/main" id="{53CE8217-0C48-400B-95AB-1DCE43C2A69E}"/>
                </a:ext>
              </a:extLst>
            </p:cNvPr>
            <p:cNvSpPr>
              <a:spLocks noChangeArrowheads="1"/>
            </p:cNvSpPr>
            <p:nvPr/>
          </p:nvSpPr>
          <p:spPr bwMode="auto">
            <a:xfrm rot="16200000">
              <a:off x="8400302" y="2041795"/>
              <a:ext cx="276225" cy="128588"/>
            </a:xfrm>
            <a:prstGeom prst="ellipse">
              <a:avLst/>
            </a:pr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pPr>
                <a:defRPr/>
              </a:pPr>
              <a:endParaRPr lang="en-US" sz="1100" kern="0">
                <a:solidFill>
                  <a:sysClr val="windowText" lastClr="000000"/>
                </a:solidFill>
                <a:latin typeface="Calibri" panose="020F0502020204030204" pitchFamily="34" charset="0"/>
                <a:cs typeface="Arial" panose="020B0604020202020204" pitchFamily="34" charset="0"/>
              </a:endParaRPr>
            </a:p>
          </p:txBody>
        </p:sp>
        <p:sp>
          <p:nvSpPr>
            <p:cNvPr id="486" name="Oval 59">
              <a:extLst>
                <a:ext uri="{FF2B5EF4-FFF2-40B4-BE49-F238E27FC236}">
                  <a16:creationId xmlns:a16="http://schemas.microsoft.com/office/drawing/2014/main" id="{641C5A00-9CFE-4C27-910E-60727A3BCAEA}"/>
                </a:ext>
              </a:extLst>
            </p:cNvPr>
            <p:cNvSpPr>
              <a:spLocks noChangeArrowheads="1"/>
            </p:cNvSpPr>
            <p:nvPr/>
          </p:nvSpPr>
          <p:spPr bwMode="auto">
            <a:xfrm rot="16200000">
              <a:off x="8411415" y="2410096"/>
              <a:ext cx="276225" cy="128587"/>
            </a:xfrm>
            <a:prstGeom prst="ellipse">
              <a:avLst/>
            </a:pr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pPr>
                <a:defRPr/>
              </a:pPr>
              <a:endParaRPr lang="en-US" sz="1100" kern="0">
                <a:solidFill>
                  <a:sysClr val="windowText" lastClr="000000"/>
                </a:solidFill>
                <a:latin typeface="Calibri" panose="020F0502020204030204" pitchFamily="34" charset="0"/>
                <a:cs typeface="Arial" panose="020B0604020202020204" pitchFamily="34" charset="0"/>
              </a:endParaRPr>
            </a:p>
          </p:txBody>
        </p:sp>
        <p:sp>
          <p:nvSpPr>
            <p:cNvPr id="487" name="Freeform 60">
              <a:extLst>
                <a:ext uri="{FF2B5EF4-FFF2-40B4-BE49-F238E27FC236}">
                  <a16:creationId xmlns:a16="http://schemas.microsoft.com/office/drawing/2014/main" id="{30C579C7-79AF-4A6C-BC34-3D4C767FCAC6}"/>
                </a:ext>
              </a:extLst>
            </p:cNvPr>
            <p:cNvSpPr>
              <a:spLocks/>
            </p:cNvSpPr>
            <p:nvPr/>
          </p:nvSpPr>
          <p:spPr bwMode="auto">
            <a:xfrm rot="16200000">
              <a:off x="4542676" y="1421082"/>
              <a:ext cx="509588" cy="285750"/>
            </a:xfrm>
            <a:custGeom>
              <a:avLst/>
              <a:gdLst>
                <a:gd name="T0" fmla="*/ 997 w 997"/>
                <a:gd name="T1" fmla="*/ 123 h 503"/>
                <a:gd name="T2" fmla="*/ 157 w 997"/>
                <a:gd name="T3" fmla="*/ 63 h 503"/>
                <a:gd name="T4" fmla="*/ 57 w 997"/>
                <a:gd name="T5" fmla="*/ 503 h 503"/>
              </a:gdLst>
              <a:ahLst/>
              <a:cxnLst>
                <a:cxn ang="0">
                  <a:pos x="T0" y="T1"/>
                </a:cxn>
                <a:cxn ang="0">
                  <a:pos x="T2" y="T3"/>
                </a:cxn>
                <a:cxn ang="0">
                  <a:pos x="T4" y="T5"/>
                </a:cxn>
              </a:cxnLst>
              <a:rect l="0" t="0" r="r" b="b"/>
              <a:pathLst>
                <a:path w="997" h="503">
                  <a:moveTo>
                    <a:pt x="997" y="123"/>
                  </a:moveTo>
                  <a:cubicBezTo>
                    <a:pt x="655" y="61"/>
                    <a:pt x="314" y="0"/>
                    <a:pt x="157" y="63"/>
                  </a:cubicBezTo>
                  <a:cubicBezTo>
                    <a:pt x="0" y="126"/>
                    <a:pt x="28" y="314"/>
                    <a:pt x="57" y="503"/>
                  </a:cubicBezTo>
                </a:path>
              </a:pathLst>
            </a:custGeom>
            <a:noFill/>
            <a:ln w="28575" cmpd="sng">
              <a:solidFill>
                <a:srgbClr val="000000"/>
              </a:solidFill>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a:lstStyle/>
            <a:p>
              <a:pPr>
                <a:defRPr/>
              </a:pPr>
              <a:endParaRPr lang="en-US" sz="1100" kern="0">
                <a:solidFill>
                  <a:sysClr val="windowText" lastClr="000000"/>
                </a:solidFill>
                <a:latin typeface="Calibri" panose="020F0502020204030204" pitchFamily="34" charset="0"/>
                <a:cs typeface="Arial" panose="020B0604020202020204" pitchFamily="34" charset="0"/>
              </a:endParaRPr>
            </a:p>
          </p:txBody>
        </p:sp>
        <p:sp>
          <p:nvSpPr>
            <p:cNvPr id="488" name="Freeform 61">
              <a:extLst>
                <a:ext uri="{FF2B5EF4-FFF2-40B4-BE49-F238E27FC236}">
                  <a16:creationId xmlns:a16="http://schemas.microsoft.com/office/drawing/2014/main" id="{A462B0A8-983B-4992-8D65-296F3704C925}"/>
                </a:ext>
              </a:extLst>
            </p:cNvPr>
            <p:cNvSpPr>
              <a:spLocks/>
            </p:cNvSpPr>
            <p:nvPr/>
          </p:nvSpPr>
          <p:spPr bwMode="auto">
            <a:xfrm rot="16200000">
              <a:off x="4290264" y="2424382"/>
              <a:ext cx="673100" cy="287338"/>
            </a:xfrm>
            <a:custGeom>
              <a:avLst/>
              <a:gdLst>
                <a:gd name="T0" fmla="*/ 997 w 997"/>
                <a:gd name="T1" fmla="*/ 123 h 503"/>
                <a:gd name="T2" fmla="*/ 157 w 997"/>
                <a:gd name="T3" fmla="*/ 63 h 503"/>
                <a:gd name="T4" fmla="*/ 57 w 997"/>
                <a:gd name="T5" fmla="*/ 503 h 503"/>
              </a:gdLst>
              <a:ahLst/>
              <a:cxnLst>
                <a:cxn ang="0">
                  <a:pos x="T0" y="T1"/>
                </a:cxn>
                <a:cxn ang="0">
                  <a:pos x="T2" y="T3"/>
                </a:cxn>
                <a:cxn ang="0">
                  <a:pos x="T4" y="T5"/>
                </a:cxn>
              </a:cxnLst>
              <a:rect l="0" t="0" r="r" b="b"/>
              <a:pathLst>
                <a:path w="997" h="503">
                  <a:moveTo>
                    <a:pt x="997" y="123"/>
                  </a:moveTo>
                  <a:cubicBezTo>
                    <a:pt x="655" y="61"/>
                    <a:pt x="314" y="0"/>
                    <a:pt x="157" y="63"/>
                  </a:cubicBezTo>
                  <a:cubicBezTo>
                    <a:pt x="0" y="126"/>
                    <a:pt x="28" y="314"/>
                    <a:pt x="57" y="503"/>
                  </a:cubicBezTo>
                </a:path>
              </a:pathLst>
            </a:custGeom>
            <a:noFill/>
            <a:ln w="28575" cmpd="sng">
              <a:solidFill>
                <a:srgbClr val="000000"/>
              </a:solidFill>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a:lstStyle/>
            <a:p>
              <a:pPr>
                <a:defRPr/>
              </a:pPr>
              <a:endParaRPr lang="en-US" sz="1100" kern="0">
                <a:solidFill>
                  <a:sysClr val="windowText" lastClr="000000"/>
                </a:solidFill>
                <a:latin typeface="Calibri" panose="020F0502020204030204" pitchFamily="34" charset="0"/>
                <a:cs typeface="Arial" panose="020B0604020202020204" pitchFamily="34" charset="0"/>
              </a:endParaRPr>
            </a:p>
          </p:txBody>
        </p:sp>
        <p:sp>
          <p:nvSpPr>
            <p:cNvPr id="489" name="Freeform 62">
              <a:extLst>
                <a:ext uri="{FF2B5EF4-FFF2-40B4-BE49-F238E27FC236}">
                  <a16:creationId xmlns:a16="http://schemas.microsoft.com/office/drawing/2014/main" id="{5FFFC3B9-D400-40F0-A95D-E592F191702B}"/>
                </a:ext>
              </a:extLst>
            </p:cNvPr>
            <p:cNvSpPr>
              <a:spLocks/>
            </p:cNvSpPr>
            <p:nvPr/>
          </p:nvSpPr>
          <p:spPr bwMode="auto">
            <a:xfrm rot="16200000">
              <a:off x="4403771" y="2039414"/>
              <a:ext cx="582612" cy="287337"/>
            </a:xfrm>
            <a:custGeom>
              <a:avLst/>
              <a:gdLst>
                <a:gd name="T0" fmla="*/ 997 w 997"/>
                <a:gd name="T1" fmla="*/ 123 h 503"/>
                <a:gd name="T2" fmla="*/ 157 w 997"/>
                <a:gd name="T3" fmla="*/ 63 h 503"/>
                <a:gd name="T4" fmla="*/ 57 w 997"/>
                <a:gd name="T5" fmla="*/ 503 h 503"/>
              </a:gdLst>
              <a:ahLst/>
              <a:cxnLst>
                <a:cxn ang="0">
                  <a:pos x="T0" y="T1"/>
                </a:cxn>
                <a:cxn ang="0">
                  <a:pos x="T2" y="T3"/>
                </a:cxn>
                <a:cxn ang="0">
                  <a:pos x="T4" y="T5"/>
                </a:cxn>
              </a:cxnLst>
              <a:rect l="0" t="0" r="r" b="b"/>
              <a:pathLst>
                <a:path w="997" h="503">
                  <a:moveTo>
                    <a:pt x="997" y="123"/>
                  </a:moveTo>
                  <a:cubicBezTo>
                    <a:pt x="655" y="61"/>
                    <a:pt x="314" y="0"/>
                    <a:pt x="157" y="63"/>
                  </a:cubicBezTo>
                  <a:cubicBezTo>
                    <a:pt x="0" y="126"/>
                    <a:pt x="28" y="314"/>
                    <a:pt x="57" y="503"/>
                  </a:cubicBezTo>
                </a:path>
              </a:pathLst>
            </a:custGeom>
            <a:noFill/>
            <a:ln w="28575" cmpd="sng">
              <a:solidFill>
                <a:srgbClr val="000000"/>
              </a:solidFill>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a:lstStyle/>
            <a:p>
              <a:pPr>
                <a:defRPr/>
              </a:pPr>
              <a:endParaRPr lang="en-US" sz="1100" kern="0">
                <a:solidFill>
                  <a:sysClr val="windowText" lastClr="000000"/>
                </a:solidFill>
                <a:latin typeface="Calibri" panose="020F0502020204030204" pitchFamily="34" charset="0"/>
                <a:cs typeface="Arial" panose="020B0604020202020204" pitchFamily="34" charset="0"/>
              </a:endParaRPr>
            </a:p>
          </p:txBody>
        </p:sp>
        <p:sp>
          <p:nvSpPr>
            <p:cNvPr id="490" name="Freeform 63">
              <a:extLst>
                <a:ext uri="{FF2B5EF4-FFF2-40B4-BE49-F238E27FC236}">
                  <a16:creationId xmlns:a16="http://schemas.microsoft.com/office/drawing/2014/main" id="{37E248E8-8E86-48B4-83B1-38F24DDB417F}"/>
                </a:ext>
              </a:extLst>
            </p:cNvPr>
            <p:cNvSpPr>
              <a:spLocks/>
            </p:cNvSpPr>
            <p:nvPr/>
          </p:nvSpPr>
          <p:spPr bwMode="auto">
            <a:xfrm rot="16200000">
              <a:off x="4445840" y="1708420"/>
              <a:ext cx="611187" cy="285750"/>
            </a:xfrm>
            <a:custGeom>
              <a:avLst/>
              <a:gdLst>
                <a:gd name="T0" fmla="*/ 997 w 997"/>
                <a:gd name="T1" fmla="*/ 123 h 503"/>
                <a:gd name="T2" fmla="*/ 157 w 997"/>
                <a:gd name="T3" fmla="*/ 63 h 503"/>
                <a:gd name="T4" fmla="*/ 57 w 997"/>
                <a:gd name="T5" fmla="*/ 503 h 503"/>
              </a:gdLst>
              <a:ahLst/>
              <a:cxnLst>
                <a:cxn ang="0">
                  <a:pos x="T0" y="T1"/>
                </a:cxn>
                <a:cxn ang="0">
                  <a:pos x="T2" y="T3"/>
                </a:cxn>
                <a:cxn ang="0">
                  <a:pos x="T4" y="T5"/>
                </a:cxn>
              </a:cxnLst>
              <a:rect l="0" t="0" r="r" b="b"/>
              <a:pathLst>
                <a:path w="997" h="503">
                  <a:moveTo>
                    <a:pt x="997" y="123"/>
                  </a:moveTo>
                  <a:cubicBezTo>
                    <a:pt x="655" y="61"/>
                    <a:pt x="314" y="0"/>
                    <a:pt x="157" y="63"/>
                  </a:cubicBezTo>
                  <a:cubicBezTo>
                    <a:pt x="0" y="126"/>
                    <a:pt x="28" y="314"/>
                    <a:pt x="57" y="503"/>
                  </a:cubicBezTo>
                </a:path>
              </a:pathLst>
            </a:custGeom>
            <a:noFill/>
            <a:ln w="28575" cmpd="sng">
              <a:solidFill>
                <a:srgbClr val="000000"/>
              </a:solidFill>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a:lstStyle/>
            <a:p>
              <a:pPr>
                <a:defRPr/>
              </a:pPr>
              <a:endParaRPr lang="en-US" sz="1100" kern="0">
                <a:solidFill>
                  <a:sysClr val="windowText" lastClr="000000"/>
                </a:solidFill>
                <a:latin typeface="Calibri" panose="020F0502020204030204" pitchFamily="34" charset="0"/>
                <a:cs typeface="Arial" panose="020B0604020202020204" pitchFamily="34" charset="0"/>
              </a:endParaRPr>
            </a:p>
          </p:txBody>
        </p:sp>
      </p:grpSp>
      <p:sp>
        <p:nvSpPr>
          <p:cNvPr id="491" name="Right Arrow 10">
            <a:extLst>
              <a:ext uri="{FF2B5EF4-FFF2-40B4-BE49-F238E27FC236}">
                <a16:creationId xmlns:a16="http://schemas.microsoft.com/office/drawing/2014/main" id="{32C58F4C-069D-4709-BED1-32C4D52FDF63}"/>
              </a:ext>
            </a:extLst>
          </p:cNvPr>
          <p:cNvSpPr/>
          <p:nvPr/>
        </p:nvSpPr>
        <p:spPr>
          <a:xfrm>
            <a:off x="6263819" y="3384870"/>
            <a:ext cx="831850" cy="363537"/>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00">
              <a:defRPr/>
            </a:pPr>
            <a:endParaRPr lang="en-US" sz="1350" kern="0" dirty="0">
              <a:solidFill>
                <a:sysClr val="windowText" lastClr="000000"/>
              </a:solidFill>
              <a:latin typeface="Calibri" panose="020F0502020204030204"/>
            </a:endParaRPr>
          </a:p>
        </p:txBody>
      </p:sp>
      <p:pic>
        <p:nvPicPr>
          <p:cNvPr id="492" name="Picture 491" descr="Icon&#10;&#10;Description automatically generated">
            <a:extLst>
              <a:ext uri="{FF2B5EF4-FFF2-40B4-BE49-F238E27FC236}">
                <a16:creationId xmlns:a16="http://schemas.microsoft.com/office/drawing/2014/main" id="{E35303C1-37BD-4E56-85DC-CD01E13E1420}"/>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1353800" y="115440"/>
            <a:ext cx="681085" cy="629493"/>
          </a:xfrm>
          <a:prstGeom prst="rect">
            <a:avLst/>
          </a:prstGeom>
        </p:spPr>
      </p:pic>
    </p:spTree>
    <p:extLst>
      <p:ext uri="{BB962C8B-B14F-4D97-AF65-F5344CB8AC3E}">
        <p14:creationId xmlns:p14="http://schemas.microsoft.com/office/powerpoint/2010/main" val="888163188"/>
      </p:ext>
    </p:extLst>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ABB39-2B4D-466A-9CF1-5A9EACC8B37F}"/>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STR Typing Data Analysis</a:t>
            </a:r>
          </a:p>
        </p:txBody>
      </p:sp>
      <p:sp>
        <p:nvSpPr>
          <p:cNvPr id="3" name="Content Placeholder 2">
            <a:extLst>
              <a:ext uri="{FF2B5EF4-FFF2-40B4-BE49-F238E27FC236}">
                <a16:creationId xmlns:a16="http://schemas.microsoft.com/office/drawing/2014/main" id="{FEC4DB40-4FD7-433E-965B-059A32C653FA}"/>
              </a:ext>
            </a:extLst>
          </p:cNvPr>
          <p:cNvSpPr>
            <a:spLocks noGrp="1"/>
          </p:cNvSpPr>
          <p:nvPr>
            <p:ph idx="1"/>
          </p:nvPr>
        </p:nvSpPr>
        <p:spPr/>
        <p:txBody>
          <a:bodyPr/>
          <a:lstStyle/>
          <a:p>
            <a:r>
              <a:rPr lang="en-US" sz="2800" dirty="0">
                <a:latin typeface="Arial" panose="020B0604020202020204" pitchFamily="34" charset="0"/>
                <a:cs typeface="Arial" panose="020B0604020202020204" pitchFamily="34" charset="0"/>
              </a:rPr>
              <a:t>The data files that are generated from the instruments are typically in a .</a:t>
            </a:r>
            <a:r>
              <a:rPr lang="en-US" sz="2800" dirty="0" err="1">
                <a:latin typeface="Arial" panose="020B0604020202020204" pitchFamily="34" charset="0"/>
                <a:cs typeface="Arial" panose="020B0604020202020204" pitchFamily="34" charset="0"/>
              </a:rPr>
              <a:t>fsa</a:t>
            </a:r>
            <a:r>
              <a:rPr lang="en-US" sz="2800" dirty="0">
                <a:latin typeface="Arial" panose="020B0604020202020204" pitchFamily="34" charset="0"/>
                <a:cs typeface="Arial" panose="020B0604020202020204" pitchFamily="34" charset="0"/>
              </a:rPr>
              <a:t> or .hid format</a:t>
            </a:r>
          </a:p>
          <a:p>
            <a:r>
              <a:rPr lang="en-US" sz="2800" dirty="0">
                <a:latin typeface="Arial" panose="020B0604020202020204" pitchFamily="34" charset="0"/>
                <a:cs typeface="Arial" panose="020B0604020202020204" pitchFamily="34" charset="0"/>
              </a:rPr>
              <a:t>These data files are then imported into the Data Analysis Software</a:t>
            </a:r>
          </a:p>
          <a:p>
            <a:pPr lvl="1"/>
            <a:r>
              <a:rPr lang="en-US" sz="2400" dirty="0" err="1">
                <a:latin typeface="Arial" panose="020B0604020202020204" pitchFamily="34" charset="0"/>
                <a:cs typeface="Arial" panose="020B0604020202020204" pitchFamily="34" charset="0"/>
              </a:rPr>
              <a:t>GeneMapper</a:t>
            </a:r>
            <a:r>
              <a:rPr lang="en-US" sz="2400" dirty="0">
                <a:latin typeface="Arial" panose="020B0604020202020204" pitchFamily="34" charset="0"/>
                <a:cs typeface="Arial" panose="020B0604020202020204" pitchFamily="34" charset="0"/>
              </a:rPr>
              <a:t> ID or ID-X (</a:t>
            </a:r>
            <a:r>
              <a:rPr lang="en-US" sz="2400" dirty="0" err="1">
                <a:latin typeface="Arial" panose="020B0604020202020204" pitchFamily="34" charset="0"/>
                <a:cs typeface="Arial" panose="020B0604020202020204" pitchFamily="34" charset="0"/>
              </a:rPr>
              <a:t>Thermo</a:t>
            </a:r>
            <a:r>
              <a:rPr lang="en-US" sz="2400" dirty="0">
                <a:latin typeface="Arial" panose="020B0604020202020204" pitchFamily="34" charset="0"/>
                <a:cs typeface="Arial" panose="020B0604020202020204" pitchFamily="34" charset="0"/>
              </a:rPr>
              <a:t> Fisher)</a:t>
            </a:r>
          </a:p>
          <a:p>
            <a:pPr lvl="1"/>
            <a:r>
              <a:rPr lang="en-US" sz="2400" dirty="0" err="1">
                <a:latin typeface="Arial" panose="020B0604020202020204" pitchFamily="34" charset="0"/>
                <a:cs typeface="Arial" panose="020B0604020202020204" pitchFamily="34" charset="0"/>
              </a:rPr>
              <a:t>GeneMarker</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SoftGenetics</a:t>
            </a:r>
            <a:r>
              <a:rPr lang="en-US" sz="2400" dirty="0">
                <a:latin typeface="Arial" panose="020B0604020202020204" pitchFamily="34" charset="0"/>
                <a:cs typeface="Arial" panose="020B0604020202020204" pitchFamily="34" charset="0"/>
              </a:rPr>
              <a:t>)</a:t>
            </a:r>
          </a:p>
          <a:p>
            <a:pPr lvl="1"/>
            <a:r>
              <a:rPr lang="en-US" sz="2400" dirty="0">
                <a:latin typeface="Arial" panose="020B0604020202020204" pitchFamily="34" charset="0"/>
                <a:cs typeface="Arial" panose="020B0604020202020204" pitchFamily="34" charset="0"/>
              </a:rPr>
              <a:t>OSIRIS (NCBI)</a:t>
            </a:r>
          </a:p>
          <a:p>
            <a:r>
              <a:rPr lang="en-US" sz="2800" dirty="0">
                <a:latin typeface="Arial" panose="020B0604020202020204" pitchFamily="34" charset="0"/>
                <a:cs typeface="Arial" panose="020B0604020202020204" pitchFamily="34" charset="0"/>
              </a:rPr>
              <a:t>DNA profiles can then be entered into the database of interest</a:t>
            </a:r>
          </a:p>
          <a:p>
            <a:pPr lvl="1"/>
            <a:r>
              <a:rPr lang="en-US" sz="2400" dirty="0">
                <a:latin typeface="Arial" panose="020B0604020202020204" pitchFamily="34" charset="0"/>
                <a:cs typeface="Arial" panose="020B0604020202020204" pitchFamily="34" charset="0"/>
              </a:rPr>
              <a:t>CODIS (human identification)</a:t>
            </a:r>
          </a:p>
          <a:p>
            <a:pPr lvl="1"/>
            <a:r>
              <a:rPr lang="en-US" sz="2400" dirty="0">
                <a:latin typeface="Arial" panose="020B0604020202020204" pitchFamily="34" charset="0"/>
                <a:cs typeface="Arial" panose="020B0604020202020204" pitchFamily="34" charset="0"/>
              </a:rPr>
              <a:t>ATCC, DSMZ, NCBI </a:t>
            </a:r>
            <a:r>
              <a:rPr lang="en-US" sz="2400" dirty="0" err="1">
                <a:latin typeface="Arial" panose="020B0604020202020204" pitchFamily="34" charset="0"/>
                <a:cs typeface="Arial" panose="020B0604020202020204" pitchFamily="34" charset="0"/>
              </a:rPr>
              <a:t>Biosample</a:t>
            </a:r>
            <a:r>
              <a:rPr lang="en-US" sz="2400" dirty="0">
                <a:latin typeface="Arial" panose="020B0604020202020204" pitchFamily="34" charset="0"/>
                <a:cs typeface="Arial" panose="020B0604020202020204" pitchFamily="34" charset="0"/>
              </a:rPr>
              <a:t> (human cell line authentication)</a:t>
            </a:r>
          </a:p>
        </p:txBody>
      </p:sp>
      <p:pic>
        <p:nvPicPr>
          <p:cNvPr id="4" name="Picture 3" descr="Icon&#10;&#10;Description automatically generated">
            <a:extLst>
              <a:ext uri="{FF2B5EF4-FFF2-40B4-BE49-F238E27FC236}">
                <a16:creationId xmlns:a16="http://schemas.microsoft.com/office/drawing/2014/main" id="{BBB6E771-8879-422C-AAD9-BC495B8FD2B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353800" y="115440"/>
            <a:ext cx="681085" cy="629493"/>
          </a:xfrm>
          <a:prstGeom prst="rect">
            <a:avLst/>
          </a:prstGeom>
        </p:spPr>
      </p:pic>
    </p:spTree>
    <p:extLst>
      <p:ext uri="{BB962C8B-B14F-4D97-AF65-F5344CB8AC3E}">
        <p14:creationId xmlns:p14="http://schemas.microsoft.com/office/powerpoint/2010/main" val="33066814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Title 2">
            <a:extLst>
              <a:ext uri="{FF2B5EF4-FFF2-40B4-BE49-F238E27FC236}">
                <a16:creationId xmlns:a16="http://schemas.microsoft.com/office/drawing/2014/main" id="{C973DAD2-352C-4893-B248-EA3EB41E84A6}"/>
              </a:ext>
            </a:extLst>
          </p:cNvPr>
          <p:cNvSpPr txBox="1">
            <a:spLocks/>
          </p:cNvSpPr>
          <p:nvPr/>
        </p:nvSpPr>
        <p:spPr bwMode="auto">
          <a:xfrm>
            <a:off x="1524000" y="76200"/>
            <a:ext cx="91440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defRPr/>
            </a:pPr>
            <a:r>
              <a:rPr kumimoji="0" lang="en-US" altLang="en-US" sz="4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The STR Markers</a:t>
            </a:r>
          </a:p>
        </p:txBody>
      </p:sp>
      <p:sp>
        <p:nvSpPr>
          <p:cNvPr id="2" name="TextBox 1">
            <a:extLst>
              <a:ext uri="{FF2B5EF4-FFF2-40B4-BE49-F238E27FC236}">
                <a16:creationId xmlns:a16="http://schemas.microsoft.com/office/drawing/2014/main" id="{AF27AC97-2444-4EC3-B3E3-E6DFAA4E4D5A}"/>
              </a:ext>
            </a:extLst>
          </p:cNvPr>
          <p:cNvSpPr txBox="1"/>
          <p:nvPr/>
        </p:nvSpPr>
        <p:spPr>
          <a:xfrm>
            <a:off x="317500" y="1131888"/>
            <a:ext cx="4800600" cy="5601533"/>
          </a:xfrm>
          <a:prstGeom prst="rect">
            <a:avLst/>
          </a:prstGeom>
          <a:noFill/>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23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Markers required for STR genotyping of human cell lines</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3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US" sz="23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Minimum of 8 STR loci</a:t>
            </a:r>
          </a:p>
          <a:p>
            <a:pPr marL="800100" marR="0" lvl="1"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US"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D5S818</a:t>
            </a:r>
          </a:p>
          <a:p>
            <a:pPr marL="800100" marR="0" lvl="1"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US"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D13S317</a:t>
            </a:r>
          </a:p>
          <a:p>
            <a:pPr marL="800100" marR="0" lvl="1"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US"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D7S820</a:t>
            </a:r>
          </a:p>
          <a:p>
            <a:pPr marL="800100" marR="0" lvl="1"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US"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D16S539</a:t>
            </a:r>
          </a:p>
          <a:p>
            <a:pPr marL="800100" marR="0" lvl="1"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US" sz="22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vWA</a:t>
            </a:r>
            <a:endParaRPr kumimoji="0" lang="en-US"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800100" marR="0" lvl="1"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US"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TH01</a:t>
            </a:r>
          </a:p>
          <a:p>
            <a:pPr marL="800100" marR="0" lvl="1"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US"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TPOX</a:t>
            </a:r>
          </a:p>
          <a:p>
            <a:pPr marL="800100" marR="0" lvl="1"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US"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CSF1PO</a:t>
            </a:r>
          </a:p>
          <a:p>
            <a:pPr marL="800100" marR="0" lvl="1"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endParaRPr kumimoji="0" lang="en-US" sz="23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US" sz="23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Gender determination marker</a:t>
            </a:r>
          </a:p>
          <a:p>
            <a:pPr marL="800100" marR="0" lvl="1"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US" sz="22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Amelogenin</a:t>
            </a:r>
            <a:r>
              <a:rPr kumimoji="0" lang="en-US"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(AMEL)</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4" name="Picture 2">
            <a:extLst>
              <a:ext uri="{FF2B5EF4-FFF2-40B4-BE49-F238E27FC236}">
                <a16:creationId xmlns:a16="http://schemas.microsoft.com/office/drawing/2014/main" id="{239C4313-BDC1-43C3-B20B-FA87152BF86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18100" y="762000"/>
            <a:ext cx="6629400" cy="5524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 Box 4">
            <a:extLst>
              <a:ext uri="{FF2B5EF4-FFF2-40B4-BE49-F238E27FC236}">
                <a16:creationId xmlns:a16="http://schemas.microsoft.com/office/drawing/2014/main" id="{7F2095BB-F987-4ECE-94F3-150B211E2BE5}"/>
              </a:ext>
            </a:extLst>
          </p:cNvPr>
          <p:cNvSpPr txBox="1">
            <a:spLocks noChangeArrowheads="1"/>
          </p:cNvSpPr>
          <p:nvPr/>
        </p:nvSpPr>
        <p:spPr bwMode="auto">
          <a:xfrm>
            <a:off x="6946900" y="3290888"/>
            <a:ext cx="1143000" cy="366712"/>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ctr" defTabSz="914400" rtl="0" eaLnBrk="0" fontAlgn="auto" latinLnBrk="0" hangingPunct="0">
              <a:lnSpc>
                <a:spcPct val="100000"/>
              </a:lnSpc>
              <a:spcBef>
                <a:spcPct val="50000"/>
              </a:spcBef>
              <a:spcAft>
                <a:spcPts val="0"/>
              </a:spcAft>
              <a:buClrTx/>
              <a:buSzTx/>
              <a:buFontTx/>
              <a:buNone/>
              <a:tabLst/>
              <a:defRPr/>
            </a:pPr>
            <a:r>
              <a:rPr kumimoji="0" lang="en-US" altLang="en-US" sz="1800" b="1" i="0" u="none" strike="noStrike" kern="0" cap="none" spc="0" normalizeH="0" baseline="0" noProof="0">
                <a:ln>
                  <a:noFill/>
                </a:ln>
                <a:solidFill>
                  <a:sysClr val="windowText" lastClr="000000"/>
                </a:solidFill>
                <a:effectLst/>
                <a:uLnTx/>
                <a:uFillTx/>
                <a:latin typeface="Calibri"/>
                <a:ea typeface="+mn-ea"/>
                <a:cs typeface="Arial" panose="020B0604020202020204" pitchFamily="34" charset="0"/>
              </a:rPr>
              <a:t>CSF1PO</a:t>
            </a:r>
          </a:p>
        </p:txBody>
      </p:sp>
      <p:sp>
        <p:nvSpPr>
          <p:cNvPr id="6" name="Text Box 5">
            <a:extLst>
              <a:ext uri="{FF2B5EF4-FFF2-40B4-BE49-F238E27FC236}">
                <a16:creationId xmlns:a16="http://schemas.microsoft.com/office/drawing/2014/main" id="{7E463609-EC29-461D-9BB1-7A6EF91DB321}"/>
              </a:ext>
            </a:extLst>
          </p:cNvPr>
          <p:cNvSpPr txBox="1">
            <a:spLocks noChangeArrowheads="1"/>
          </p:cNvSpPr>
          <p:nvPr/>
        </p:nvSpPr>
        <p:spPr bwMode="auto">
          <a:xfrm>
            <a:off x="6946900" y="2605088"/>
            <a:ext cx="1143000" cy="366712"/>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ctr" defTabSz="914400" rtl="0" eaLnBrk="0" fontAlgn="auto" latinLnBrk="0" hangingPunct="0">
              <a:lnSpc>
                <a:spcPct val="100000"/>
              </a:lnSpc>
              <a:spcBef>
                <a:spcPct val="50000"/>
              </a:spcBef>
              <a:spcAft>
                <a:spcPts val="0"/>
              </a:spcAft>
              <a:buClrTx/>
              <a:buSzTx/>
              <a:buFontTx/>
              <a:buNone/>
              <a:tabLst/>
              <a:defRPr/>
            </a:pPr>
            <a:r>
              <a:rPr kumimoji="0" lang="en-US" altLang="en-US" sz="1800" b="1" i="0" u="none" strike="noStrike" kern="0" cap="none" spc="0" normalizeH="0" baseline="0" noProof="0">
                <a:ln>
                  <a:noFill/>
                </a:ln>
                <a:solidFill>
                  <a:sysClr val="windowText" lastClr="000000"/>
                </a:solidFill>
                <a:effectLst/>
                <a:uLnTx/>
                <a:uFillTx/>
                <a:latin typeface="Calibri"/>
                <a:ea typeface="+mn-ea"/>
                <a:cs typeface="Arial" panose="020B0604020202020204" pitchFamily="34" charset="0"/>
              </a:rPr>
              <a:t>D5S818</a:t>
            </a:r>
          </a:p>
        </p:txBody>
      </p:sp>
      <p:sp>
        <p:nvSpPr>
          <p:cNvPr id="8" name="Text Box 7">
            <a:extLst>
              <a:ext uri="{FF2B5EF4-FFF2-40B4-BE49-F238E27FC236}">
                <a16:creationId xmlns:a16="http://schemas.microsoft.com/office/drawing/2014/main" id="{18EB523B-3BB1-4473-B299-0CA073199324}"/>
              </a:ext>
            </a:extLst>
          </p:cNvPr>
          <p:cNvSpPr txBox="1">
            <a:spLocks noChangeArrowheads="1"/>
          </p:cNvSpPr>
          <p:nvPr/>
        </p:nvSpPr>
        <p:spPr bwMode="auto">
          <a:xfrm>
            <a:off x="10452100" y="2300288"/>
            <a:ext cx="838200" cy="366712"/>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ctr" defTabSz="914400" rtl="0" eaLnBrk="0" fontAlgn="auto" latinLnBrk="0" hangingPunct="0">
              <a:lnSpc>
                <a:spcPct val="100000"/>
              </a:lnSpc>
              <a:spcBef>
                <a:spcPct val="50000"/>
              </a:spcBef>
              <a:spcAft>
                <a:spcPts val="0"/>
              </a:spcAft>
              <a:buClrTx/>
              <a:buSzTx/>
              <a:buFontTx/>
              <a:buNone/>
              <a:tabLst/>
              <a:defRPr/>
            </a:pPr>
            <a:r>
              <a:rPr kumimoji="0" lang="en-US" altLang="en-US" sz="1800" b="1" i="0" u="none" strike="noStrike" kern="0" cap="none" spc="0" normalizeH="0" baseline="0" noProof="0">
                <a:ln>
                  <a:noFill/>
                </a:ln>
                <a:solidFill>
                  <a:sysClr val="windowText" lastClr="000000"/>
                </a:solidFill>
                <a:effectLst/>
                <a:uLnTx/>
                <a:uFillTx/>
                <a:latin typeface="Calibri"/>
                <a:ea typeface="+mn-ea"/>
                <a:cs typeface="Arial" panose="020B0604020202020204" pitchFamily="34" charset="0"/>
              </a:rPr>
              <a:t>TH01</a:t>
            </a:r>
          </a:p>
        </p:txBody>
      </p:sp>
      <p:sp>
        <p:nvSpPr>
          <p:cNvPr id="9" name="Text Box 8">
            <a:extLst>
              <a:ext uri="{FF2B5EF4-FFF2-40B4-BE49-F238E27FC236}">
                <a16:creationId xmlns:a16="http://schemas.microsoft.com/office/drawing/2014/main" id="{67075DE8-F8D9-4B93-A1A9-6690E4B93882}"/>
              </a:ext>
            </a:extLst>
          </p:cNvPr>
          <p:cNvSpPr txBox="1">
            <a:spLocks noChangeArrowheads="1"/>
          </p:cNvSpPr>
          <p:nvPr/>
        </p:nvSpPr>
        <p:spPr bwMode="auto">
          <a:xfrm>
            <a:off x="5499100" y="1157288"/>
            <a:ext cx="914400" cy="366712"/>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ctr" defTabSz="914400" rtl="0" eaLnBrk="0" fontAlgn="auto" latinLnBrk="0" hangingPunct="0">
              <a:lnSpc>
                <a:spcPct val="100000"/>
              </a:lnSpc>
              <a:spcBef>
                <a:spcPct val="50000"/>
              </a:spcBef>
              <a:spcAft>
                <a:spcPts val="0"/>
              </a:spcAft>
              <a:buClrTx/>
              <a:buSzTx/>
              <a:buFontTx/>
              <a:buNone/>
              <a:tabLst/>
              <a:defRPr/>
            </a:pPr>
            <a:r>
              <a:rPr kumimoji="0" lang="en-US" altLang="en-US" sz="1800" b="1" i="0" u="none" strike="noStrike" kern="0" cap="none" spc="0" normalizeH="0" baseline="0" noProof="0">
                <a:ln>
                  <a:noFill/>
                </a:ln>
                <a:solidFill>
                  <a:sysClr val="windowText" lastClr="000000"/>
                </a:solidFill>
                <a:effectLst/>
                <a:uLnTx/>
                <a:uFillTx/>
                <a:latin typeface="Calibri"/>
                <a:ea typeface="+mn-ea"/>
                <a:cs typeface="Arial" panose="020B0604020202020204" pitchFamily="34" charset="0"/>
              </a:rPr>
              <a:t>TPOX</a:t>
            </a:r>
          </a:p>
        </p:txBody>
      </p:sp>
      <p:sp>
        <p:nvSpPr>
          <p:cNvPr id="10" name="Text Box 9">
            <a:extLst>
              <a:ext uri="{FF2B5EF4-FFF2-40B4-BE49-F238E27FC236}">
                <a16:creationId xmlns:a16="http://schemas.microsoft.com/office/drawing/2014/main" id="{E865CE5F-642F-4446-9D7A-2ADB2934D579}"/>
              </a:ext>
            </a:extLst>
          </p:cNvPr>
          <p:cNvSpPr txBox="1">
            <a:spLocks noChangeArrowheads="1"/>
          </p:cNvSpPr>
          <p:nvPr/>
        </p:nvSpPr>
        <p:spPr bwMode="auto">
          <a:xfrm>
            <a:off x="4737100" y="5119688"/>
            <a:ext cx="1143000" cy="366712"/>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ctr" defTabSz="914400" rtl="0" eaLnBrk="0" fontAlgn="auto" latinLnBrk="0" hangingPunct="0">
              <a:lnSpc>
                <a:spcPct val="100000"/>
              </a:lnSpc>
              <a:spcBef>
                <a:spcPct val="50000"/>
              </a:spcBef>
              <a:spcAft>
                <a:spcPts val="0"/>
              </a:spcAft>
              <a:buClrTx/>
              <a:buSzTx/>
              <a:buFontTx/>
              <a:buNone/>
              <a:tabLst/>
              <a:defRPr/>
            </a:pPr>
            <a:r>
              <a:rPr kumimoji="0" lang="en-US" altLang="en-US" sz="1800" b="1" i="0" u="none" strike="noStrike" kern="0" cap="none" spc="0" normalizeH="0" baseline="0" noProof="0">
                <a:ln>
                  <a:noFill/>
                </a:ln>
                <a:solidFill>
                  <a:sysClr val="windowText" lastClr="000000"/>
                </a:solidFill>
                <a:effectLst/>
                <a:uLnTx/>
                <a:uFillTx/>
                <a:latin typeface="Calibri"/>
                <a:ea typeface="+mn-ea"/>
                <a:cs typeface="Arial" panose="020B0604020202020204" pitchFamily="34" charset="0"/>
              </a:rPr>
              <a:t>D13S317</a:t>
            </a:r>
          </a:p>
        </p:txBody>
      </p:sp>
      <p:sp>
        <p:nvSpPr>
          <p:cNvPr id="11" name="Text Box 10">
            <a:extLst>
              <a:ext uri="{FF2B5EF4-FFF2-40B4-BE49-F238E27FC236}">
                <a16:creationId xmlns:a16="http://schemas.microsoft.com/office/drawing/2014/main" id="{156442C7-1E51-46EA-A150-50963DCD3F9F}"/>
              </a:ext>
            </a:extLst>
          </p:cNvPr>
          <p:cNvSpPr txBox="1">
            <a:spLocks noChangeArrowheads="1"/>
          </p:cNvSpPr>
          <p:nvPr/>
        </p:nvSpPr>
        <p:spPr bwMode="auto">
          <a:xfrm>
            <a:off x="8089900" y="3062288"/>
            <a:ext cx="1143000" cy="366712"/>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ctr" defTabSz="914400" rtl="0" eaLnBrk="0" fontAlgn="auto" latinLnBrk="0" hangingPunct="0">
              <a:lnSpc>
                <a:spcPct val="100000"/>
              </a:lnSpc>
              <a:spcBef>
                <a:spcPct val="50000"/>
              </a:spcBef>
              <a:spcAft>
                <a:spcPts val="0"/>
              </a:spcAft>
              <a:buClrTx/>
              <a:buSzTx/>
              <a:buFontTx/>
              <a:buNone/>
              <a:tabLst/>
              <a:defRPr/>
            </a:pPr>
            <a:r>
              <a:rPr kumimoji="0" lang="en-US" altLang="en-US" sz="1800" b="1" i="0" u="none" strike="noStrike" kern="0" cap="none" spc="0" normalizeH="0" baseline="0" noProof="0">
                <a:ln>
                  <a:noFill/>
                </a:ln>
                <a:solidFill>
                  <a:sysClr val="windowText" lastClr="000000"/>
                </a:solidFill>
                <a:effectLst/>
                <a:uLnTx/>
                <a:uFillTx/>
                <a:latin typeface="Calibri"/>
                <a:ea typeface="+mn-ea"/>
                <a:cs typeface="Arial" panose="020B0604020202020204" pitchFamily="34" charset="0"/>
              </a:rPr>
              <a:t>D7S820</a:t>
            </a:r>
          </a:p>
        </p:txBody>
      </p:sp>
      <p:sp>
        <p:nvSpPr>
          <p:cNvPr id="12" name="Text Box 11">
            <a:extLst>
              <a:ext uri="{FF2B5EF4-FFF2-40B4-BE49-F238E27FC236}">
                <a16:creationId xmlns:a16="http://schemas.microsoft.com/office/drawing/2014/main" id="{8CB00E51-2D1D-4698-A060-1B50DBB68BA3}"/>
              </a:ext>
            </a:extLst>
          </p:cNvPr>
          <p:cNvSpPr txBox="1">
            <a:spLocks noChangeArrowheads="1"/>
          </p:cNvSpPr>
          <p:nvPr/>
        </p:nvSpPr>
        <p:spPr bwMode="auto">
          <a:xfrm>
            <a:off x="6413500" y="5348288"/>
            <a:ext cx="1143000" cy="366712"/>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ctr" defTabSz="914400" rtl="0" eaLnBrk="0" fontAlgn="auto" latinLnBrk="0" hangingPunct="0">
              <a:lnSpc>
                <a:spcPct val="100000"/>
              </a:lnSpc>
              <a:spcBef>
                <a:spcPct val="50000"/>
              </a:spcBef>
              <a:spcAft>
                <a:spcPts val="0"/>
              </a:spcAft>
              <a:buClrTx/>
              <a:buSzTx/>
              <a:buFontTx/>
              <a:buNone/>
              <a:tabLst/>
              <a:defRPr/>
            </a:pPr>
            <a:r>
              <a:rPr kumimoji="0" lang="en-US" altLang="en-US" sz="1800" b="1" i="0" u="none" strike="noStrike" kern="0" cap="none" spc="0" normalizeH="0" baseline="0" noProof="0">
                <a:ln>
                  <a:noFill/>
                </a:ln>
                <a:solidFill>
                  <a:sysClr val="windowText" lastClr="000000"/>
                </a:solidFill>
                <a:effectLst/>
                <a:uLnTx/>
                <a:uFillTx/>
                <a:latin typeface="Calibri"/>
                <a:ea typeface="+mn-ea"/>
                <a:cs typeface="Arial" panose="020B0604020202020204" pitchFamily="34" charset="0"/>
              </a:rPr>
              <a:t>D16S539</a:t>
            </a:r>
          </a:p>
        </p:txBody>
      </p:sp>
      <p:sp>
        <p:nvSpPr>
          <p:cNvPr id="17" name="Text Box 16">
            <a:extLst>
              <a:ext uri="{FF2B5EF4-FFF2-40B4-BE49-F238E27FC236}">
                <a16:creationId xmlns:a16="http://schemas.microsoft.com/office/drawing/2014/main" id="{57B0BB16-6733-437A-83AA-0ED13DB0728C}"/>
              </a:ext>
            </a:extLst>
          </p:cNvPr>
          <p:cNvSpPr txBox="1">
            <a:spLocks noChangeArrowheads="1"/>
          </p:cNvSpPr>
          <p:nvPr/>
        </p:nvSpPr>
        <p:spPr bwMode="auto">
          <a:xfrm>
            <a:off x="11061700" y="2605088"/>
            <a:ext cx="762000" cy="366712"/>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ctr" defTabSz="914400" rtl="0" eaLnBrk="0" fontAlgn="auto" latinLnBrk="0" hangingPunct="0">
              <a:lnSpc>
                <a:spcPct val="100000"/>
              </a:lnSpc>
              <a:spcBef>
                <a:spcPct val="50000"/>
              </a:spcBef>
              <a:spcAft>
                <a:spcPts val="0"/>
              </a:spcAft>
              <a:buClrTx/>
              <a:buSzTx/>
              <a:buFontTx/>
              <a:buNone/>
              <a:tabLst/>
              <a:defRPr/>
            </a:pPr>
            <a:r>
              <a:rPr kumimoji="0" lang="en-US" altLang="en-US" sz="1800" b="1" i="0" u="none" strike="noStrike" kern="0" cap="none" spc="0" normalizeH="0" baseline="0" noProof="0">
                <a:ln>
                  <a:noFill/>
                </a:ln>
                <a:solidFill>
                  <a:sysClr val="windowText" lastClr="000000"/>
                </a:solidFill>
                <a:effectLst/>
                <a:uLnTx/>
                <a:uFillTx/>
                <a:latin typeface="Calibri"/>
                <a:ea typeface="+mn-ea"/>
                <a:cs typeface="Arial" panose="020B0604020202020204" pitchFamily="34" charset="0"/>
              </a:rPr>
              <a:t>VWA</a:t>
            </a:r>
          </a:p>
        </p:txBody>
      </p:sp>
      <p:grpSp>
        <p:nvGrpSpPr>
          <p:cNvPr id="18" name="Group 18">
            <a:extLst>
              <a:ext uri="{FF2B5EF4-FFF2-40B4-BE49-F238E27FC236}">
                <a16:creationId xmlns:a16="http://schemas.microsoft.com/office/drawing/2014/main" id="{0B16E80C-B24F-431B-AC9C-86A60DDF8BE9}"/>
              </a:ext>
            </a:extLst>
          </p:cNvPr>
          <p:cNvGrpSpPr>
            <a:grpSpLocks/>
          </p:cNvGrpSpPr>
          <p:nvPr/>
        </p:nvGrpSpPr>
        <p:grpSpPr bwMode="auto">
          <a:xfrm>
            <a:off x="10452100" y="4419600"/>
            <a:ext cx="1447800" cy="1281113"/>
            <a:chOff x="4080" y="2832"/>
            <a:chExt cx="912" cy="807"/>
          </a:xfrm>
        </p:grpSpPr>
        <p:sp>
          <p:nvSpPr>
            <p:cNvPr id="19" name="Text Box 19">
              <a:extLst>
                <a:ext uri="{FF2B5EF4-FFF2-40B4-BE49-F238E27FC236}">
                  <a16:creationId xmlns:a16="http://schemas.microsoft.com/office/drawing/2014/main" id="{9377F72C-3BA9-4413-A91D-6F6E49D39B08}"/>
                </a:ext>
              </a:extLst>
            </p:cNvPr>
            <p:cNvSpPr txBox="1">
              <a:spLocks noChangeArrowheads="1"/>
            </p:cNvSpPr>
            <p:nvPr/>
          </p:nvSpPr>
          <p:spPr bwMode="auto">
            <a:xfrm>
              <a:off x="4080" y="2832"/>
              <a:ext cx="528" cy="231"/>
            </a:xfrm>
            <a:prstGeom prst="rect">
              <a:avLst/>
            </a:prstGeom>
            <a:solidFill>
              <a:srgbClr val="00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ctr" defTabSz="914400" rtl="0" eaLnBrk="0" fontAlgn="auto" latinLnBrk="0" hangingPunct="0">
                <a:lnSpc>
                  <a:spcPct val="100000"/>
                </a:lnSpc>
                <a:spcBef>
                  <a:spcPct val="50000"/>
                </a:spcBef>
                <a:spcAft>
                  <a:spcPts val="0"/>
                </a:spcAft>
                <a:buClrTx/>
                <a:buSzTx/>
                <a:buFontTx/>
                <a:buNone/>
                <a:tabLst/>
                <a:defRPr/>
              </a:pPr>
              <a:r>
                <a:rPr kumimoji="0" lang="en-US" altLang="en-US" sz="1800" b="1" i="0" u="none" strike="noStrike" kern="0" cap="none" spc="0" normalizeH="0" baseline="0" noProof="0">
                  <a:ln>
                    <a:noFill/>
                  </a:ln>
                  <a:solidFill>
                    <a:sysClr val="windowText" lastClr="000000"/>
                  </a:solidFill>
                  <a:effectLst/>
                  <a:uLnTx/>
                  <a:uFillTx/>
                  <a:latin typeface="Calibri"/>
                  <a:ea typeface="+mn-ea"/>
                  <a:cs typeface="Arial" panose="020B0604020202020204" pitchFamily="34" charset="0"/>
                </a:rPr>
                <a:t>AMEL</a:t>
              </a:r>
            </a:p>
          </p:txBody>
        </p:sp>
        <p:sp>
          <p:nvSpPr>
            <p:cNvPr id="20" name="Text Box 20">
              <a:extLst>
                <a:ext uri="{FF2B5EF4-FFF2-40B4-BE49-F238E27FC236}">
                  <a16:creationId xmlns:a16="http://schemas.microsoft.com/office/drawing/2014/main" id="{5B3A6B3F-79ED-496A-840E-3021FEF77AE4}"/>
                </a:ext>
              </a:extLst>
            </p:cNvPr>
            <p:cNvSpPr txBox="1">
              <a:spLocks noChangeArrowheads="1"/>
            </p:cNvSpPr>
            <p:nvPr/>
          </p:nvSpPr>
          <p:spPr bwMode="auto">
            <a:xfrm>
              <a:off x="4464" y="3408"/>
              <a:ext cx="528" cy="231"/>
            </a:xfrm>
            <a:prstGeom prst="rect">
              <a:avLst/>
            </a:prstGeom>
            <a:solidFill>
              <a:srgbClr val="00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ctr" defTabSz="914400" rtl="0" eaLnBrk="0" fontAlgn="auto" latinLnBrk="0" hangingPunct="0">
                <a:lnSpc>
                  <a:spcPct val="100000"/>
                </a:lnSpc>
                <a:spcBef>
                  <a:spcPct val="50000"/>
                </a:spcBef>
                <a:spcAft>
                  <a:spcPts val="0"/>
                </a:spcAft>
                <a:buClrTx/>
                <a:buSzTx/>
                <a:buFontTx/>
                <a:buNone/>
                <a:tabLst/>
                <a:defRPr/>
              </a:pPr>
              <a:r>
                <a:rPr kumimoji="0" lang="en-US" altLang="en-US" sz="1800" b="1" i="0" u="none" strike="noStrike" kern="0" cap="none" spc="0" normalizeH="0" baseline="0" noProof="0">
                  <a:ln>
                    <a:noFill/>
                  </a:ln>
                  <a:solidFill>
                    <a:sysClr val="windowText" lastClr="000000"/>
                  </a:solidFill>
                  <a:effectLst/>
                  <a:uLnTx/>
                  <a:uFillTx/>
                  <a:latin typeface="Calibri"/>
                  <a:ea typeface="+mn-ea"/>
                  <a:cs typeface="Arial" panose="020B0604020202020204" pitchFamily="34" charset="0"/>
                </a:rPr>
                <a:t>AMEL</a:t>
              </a:r>
            </a:p>
          </p:txBody>
        </p:sp>
      </p:grpSp>
      <p:pic>
        <p:nvPicPr>
          <p:cNvPr id="16" name="Picture 15" descr="Icon&#10;&#10;Description automatically generated">
            <a:extLst>
              <a:ext uri="{FF2B5EF4-FFF2-40B4-BE49-F238E27FC236}">
                <a16:creationId xmlns:a16="http://schemas.microsoft.com/office/drawing/2014/main" id="{72D2DE97-EB3C-4CDD-9A0F-F71FA57AD0D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53800" y="115440"/>
            <a:ext cx="681085" cy="629493"/>
          </a:xfrm>
          <a:prstGeom prst="rect">
            <a:avLst/>
          </a:prstGeom>
        </p:spPr>
      </p:pic>
    </p:spTree>
    <p:extLst>
      <p:ext uri="{BB962C8B-B14F-4D97-AF65-F5344CB8AC3E}">
        <p14:creationId xmlns:p14="http://schemas.microsoft.com/office/powerpoint/2010/main" val="10516093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itle 1">
            <a:extLst>
              <a:ext uri="{FF2B5EF4-FFF2-40B4-BE49-F238E27FC236}">
                <a16:creationId xmlns:a16="http://schemas.microsoft.com/office/drawing/2014/main" id="{1952E8A1-6858-48E4-A767-4F5B6A1E8E87}"/>
              </a:ext>
            </a:extLst>
          </p:cNvPr>
          <p:cNvSpPr>
            <a:spLocks noGrp="1"/>
          </p:cNvSpPr>
          <p:nvPr>
            <p:ph type="title"/>
          </p:nvPr>
        </p:nvSpPr>
        <p:spPr>
          <a:xfrm>
            <a:off x="1524000" y="152400"/>
            <a:ext cx="9144000" cy="914400"/>
          </a:xfrm>
        </p:spPr>
        <p:txBody>
          <a:bodyPr/>
          <a:lstStyle/>
          <a:p>
            <a:pPr eaLnBrk="1" hangingPunct="1"/>
            <a:r>
              <a:rPr lang="en-US" altLang="en-US" dirty="0">
                <a:latin typeface="Arial" panose="020B0604020202020204" pitchFamily="34" charset="0"/>
                <a:cs typeface="Arial" panose="020B0604020202020204" pitchFamily="34" charset="0"/>
              </a:rPr>
              <a:t>Quality of STR Profile</a:t>
            </a:r>
          </a:p>
        </p:txBody>
      </p:sp>
      <p:sp>
        <p:nvSpPr>
          <p:cNvPr id="105475" name="TextBox 2">
            <a:extLst>
              <a:ext uri="{FF2B5EF4-FFF2-40B4-BE49-F238E27FC236}">
                <a16:creationId xmlns:a16="http://schemas.microsoft.com/office/drawing/2014/main" id="{D776F4E3-9FE0-4C39-934D-F1F09DD034BE}"/>
              </a:ext>
            </a:extLst>
          </p:cNvPr>
          <p:cNvSpPr txBox="1">
            <a:spLocks noChangeArrowheads="1"/>
          </p:cNvSpPr>
          <p:nvPr/>
        </p:nvSpPr>
        <p:spPr bwMode="auto">
          <a:xfrm>
            <a:off x="473725" y="1153099"/>
            <a:ext cx="10763480" cy="5447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200150" indent="-28575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0" fontAlgn="base" hangingPunct="0">
              <a:spcBef>
                <a:spcPct val="0"/>
              </a:spcBef>
              <a:spcAft>
                <a:spcPct val="0"/>
              </a:spcAft>
            </a:pPr>
            <a:r>
              <a:rPr lang="en-US" altLang="en-US" sz="2800" dirty="0">
                <a:solidFill>
                  <a:prstClr val="black"/>
                </a:solidFill>
                <a:latin typeface="Arial" panose="020B0604020202020204" pitchFamily="34" charset="0"/>
                <a:cs typeface="Arial" panose="020B0604020202020204" pitchFamily="34" charset="0"/>
              </a:rPr>
              <a:t>Assignment of allele calls</a:t>
            </a:r>
          </a:p>
          <a:p>
            <a:pPr eaLnBrk="0" fontAlgn="base" hangingPunct="0">
              <a:spcBef>
                <a:spcPct val="0"/>
              </a:spcBef>
              <a:spcAft>
                <a:spcPct val="0"/>
              </a:spcAft>
            </a:pPr>
            <a:r>
              <a:rPr lang="en-US" altLang="en-US" sz="2800" dirty="0">
                <a:solidFill>
                  <a:prstClr val="black"/>
                </a:solidFill>
                <a:latin typeface="Arial" panose="020B0604020202020204" pitchFamily="34" charset="0"/>
                <a:cs typeface="Arial" panose="020B0604020202020204" pitchFamily="34" charset="0"/>
              </a:rPr>
              <a:t>Appropriate peak height/peak threshold</a:t>
            </a:r>
          </a:p>
          <a:p>
            <a:pPr lvl="1" eaLnBrk="0" fontAlgn="base" hangingPunct="0">
              <a:spcBef>
                <a:spcPct val="0"/>
              </a:spcBef>
              <a:spcAft>
                <a:spcPct val="0"/>
              </a:spcAft>
              <a:buFont typeface="Arial" panose="020B0604020202020204" pitchFamily="34" charset="0"/>
              <a:buChar char="•"/>
            </a:pPr>
            <a:r>
              <a:rPr lang="en-US" altLang="en-US" sz="2400" dirty="0">
                <a:solidFill>
                  <a:prstClr val="black"/>
                </a:solidFill>
                <a:latin typeface="Arial" panose="020B0604020202020204" pitchFamily="34" charset="0"/>
                <a:cs typeface="Arial" panose="020B0604020202020204" pitchFamily="34" charset="0"/>
              </a:rPr>
              <a:t>Allelic drop out or stochastic effects due to</a:t>
            </a:r>
          </a:p>
          <a:p>
            <a:pPr lvl="2" eaLnBrk="0" fontAlgn="base" hangingPunct="0">
              <a:spcBef>
                <a:spcPct val="0"/>
              </a:spcBef>
              <a:spcAft>
                <a:spcPct val="0"/>
              </a:spcAft>
            </a:pPr>
            <a:r>
              <a:rPr lang="en-US" altLang="en-US" dirty="0">
                <a:solidFill>
                  <a:prstClr val="black"/>
                </a:solidFill>
                <a:latin typeface="Arial" panose="020B0604020202020204" pitchFamily="34" charset="0"/>
                <a:cs typeface="Arial" panose="020B0604020202020204" pitchFamily="34" charset="0"/>
              </a:rPr>
              <a:t>Low DNA concentration in sample</a:t>
            </a:r>
          </a:p>
          <a:p>
            <a:pPr lvl="2" eaLnBrk="0" fontAlgn="base" hangingPunct="0">
              <a:spcBef>
                <a:spcPct val="0"/>
              </a:spcBef>
              <a:spcAft>
                <a:spcPct val="0"/>
              </a:spcAft>
            </a:pPr>
            <a:r>
              <a:rPr lang="en-US" altLang="en-US" dirty="0">
                <a:solidFill>
                  <a:prstClr val="black"/>
                </a:solidFill>
                <a:latin typeface="Arial" panose="020B0604020202020204" pitchFamily="34" charset="0"/>
                <a:cs typeface="Arial" panose="020B0604020202020204" pitchFamily="34" charset="0"/>
              </a:rPr>
              <a:t>Inhibitors present in PCR reaction</a:t>
            </a:r>
          </a:p>
          <a:p>
            <a:pPr lvl="2" eaLnBrk="0" fontAlgn="base" hangingPunct="0">
              <a:spcBef>
                <a:spcPct val="0"/>
              </a:spcBef>
              <a:spcAft>
                <a:spcPct val="0"/>
              </a:spcAft>
            </a:pPr>
            <a:r>
              <a:rPr lang="en-US" altLang="en-US" dirty="0">
                <a:solidFill>
                  <a:prstClr val="black"/>
                </a:solidFill>
                <a:latin typeface="Arial" panose="020B0604020202020204" pitchFamily="34" charset="0"/>
                <a:cs typeface="Arial" panose="020B0604020202020204" pitchFamily="34" charset="0"/>
              </a:rPr>
              <a:t>Mutation in primer binding site</a:t>
            </a:r>
          </a:p>
          <a:p>
            <a:pPr lvl="2" eaLnBrk="0" fontAlgn="base" hangingPunct="0">
              <a:spcBef>
                <a:spcPct val="0"/>
              </a:spcBef>
              <a:spcAft>
                <a:spcPct val="0"/>
              </a:spcAft>
            </a:pPr>
            <a:r>
              <a:rPr lang="en-US" altLang="en-US" dirty="0">
                <a:solidFill>
                  <a:prstClr val="black"/>
                </a:solidFill>
                <a:latin typeface="Arial" panose="020B0604020202020204" pitchFamily="34" charset="0"/>
                <a:cs typeface="Arial" panose="020B0604020202020204" pitchFamily="34" charset="0"/>
              </a:rPr>
              <a:t>Peak imbalance in tumor cell lines due to aneuploidy or deletion</a:t>
            </a:r>
          </a:p>
          <a:p>
            <a:pPr lvl="1" eaLnBrk="0" fontAlgn="base" hangingPunct="0">
              <a:spcBef>
                <a:spcPct val="0"/>
              </a:spcBef>
              <a:spcAft>
                <a:spcPct val="0"/>
              </a:spcAft>
              <a:buFont typeface="Arial" panose="020B0604020202020204" pitchFamily="34" charset="0"/>
              <a:buChar char="•"/>
            </a:pPr>
            <a:r>
              <a:rPr lang="en-US" altLang="en-US" sz="2400" dirty="0">
                <a:solidFill>
                  <a:prstClr val="black"/>
                </a:solidFill>
                <a:latin typeface="Arial" panose="020B0604020202020204" pitchFamily="34" charset="0"/>
                <a:cs typeface="Arial" panose="020B0604020202020204" pitchFamily="34" charset="0"/>
              </a:rPr>
              <a:t>Overcome stochastic effects by</a:t>
            </a:r>
          </a:p>
          <a:p>
            <a:pPr lvl="2" eaLnBrk="0" fontAlgn="base" hangingPunct="0">
              <a:spcBef>
                <a:spcPct val="0"/>
              </a:spcBef>
              <a:spcAft>
                <a:spcPct val="0"/>
              </a:spcAft>
            </a:pPr>
            <a:r>
              <a:rPr lang="en-US" altLang="en-US" dirty="0">
                <a:solidFill>
                  <a:prstClr val="black"/>
                </a:solidFill>
                <a:latin typeface="Arial" panose="020B0604020202020204" pitchFamily="34" charset="0"/>
                <a:cs typeface="Arial" panose="020B0604020202020204" pitchFamily="34" charset="0"/>
              </a:rPr>
              <a:t>Increasing DNA template in reaction  </a:t>
            </a:r>
          </a:p>
          <a:p>
            <a:pPr lvl="2" eaLnBrk="0" fontAlgn="base" hangingPunct="0">
              <a:spcBef>
                <a:spcPct val="0"/>
              </a:spcBef>
              <a:spcAft>
                <a:spcPct val="0"/>
              </a:spcAft>
            </a:pPr>
            <a:r>
              <a:rPr lang="en-US" altLang="en-US" dirty="0">
                <a:solidFill>
                  <a:prstClr val="black"/>
                </a:solidFill>
                <a:latin typeface="Arial" panose="020B0604020202020204" pitchFamily="34" charset="0"/>
                <a:cs typeface="Arial" panose="020B0604020202020204" pitchFamily="34" charset="0"/>
              </a:rPr>
              <a:t>Increasing the number of cycles in the PCR program</a:t>
            </a:r>
          </a:p>
          <a:p>
            <a:pPr lvl="2" eaLnBrk="0" fontAlgn="base" hangingPunct="0">
              <a:spcBef>
                <a:spcPct val="0"/>
              </a:spcBef>
              <a:spcAft>
                <a:spcPct val="0"/>
              </a:spcAft>
            </a:pPr>
            <a:r>
              <a:rPr lang="en-US" altLang="en-US" dirty="0">
                <a:solidFill>
                  <a:prstClr val="black"/>
                </a:solidFill>
                <a:latin typeface="Arial" panose="020B0604020202020204" pitchFamily="34" charset="0"/>
                <a:cs typeface="Arial" panose="020B0604020202020204" pitchFamily="34" charset="0"/>
              </a:rPr>
              <a:t>Check template DNA for contaminants </a:t>
            </a:r>
          </a:p>
          <a:p>
            <a:pPr lvl="1" eaLnBrk="0" fontAlgn="base" hangingPunct="0">
              <a:spcBef>
                <a:spcPct val="0"/>
              </a:spcBef>
              <a:spcAft>
                <a:spcPct val="0"/>
              </a:spcAft>
              <a:buFont typeface="Arial" panose="020B0604020202020204" pitchFamily="34" charset="0"/>
              <a:buChar char="•"/>
            </a:pPr>
            <a:r>
              <a:rPr lang="en-US" altLang="en-US" sz="2400" dirty="0">
                <a:solidFill>
                  <a:prstClr val="black"/>
                </a:solidFill>
                <a:latin typeface="Arial" panose="020B0604020202020204" pitchFamily="34" charset="0"/>
                <a:cs typeface="Arial" panose="020B0604020202020204" pitchFamily="34" charset="0"/>
              </a:rPr>
              <a:t>Recommended to amplify DNA at two different template concentrations to confirm peak imbalance</a:t>
            </a:r>
          </a:p>
          <a:p>
            <a:pPr eaLnBrk="0" fontAlgn="base" hangingPunct="0">
              <a:spcBef>
                <a:spcPct val="0"/>
              </a:spcBef>
              <a:spcAft>
                <a:spcPct val="0"/>
              </a:spcAft>
            </a:pPr>
            <a:r>
              <a:rPr lang="en-US" altLang="en-US" sz="2800" dirty="0">
                <a:solidFill>
                  <a:prstClr val="black"/>
                </a:solidFill>
                <a:latin typeface="Arial" panose="020B0604020202020204" pitchFamily="34" charset="0"/>
                <a:cs typeface="Arial" panose="020B0604020202020204" pitchFamily="34" charset="0"/>
              </a:rPr>
              <a:t>Detection of microvariants and off-ladder alleles</a:t>
            </a:r>
          </a:p>
        </p:txBody>
      </p:sp>
      <p:pic>
        <p:nvPicPr>
          <p:cNvPr id="105476" name="Picture 5">
            <a:extLst>
              <a:ext uri="{FF2B5EF4-FFF2-40B4-BE49-F238E27FC236}">
                <a16:creationId xmlns:a16="http://schemas.microsoft.com/office/drawing/2014/main" id="{08CE94B9-F22D-4711-9EE4-03C223314A8B}"/>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85089" y="1604964"/>
            <a:ext cx="2860675" cy="151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descr="Icon&#10;&#10;Description automatically generated">
            <a:extLst>
              <a:ext uri="{FF2B5EF4-FFF2-40B4-BE49-F238E27FC236}">
                <a16:creationId xmlns:a16="http://schemas.microsoft.com/office/drawing/2014/main" id="{6A2CB194-3B0B-43BB-8DED-EB62A0AF9BB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53800" y="115440"/>
            <a:ext cx="681085" cy="629493"/>
          </a:xfrm>
          <a:prstGeom prst="rect">
            <a:avLst/>
          </a:prstGeom>
        </p:spPr>
      </p:pic>
    </p:spTree>
    <p:extLst>
      <p:ext uri="{BB962C8B-B14F-4D97-AF65-F5344CB8AC3E}">
        <p14:creationId xmlns:p14="http://schemas.microsoft.com/office/powerpoint/2010/main" val="35775385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2" name="Rectangle 4">
            <a:extLst>
              <a:ext uri="{FF2B5EF4-FFF2-40B4-BE49-F238E27FC236}">
                <a16:creationId xmlns:a16="http://schemas.microsoft.com/office/drawing/2014/main" id="{BF0F76BC-96A2-4404-B059-11F608DEA38C}"/>
              </a:ext>
            </a:extLst>
          </p:cNvPr>
          <p:cNvSpPr>
            <a:spLocks noChangeArrowheads="1"/>
          </p:cNvSpPr>
          <p:nvPr/>
        </p:nvSpPr>
        <p:spPr bwMode="auto">
          <a:xfrm>
            <a:off x="1981200" y="139547"/>
            <a:ext cx="8229600" cy="808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panose="020B0604020202020204" pitchFamily="34" charset="0"/>
              </a:defRPr>
            </a:lvl1pPr>
            <a:lvl2pPr algn="ctr">
              <a:defRPr sz="4400">
                <a:solidFill>
                  <a:schemeClr val="tx2"/>
                </a:solidFill>
                <a:latin typeface="Arial" panose="020B0604020202020204" pitchFamily="34" charset="0"/>
              </a:defRPr>
            </a:lvl2pPr>
            <a:lvl3pPr algn="ctr">
              <a:defRPr sz="4400">
                <a:solidFill>
                  <a:schemeClr val="tx2"/>
                </a:solidFill>
                <a:latin typeface="Arial" panose="020B0604020202020204" pitchFamily="34" charset="0"/>
              </a:defRPr>
            </a:lvl3pPr>
            <a:lvl4pPr algn="ctr">
              <a:defRPr sz="4400">
                <a:solidFill>
                  <a:schemeClr val="tx2"/>
                </a:solidFill>
                <a:latin typeface="Arial" panose="020B0604020202020204" pitchFamily="34" charset="0"/>
              </a:defRPr>
            </a:lvl4pPr>
            <a:lvl5pPr algn="ctr">
              <a:defRPr sz="4400">
                <a:solidFill>
                  <a:schemeClr val="tx2"/>
                </a:solidFill>
                <a:latin typeface="Arial" panose="020B0604020202020204" pitchFamily="34" charset="0"/>
              </a:defRPr>
            </a:lvl5pPr>
            <a:lvl6pPr marL="457200" algn="ctr" fontAlgn="base">
              <a:spcBef>
                <a:spcPct val="0"/>
              </a:spcBef>
              <a:spcAft>
                <a:spcPct val="0"/>
              </a:spcAft>
              <a:defRPr sz="4400">
                <a:solidFill>
                  <a:schemeClr val="tx2"/>
                </a:solidFill>
                <a:latin typeface="Arial" panose="020B0604020202020204" pitchFamily="34" charset="0"/>
              </a:defRPr>
            </a:lvl6pPr>
            <a:lvl7pPr marL="914400" algn="ctr" fontAlgn="base">
              <a:spcBef>
                <a:spcPct val="0"/>
              </a:spcBef>
              <a:spcAft>
                <a:spcPct val="0"/>
              </a:spcAft>
              <a:defRPr sz="4400">
                <a:solidFill>
                  <a:schemeClr val="tx2"/>
                </a:solidFill>
                <a:latin typeface="Arial" panose="020B0604020202020204" pitchFamily="34" charset="0"/>
              </a:defRPr>
            </a:lvl7pPr>
            <a:lvl8pPr marL="1371600" algn="ctr" fontAlgn="base">
              <a:spcBef>
                <a:spcPct val="0"/>
              </a:spcBef>
              <a:spcAft>
                <a:spcPct val="0"/>
              </a:spcAft>
              <a:defRPr sz="4400">
                <a:solidFill>
                  <a:schemeClr val="tx2"/>
                </a:solidFill>
                <a:latin typeface="Arial" panose="020B0604020202020204" pitchFamily="34" charset="0"/>
              </a:defRPr>
            </a:lvl8pPr>
            <a:lvl9pPr marL="1828800" algn="ctr" fontAlgn="base">
              <a:spcBef>
                <a:spcPct val="0"/>
              </a:spcBef>
              <a:spcAft>
                <a:spcPct val="0"/>
              </a:spcAft>
              <a:defRPr sz="4400">
                <a:solidFill>
                  <a:schemeClr val="tx2"/>
                </a:solidFill>
                <a:latin typeface="Arial" panose="020B0604020202020204" pitchFamily="34" charset="0"/>
              </a:defRPr>
            </a:lvl9pPr>
          </a:lstStyle>
          <a:p>
            <a:pPr>
              <a:defRPr/>
            </a:pPr>
            <a:r>
              <a:rPr lang="en-US" altLang="en-US" kern="0" dirty="0">
                <a:solidFill>
                  <a:srgbClr val="000000"/>
                </a:solidFill>
                <a:cs typeface="Arial" panose="020B0604020202020204" pitchFamily="34" charset="0"/>
              </a:rPr>
              <a:t>Summary and Final Thoughts</a:t>
            </a:r>
          </a:p>
        </p:txBody>
      </p:sp>
      <p:sp>
        <p:nvSpPr>
          <p:cNvPr id="48133" name="Rectangle 5">
            <a:extLst>
              <a:ext uri="{FF2B5EF4-FFF2-40B4-BE49-F238E27FC236}">
                <a16:creationId xmlns:a16="http://schemas.microsoft.com/office/drawing/2014/main" id="{F63879F6-E649-473E-B9AD-3F765F60885A}"/>
              </a:ext>
            </a:extLst>
          </p:cNvPr>
          <p:cNvSpPr>
            <a:spLocks noChangeArrowheads="1"/>
          </p:cNvSpPr>
          <p:nvPr/>
        </p:nvSpPr>
        <p:spPr bwMode="auto">
          <a:xfrm>
            <a:off x="143219" y="1035719"/>
            <a:ext cx="11314323" cy="5475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lnSpc>
                <a:spcPct val="90000"/>
              </a:lnSpc>
              <a:defRPr/>
            </a:pPr>
            <a:r>
              <a:rPr lang="en-US" altLang="en-US" sz="2800" kern="0" dirty="0">
                <a:solidFill>
                  <a:srgbClr val="000000"/>
                </a:solidFill>
                <a:cs typeface="Arial" panose="020B0604020202020204" pitchFamily="34" charset="0"/>
              </a:rPr>
              <a:t>Short Tandem Repeat (STR) typing is an accurate and highly discriminatory method for human identification and human cell line authentication</a:t>
            </a:r>
          </a:p>
          <a:p>
            <a:pPr>
              <a:lnSpc>
                <a:spcPct val="90000"/>
              </a:lnSpc>
              <a:defRPr/>
            </a:pPr>
            <a:r>
              <a:rPr lang="en-US" altLang="en-US" sz="2800" kern="0" dirty="0">
                <a:solidFill>
                  <a:srgbClr val="000000"/>
                </a:solidFill>
                <a:cs typeface="Arial" panose="020B0604020202020204" pitchFamily="34" charset="0"/>
              </a:rPr>
              <a:t>STR markers are highly variable regions of the genome targeted with Polymerase Chain Reaction (PCR) amplification</a:t>
            </a:r>
          </a:p>
          <a:p>
            <a:pPr>
              <a:lnSpc>
                <a:spcPct val="90000"/>
              </a:lnSpc>
              <a:defRPr/>
            </a:pPr>
            <a:r>
              <a:rPr lang="en-US" altLang="en-US" sz="2800" kern="0" dirty="0">
                <a:solidFill>
                  <a:srgbClr val="000000"/>
                </a:solidFill>
                <a:cs typeface="Arial" panose="020B0604020202020204" pitchFamily="34" charset="0"/>
              </a:rPr>
              <a:t>DNA profiles are generated through capillary electrophoresis and can be entered into DNA databases of interest</a:t>
            </a:r>
          </a:p>
          <a:p>
            <a:pPr>
              <a:lnSpc>
                <a:spcPct val="90000"/>
              </a:lnSpc>
              <a:defRPr/>
            </a:pPr>
            <a:r>
              <a:rPr lang="en-US" altLang="en-US" sz="2800" dirty="0"/>
              <a:t>There are 8 STR loci plus </a:t>
            </a:r>
            <a:r>
              <a:rPr lang="en-US" altLang="en-US" sz="2800" dirty="0" err="1"/>
              <a:t>Amelogenin</a:t>
            </a:r>
            <a:r>
              <a:rPr lang="en-US" altLang="en-US" sz="2800" dirty="0"/>
              <a:t> that are required by the current ANSI Standard (ASN-0002) for STR genotyping of human cell lines</a:t>
            </a:r>
            <a:endParaRPr lang="en-US" altLang="en-US" sz="2800" kern="0" dirty="0">
              <a:solidFill>
                <a:srgbClr val="000000"/>
              </a:solidFill>
              <a:cs typeface="Arial" panose="020B0604020202020204" pitchFamily="34" charset="0"/>
            </a:endParaRPr>
          </a:p>
          <a:p>
            <a:pPr lvl="1">
              <a:lnSpc>
                <a:spcPct val="90000"/>
              </a:lnSpc>
              <a:defRPr/>
            </a:pPr>
            <a:r>
              <a:rPr lang="en-US" altLang="en-US" sz="2400" kern="0" dirty="0"/>
              <a:t>Based on available data it appears that 8 STR markers plus </a:t>
            </a:r>
            <a:r>
              <a:rPr lang="en-US" altLang="en-US" sz="2400" kern="0" dirty="0" err="1"/>
              <a:t>amelogenin</a:t>
            </a:r>
            <a:r>
              <a:rPr lang="en-US" altLang="en-US" sz="2400" kern="0" dirty="0"/>
              <a:t> </a:t>
            </a:r>
            <a:r>
              <a:rPr lang="en-US" altLang="en-US" sz="2400" u="sng" kern="0" dirty="0"/>
              <a:t>may not be enough</a:t>
            </a:r>
            <a:r>
              <a:rPr lang="en-US" altLang="en-US" sz="2400" kern="0" dirty="0"/>
              <a:t> to discriminate between closely related cell lines</a:t>
            </a:r>
            <a:endParaRPr lang="en-US" altLang="en-US" sz="2400" kern="0" dirty="0">
              <a:solidFill>
                <a:srgbClr val="000000"/>
              </a:solidFill>
              <a:cs typeface="Arial" panose="020B0604020202020204" pitchFamily="34" charset="0"/>
            </a:endParaRPr>
          </a:p>
          <a:p>
            <a:pPr lvl="1">
              <a:lnSpc>
                <a:spcPct val="90000"/>
              </a:lnSpc>
              <a:defRPr/>
            </a:pPr>
            <a:r>
              <a:rPr lang="en-US" altLang="en-US" sz="2400" kern="0" dirty="0">
                <a:solidFill>
                  <a:srgbClr val="000000"/>
                </a:solidFill>
                <a:cs typeface="Arial" panose="020B0604020202020204" pitchFamily="34" charset="0"/>
              </a:rPr>
              <a:t>There are additional STR markers available and present in more recent and larger commercial STR multiplex kits</a:t>
            </a:r>
            <a:endParaRPr lang="en-US" altLang="en-US" sz="2400" kern="0" dirty="0"/>
          </a:p>
        </p:txBody>
      </p:sp>
      <p:pic>
        <p:nvPicPr>
          <p:cNvPr id="4" name="Picture 3" descr="Icon&#10;&#10;Description automatically generated">
            <a:extLst>
              <a:ext uri="{FF2B5EF4-FFF2-40B4-BE49-F238E27FC236}">
                <a16:creationId xmlns:a16="http://schemas.microsoft.com/office/drawing/2014/main" id="{AB6607EF-6E37-42FB-A0E9-98B1628891E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353800" y="115440"/>
            <a:ext cx="681085" cy="629493"/>
          </a:xfrm>
          <a:prstGeom prst="rect">
            <a:avLst/>
          </a:prstGeom>
        </p:spPr>
      </p:pic>
    </p:spTree>
    <p:extLst>
      <p:ext uri="{BB962C8B-B14F-4D97-AF65-F5344CB8AC3E}">
        <p14:creationId xmlns:p14="http://schemas.microsoft.com/office/powerpoint/2010/main" val="15223326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a:extLst>
              <a:ext uri="{FF2B5EF4-FFF2-40B4-BE49-F238E27FC236}">
                <a16:creationId xmlns:a16="http://schemas.microsoft.com/office/drawing/2014/main" id="{0C7D25BF-13CD-44D4-AC35-0164FDD620AE}"/>
              </a:ext>
            </a:extLst>
          </p:cNvPr>
          <p:cNvSpPr>
            <a:spLocks noGrp="1" noChangeArrowheads="1"/>
          </p:cNvSpPr>
          <p:nvPr>
            <p:ph type="title"/>
          </p:nvPr>
        </p:nvSpPr>
        <p:spPr>
          <a:xfrm>
            <a:off x="1981200" y="46038"/>
            <a:ext cx="8229600" cy="1143000"/>
          </a:xfrm>
        </p:spPr>
        <p:txBody>
          <a:bodyPr/>
          <a:lstStyle/>
          <a:p>
            <a:pPr eaLnBrk="1" hangingPunct="1"/>
            <a:r>
              <a:rPr lang="en-US" altLang="en-US"/>
              <a:t>The Human Genome</a:t>
            </a:r>
          </a:p>
        </p:txBody>
      </p:sp>
      <p:grpSp>
        <p:nvGrpSpPr>
          <p:cNvPr id="63491" name="Group 3">
            <a:extLst>
              <a:ext uri="{FF2B5EF4-FFF2-40B4-BE49-F238E27FC236}">
                <a16:creationId xmlns:a16="http://schemas.microsoft.com/office/drawing/2014/main" id="{3C2382D3-B7DA-4EA8-8E9E-E684267D4967}"/>
              </a:ext>
            </a:extLst>
          </p:cNvPr>
          <p:cNvGrpSpPr>
            <a:grpSpLocks/>
          </p:cNvGrpSpPr>
          <p:nvPr/>
        </p:nvGrpSpPr>
        <p:grpSpPr bwMode="auto">
          <a:xfrm>
            <a:off x="2133601" y="1203326"/>
            <a:ext cx="8145463" cy="5330825"/>
            <a:chOff x="384" y="758"/>
            <a:chExt cx="5131" cy="3358"/>
          </a:xfrm>
        </p:grpSpPr>
        <p:grpSp>
          <p:nvGrpSpPr>
            <p:cNvPr id="63493" name="Group 4">
              <a:extLst>
                <a:ext uri="{FF2B5EF4-FFF2-40B4-BE49-F238E27FC236}">
                  <a16:creationId xmlns:a16="http://schemas.microsoft.com/office/drawing/2014/main" id="{A57E9FDF-046B-4C2A-A14B-EBF4EAEFCCA1}"/>
                </a:ext>
              </a:extLst>
            </p:cNvPr>
            <p:cNvGrpSpPr>
              <a:grpSpLocks/>
            </p:cNvGrpSpPr>
            <p:nvPr/>
          </p:nvGrpSpPr>
          <p:grpSpPr bwMode="auto">
            <a:xfrm>
              <a:off x="491" y="972"/>
              <a:ext cx="3162" cy="2651"/>
              <a:chOff x="198" y="1088"/>
              <a:chExt cx="3162" cy="2651"/>
            </a:xfrm>
          </p:grpSpPr>
          <p:pic>
            <p:nvPicPr>
              <p:cNvPr id="63510" name="Picture 5">
                <a:extLst>
                  <a:ext uri="{FF2B5EF4-FFF2-40B4-BE49-F238E27FC236}">
                    <a16:creationId xmlns:a16="http://schemas.microsoft.com/office/drawing/2014/main" id="{3766A2B4-A6E4-4A12-B29E-3A84C84594A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5" y="1088"/>
                <a:ext cx="3000" cy="2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342" name="Text Box 6">
                <a:extLst>
                  <a:ext uri="{FF2B5EF4-FFF2-40B4-BE49-F238E27FC236}">
                    <a16:creationId xmlns:a16="http://schemas.microsoft.com/office/drawing/2014/main" id="{24755B3C-5116-4E43-A319-8F97A654400A}"/>
                  </a:ext>
                </a:extLst>
              </p:cNvPr>
              <p:cNvSpPr txBox="1">
                <a:spLocks noChangeArrowheads="1"/>
              </p:cNvSpPr>
              <p:nvPr/>
            </p:nvSpPr>
            <p:spPr bwMode="auto">
              <a:xfrm rot="-5400000">
                <a:off x="-715" y="2253"/>
                <a:ext cx="1990"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US" altLang="en-US" sz="1200" kern="0">
                    <a:solidFill>
                      <a:srgbClr val="FFFFFF"/>
                    </a:solidFill>
                    <a:latin typeface="Calibri" panose="020F0502020204030204" pitchFamily="34" charset="0"/>
                    <a:cs typeface="Arial" panose="020B0604020202020204" pitchFamily="34" charset="0"/>
                  </a:rPr>
                  <a:t>http://www.ncbi.nlm.nih.gov/genome/guide/</a:t>
                </a:r>
                <a:r>
                  <a:rPr lang="en-US" altLang="en-US" sz="1200" kern="0">
                    <a:solidFill>
                      <a:sysClr val="windowText" lastClr="000000"/>
                    </a:solidFill>
                    <a:latin typeface="Calibri" panose="020F0502020204030204" pitchFamily="34" charset="0"/>
                    <a:cs typeface="Arial" panose="020B0604020202020204" pitchFamily="34" charset="0"/>
                  </a:rPr>
                  <a:t> </a:t>
                </a:r>
              </a:p>
            </p:txBody>
          </p:sp>
          <p:sp>
            <p:nvSpPr>
              <p:cNvPr id="14343" name="Text Box 7">
                <a:extLst>
                  <a:ext uri="{FF2B5EF4-FFF2-40B4-BE49-F238E27FC236}">
                    <a16:creationId xmlns:a16="http://schemas.microsoft.com/office/drawing/2014/main" id="{430CD827-30C7-47D4-9BE8-69F07CE7E867}"/>
                  </a:ext>
                </a:extLst>
              </p:cNvPr>
              <p:cNvSpPr txBox="1">
                <a:spLocks noChangeArrowheads="1"/>
              </p:cNvSpPr>
              <p:nvPr/>
            </p:nvSpPr>
            <p:spPr bwMode="auto">
              <a:xfrm>
                <a:off x="390" y="2436"/>
                <a:ext cx="2970" cy="23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US" altLang="en-US" b="1" kern="0" dirty="0">
                    <a:solidFill>
                      <a:sysClr val="windowText" lastClr="000000"/>
                    </a:solidFill>
                    <a:latin typeface="Calibri" panose="020F0502020204030204" pitchFamily="34" charset="0"/>
                    <a:cs typeface="Arial" panose="020B0604020202020204" pitchFamily="34" charset="0"/>
                  </a:rPr>
                  <a:t>1     2     3    4     5     6     7     8     9    10   11   12</a:t>
                </a:r>
              </a:p>
            </p:txBody>
          </p:sp>
          <p:sp>
            <p:nvSpPr>
              <p:cNvPr id="14344" name="Text Box 8">
                <a:extLst>
                  <a:ext uri="{FF2B5EF4-FFF2-40B4-BE49-F238E27FC236}">
                    <a16:creationId xmlns:a16="http://schemas.microsoft.com/office/drawing/2014/main" id="{7D43443D-8825-40AD-90AA-DBEF9C40D1F7}"/>
                  </a:ext>
                </a:extLst>
              </p:cNvPr>
              <p:cNvSpPr txBox="1">
                <a:spLocks noChangeArrowheads="1"/>
              </p:cNvSpPr>
              <p:nvPr/>
            </p:nvSpPr>
            <p:spPr bwMode="auto">
              <a:xfrm>
                <a:off x="297" y="3448"/>
                <a:ext cx="3022" cy="291"/>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US" altLang="en-US" sz="2400" b="1" kern="0" dirty="0">
                    <a:solidFill>
                      <a:sysClr val="windowText" lastClr="000000"/>
                    </a:solidFill>
                    <a:latin typeface="Calibri" panose="020F0502020204030204" pitchFamily="34" charset="0"/>
                    <a:cs typeface="Arial" panose="020B0604020202020204" pitchFamily="34" charset="0"/>
                  </a:rPr>
                  <a:t>  </a:t>
                </a:r>
                <a:r>
                  <a:rPr lang="en-US" altLang="en-US" b="1" kern="0" dirty="0">
                    <a:solidFill>
                      <a:sysClr val="windowText" lastClr="000000"/>
                    </a:solidFill>
                    <a:latin typeface="Calibri" panose="020F0502020204030204" pitchFamily="34" charset="0"/>
                    <a:cs typeface="Arial" panose="020B0604020202020204" pitchFamily="34" charset="0"/>
                  </a:rPr>
                  <a:t>13   14   15  16   17   18   19   20   21   22   X     Y</a:t>
                </a:r>
              </a:p>
            </p:txBody>
          </p:sp>
        </p:grpSp>
        <p:sp>
          <p:nvSpPr>
            <p:cNvPr id="14345" name="Rectangle 9">
              <a:extLst>
                <a:ext uri="{FF2B5EF4-FFF2-40B4-BE49-F238E27FC236}">
                  <a16:creationId xmlns:a16="http://schemas.microsoft.com/office/drawing/2014/main" id="{AA32663B-2381-461C-B7AF-C5EA8147032C}"/>
                </a:ext>
              </a:extLst>
            </p:cNvPr>
            <p:cNvSpPr>
              <a:spLocks noChangeArrowheads="1"/>
            </p:cNvSpPr>
            <p:nvPr/>
          </p:nvSpPr>
          <p:spPr bwMode="auto">
            <a:xfrm>
              <a:off x="3130" y="2534"/>
              <a:ext cx="432" cy="1046"/>
            </a:xfrm>
            <a:prstGeom prst="rect">
              <a:avLst/>
            </a:prstGeom>
            <a:noFill/>
            <a:ln w="38100">
              <a:solidFill>
                <a:srgbClr val="FF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4346" name="Text Box 10">
              <a:extLst>
                <a:ext uri="{FF2B5EF4-FFF2-40B4-BE49-F238E27FC236}">
                  <a16:creationId xmlns:a16="http://schemas.microsoft.com/office/drawing/2014/main" id="{42CADE61-63CA-442E-8806-CF4B5E73E720}"/>
                </a:ext>
              </a:extLst>
            </p:cNvPr>
            <p:cNvSpPr txBox="1">
              <a:spLocks noChangeArrowheads="1"/>
            </p:cNvSpPr>
            <p:nvPr/>
          </p:nvSpPr>
          <p:spPr bwMode="auto">
            <a:xfrm>
              <a:off x="2698" y="3570"/>
              <a:ext cx="1152"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defRPr/>
              </a:pPr>
              <a:r>
                <a:rPr lang="en-US" altLang="en-US" b="1" i="1" kern="0">
                  <a:solidFill>
                    <a:srgbClr val="FF6600"/>
                  </a:solidFill>
                  <a:latin typeface="Calibri" panose="020F0502020204030204" pitchFamily="34" charset="0"/>
                  <a:cs typeface="Arial" panose="020B0604020202020204" pitchFamily="34" charset="0"/>
                </a:rPr>
                <a:t>Sex-chromosomes</a:t>
              </a:r>
            </a:p>
          </p:txBody>
        </p:sp>
        <p:sp>
          <p:nvSpPr>
            <p:cNvPr id="14347" name="Text Box 11">
              <a:extLst>
                <a:ext uri="{FF2B5EF4-FFF2-40B4-BE49-F238E27FC236}">
                  <a16:creationId xmlns:a16="http://schemas.microsoft.com/office/drawing/2014/main" id="{54161544-A471-4939-9F4C-AC8977D96FB2}"/>
                </a:ext>
              </a:extLst>
            </p:cNvPr>
            <p:cNvSpPr txBox="1">
              <a:spLocks noChangeArrowheads="1"/>
            </p:cNvSpPr>
            <p:nvPr/>
          </p:nvSpPr>
          <p:spPr bwMode="auto">
            <a:xfrm>
              <a:off x="1950" y="998"/>
              <a:ext cx="873" cy="2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en-US" altLang="en-US" sz="2000" b="1" kern="0" dirty="0">
                  <a:solidFill>
                    <a:srgbClr val="0000FF"/>
                  </a:solidFill>
                  <a:latin typeface="Calibri" panose="020F0502020204030204" pitchFamily="34" charset="0"/>
                  <a:cs typeface="Arial" panose="020B0604020202020204" pitchFamily="34" charset="0"/>
                </a:rPr>
                <a:t>Autosomes</a:t>
              </a:r>
            </a:p>
          </p:txBody>
        </p:sp>
        <p:sp>
          <p:nvSpPr>
            <p:cNvPr id="14348" name="Text Box 12">
              <a:extLst>
                <a:ext uri="{FF2B5EF4-FFF2-40B4-BE49-F238E27FC236}">
                  <a16:creationId xmlns:a16="http://schemas.microsoft.com/office/drawing/2014/main" id="{4529C788-0962-4DA8-B6B5-16DA2054D160}"/>
                </a:ext>
              </a:extLst>
            </p:cNvPr>
            <p:cNvSpPr txBox="1">
              <a:spLocks noChangeArrowheads="1"/>
            </p:cNvSpPr>
            <p:nvPr/>
          </p:nvSpPr>
          <p:spPr bwMode="auto">
            <a:xfrm>
              <a:off x="727" y="3674"/>
              <a:ext cx="2092" cy="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defRPr/>
              </a:pPr>
              <a:r>
                <a:rPr lang="en-US" altLang="en-US" sz="2400" kern="0">
                  <a:solidFill>
                    <a:sysClr val="windowText" lastClr="000000"/>
                  </a:solidFill>
                  <a:latin typeface="Calibri" panose="020F0502020204030204" pitchFamily="34" charset="0"/>
                  <a:cs typeface="Arial" panose="020B0604020202020204" pitchFamily="34" charset="0"/>
                </a:rPr>
                <a:t>3.2 billion bp</a:t>
              </a:r>
              <a:endParaRPr lang="en-US" altLang="en-US" sz="2400" kern="0">
                <a:solidFill>
                  <a:sysClr val="windowText" lastClr="000000"/>
                </a:solidFill>
                <a:latin typeface="Times New Roman" panose="02020603050405020304" pitchFamily="18" charset="0"/>
                <a:cs typeface="Arial" panose="020B0604020202020204" pitchFamily="34" charset="0"/>
              </a:endParaRPr>
            </a:p>
          </p:txBody>
        </p:sp>
        <p:sp>
          <p:nvSpPr>
            <p:cNvPr id="14349" name="AutoShape 13">
              <a:extLst>
                <a:ext uri="{FF2B5EF4-FFF2-40B4-BE49-F238E27FC236}">
                  <a16:creationId xmlns:a16="http://schemas.microsoft.com/office/drawing/2014/main" id="{CA252638-4E6E-4AA1-B0BB-B0BEB1550168}"/>
                </a:ext>
              </a:extLst>
            </p:cNvPr>
            <p:cNvSpPr>
              <a:spLocks noChangeArrowheads="1"/>
            </p:cNvSpPr>
            <p:nvPr/>
          </p:nvSpPr>
          <p:spPr bwMode="auto">
            <a:xfrm>
              <a:off x="412" y="758"/>
              <a:ext cx="3504" cy="3358"/>
            </a:xfrm>
            <a:prstGeom prst="roundRect">
              <a:avLst>
                <a:gd name="adj" fmla="val 16667"/>
              </a:avLst>
            </a:prstGeom>
            <a:noFill/>
            <a:ln w="285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4350" name="Text Box 14">
              <a:extLst>
                <a:ext uri="{FF2B5EF4-FFF2-40B4-BE49-F238E27FC236}">
                  <a16:creationId xmlns:a16="http://schemas.microsoft.com/office/drawing/2014/main" id="{391059EF-1356-4DE5-91EA-464535352CC0}"/>
                </a:ext>
              </a:extLst>
            </p:cNvPr>
            <p:cNvSpPr txBox="1">
              <a:spLocks noChangeArrowheads="1"/>
            </p:cNvSpPr>
            <p:nvPr/>
          </p:nvSpPr>
          <p:spPr bwMode="auto">
            <a:xfrm>
              <a:off x="920" y="758"/>
              <a:ext cx="2346"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en-US" altLang="en-US" b="1" i="1" kern="0" dirty="0">
                  <a:solidFill>
                    <a:sysClr val="windowText" lastClr="000000"/>
                  </a:solidFill>
                  <a:latin typeface="Calibri" panose="020F0502020204030204" pitchFamily="34" charset="0"/>
                  <a:cs typeface="Arial" panose="020B0604020202020204" pitchFamily="34" charset="0"/>
                </a:rPr>
                <a:t>Nuclear DNA - Located in cell nucleus</a:t>
              </a:r>
            </a:p>
          </p:txBody>
        </p:sp>
        <p:sp>
          <p:nvSpPr>
            <p:cNvPr id="14351" name="Text Box 15">
              <a:extLst>
                <a:ext uri="{FF2B5EF4-FFF2-40B4-BE49-F238E27FC236}">
                  <a16:creationId xmlns:a16="http://schemas.microsoft.com/office/drawing/2014/main" id="{84E7CAD7-32C4-4EA2-B5F1-40F51AD0E85E}"/>
                </a:ext>
              </a:extLst>
            </p:cNvPr>
            <p:cNvSpPr txBox="1">
              <a:spLocks noChangeArrowheads="1"/>
            </p:cNvSpPr>
            <p:nvPr/>
          </p:nvSpPr>
          <p:spPr bwMode="auto">
            <a:xfrm>
              <a:off x="3034" y="1036"/>
              <a:ext cx="768" cy="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2000" b="1" i="1" kern="0">
                  <a:solidFill>
                    <a:srgbClr val="660066"/>
                  </a:solidFill>
                  <a:latin typeface="Calibri" panose="020F0502020204030204" pitchFamily="34" charset="0"/>
                  <a:cs typeface="Arial" panose="020B0604020202020204" pitchFamily="34" charset="0"/>
                </a:rPr>
                <a:t>2 copies per cell</a:t>
              </a:r>
            </a:p>
          </p:txBody>
        </p:sp>
        <p:sp>
          <p:nvSpPr>
            <p:cNvPr id="14352" name="Freeform 16">
              <a:extLst>
                <a:ext uri="{FF2B5EF4-FFF2-40B4-BE49-F238E27FC236}">
                  <a16:creationId xmlns:a16="http://schemas.microsoft.com/office/drawing/2014/main" id="{24AF79CA-B38F-461B-A464-0FF5015A2B42}"/>
                </a:ext>
              </a:extLst>
            </p:cNvPr>
            <p:cNvSpPr>
              <a:spLocks/>
            </p:cNvSpPr>
            <p:nvPr/>
          </p:nvSpPr>
          <p:spPr bwMode="auto">
            <a:xfrm>
              <a:off x="586" y="950"/>
              <a:ext cx="2976" cy="2688"/>
            </a:xfrm>
            <a:custGeom>
              <a:avLst/>
              <a:gdLst>
                <a:gd name="T0" fmla="*/ 0 w 2976"/>
                <a:gd name="T1" fmla="*/ 0 h 2688"/>
                <a:gd name="T2" fmla="*/ 0 w 2976"/>
                <a:gd name="T3" fmla="*/ 2688 h 2688"/>
                <a:gd name="T4" fmla="*/ 2496 w 2976"/>
                <a:gd name="T5" fmla="*/ 2688 h 2688"/>
                <a:gd name="T6" fmla="*/ 2501 w 2976"/>
                <a:gd name="T7" fmla="*/ 1564 h 2688"/>
                <a:gd name="T8" fmla="*/ 2967 w 2976"/>
                <a:gd name="T9" fmla="*/ 1564 h 2688"/>
                <a:gd name="T10" fmla="*/ 2976 w 2976"/>
                <a:gd name="T11" fmla="*/ 624 h 2688"/>
                <a:gd name="T12" fmla="*/ 0 w 2976"/>
                <a:gd name="T13" fmla="*/ 0 h 2688"/>
              </a:gdLst>
              <a:ahLst/>
              <a:cxnLst>
                <a:cxn ang="0">
                  <a:pos x="T0" y="T1"/>
                </a:cxn>
                <a:cxn ang="0">
                  <a:pos x="T2" y="T3"/>
                </a:cxn>
                <a:cxn ang="0">
                  <a:pos x="T4" y="T5"/>
                </a:cxn>
                <a:cxn ang="0">
                  <a:pos x="T6" y="T7"/>
                </a:cxn>
                <a:cxn ang="0">
                  <a:pos x="T8" y="T9"/>
                </a:cxn>
                <a:cxn ang="0">
                  <a:pos x="T10" y="T11"/>
                </a:cxn>
                <a:cxn ang="0">
                  <a:pos x="T12" y="T13"/>
                </a:cxn>
              </a:cxnLst>
              <a:rect l="0" t="0" r="r" b="b"/>
              <a:pathLst>
                <a:path w="2976" h="2688">
                  <a:moveTo>
                    <a:pt x="0" y="0"/>
                  </a:moveTo>
                  <a:lnTo>
                    <a:pt x="0" y="2688"/>
                  </a:lnTo>
                  <a:lnTo>
                    <a:pt x="2496" y="2688"/>
                  </a:lnTo>
                  <a:lnTo>
                    <a:pt x="2501" y="1564"/>
                  </a:lnTo>
                  <a:lnTo>
                    <a:pt x="2967" y="1564"/>
                  </a:lnTo>
                  <a:lnTo>
                    <a:pt x="2976" y="624"/>
                  </a:lnTo>
                  <a:lnTo>
                    <a:pt x="0" y="0"/>
                  </a:lnTo>
                  <a:close/>
                </a:path>
              </a:pathLst>
            </a:custGeom>
            <a:noFill/>
            <a:ln w="28575" cmpd="sng">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4353" name="Text Box 17">
              <a:extLst>
                <a:ext uri="{FF2B5EF4-FFF2-40B4-BE49-F238E27FC236}">
                  <a16:creationId xmlns:a16="http://schemas.microsoft.com/office/drawing/2014/main" id="{F76981C1-C5F0-402D-AE06-064CA8A8B765}"/>
                </a:ext>
              </a:extLst>
            </p:cNvPr>
            <p:cNvSpPr txBox="1">
              <a:spLocks noChangeArrowheads="1"/>
            </p:cNvSpPr>
            <p:nvPr/>
          </p:nvSpPr>
          <p:spPr bwMode="auto">
            <a:xfrm>
              <a:off x="4178" y="1988"/>
              <a:ext cx="1069"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defRPr/>
              </a:pPr>
              <a:r>
                <a:rPr lang="en-US" altLang="en-US" sz="2000" i="1" kern="0">
                  <a:solidFill>
                    <a:sysClr val="windowText" lastClr="000000"/>
                  </a:solidFill>
                  <a:latin typeface="Calibri" panose="020F0502020204030204" pitchFamily="34" charset="0"/>
                  <a:cs typeface="Arial" panose="020B0604020202020204" pitchFamily="34" charset="0"/>
                </a:rPr>
                <a:t>mtDNA</a:t>
              </a:r>
            </a:p>
            <a:p>
              <a:pPr algn="ctr" eaLnBrk="0" hangingPunct="0">
                <a:defRPr/>
              </a:pPr>
              <a:r>
                <a:rPr lang="en-US" altLang="en-US" sz="2400" kern="0">
                  <a:solidFill>
                    <a:sysClr val="windowText" lastClr="000000"/>
                  </a:solidFill>
                  <a:latin typeface="Calibri" panose="020F0502020204030204" pitchFamily="34" charset="0"/>
                  <a:cs typeface="Arial" panose="020B0604020202020204" pitchFamily="34" charset="0"/>
                </a:rPr>
                <a:t>16,569 bp</a:t>
              </a:r>
              <a:endParaRPr lang="en-US" altLang="en-US" sz="1600" kern="0">
                <a:solidFill>
                  <a:sysClr val="windowText" lastClr="000000"/>
                </a:solidFill>
                <a:latin typeface="Times New Roman" panose="02020603050405020304" pitchFamily="18" charset="0"/>
                <a:cs typeface="Arial" panose="020B0604020202020204" pitchFamily="34" charset="0"/>
              </a:endParaRPr>
            </a:p>
          </p:txBody>
        </p:sp>
        <p:grpSp>
          <p:nvGrpSpPr>
            <p:cNvPr id="63503" name="Group 18">
              <a:extLst>
                <a:ext uri="{FF2B5EF4-FFF2-40B4-BE49-F238E27FC236}">
                  <a16:creationId xmlns:a16="http://schemas.microsoft.com/office/drawing/2014/main" id="{30252287-D39C-48C6-A45A-06528396660F}"/>
                </a:ext>
              </a:extLst>
            </p:cNvPr>
            <p:cNvGrpSpPr>
              <a:grpSpLocks/>
            </p:cNvGrpSpPr>
            <p:nvPr/>
          </p:nvGrpSpPr>
          <p:grpSpPr bwMode="auto">
            <a:xfrm>
              <a:off x="4024" y="2509"/>
              <a:ext cx="1354" cy="715"/>
              <a:chOff x="4166" y="2681"/>
              <a:chExt cx="1354" cy="715"/>
            </a:xfrm>
          </p:grpSpPr>
          <p:sp>
            <p:nvSpPr>
              <p:cNvPr id="14355" name="Oval 19">
                <a:extLst>
                  <a:ext uri="{FF2B5EF4-FFF2-40B4-BE49-F238E27FC236}">
                    <a16:creationId xmlns:a16="http://schemas.microsoft.com/office/drawing/2014/main" id="{BF2E1AD3-0C86-40BD-B2B2-420EA74C40D7}"/>
                  </a:ext>
                </a:extLst>
              </p:cNvPr>
              <p:cNvSpPr>
                <a:spLocks noChangeArrowheads="1"/>
              </p:cNvSpPr>
              <p:nvPr/>
            </p:nvSpPr>
            <p:spPr bwMode="auto">
              <a:xfrm>
                <a:off x="4656" y="2681"/>
                <a:ext cx="384" cy="391"/>
              </a:xfrm>
              <a:prstGeom prst="ellipse">
                <a:avLst/>
              </a:prstGeom>
              <a:solidFill>
                <a:srgbClr val="FFFFFF"/>
              </a:solidFill>
              <a:ln w="57150" cmpd="thinThick">
                <a:solidFill>
                  <a:srgbClr val="33CC33"/>
                </a:solidFill>
                <a:round/>
                <a:headEnd/>
                <a:tailEnd/>
              </a:ln>
            </p:spPr>
            <p:txBody>
              <a:bodyP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4356" name="Text Box 20">
                <a:extLst>
                  <a:ext uri="{FF2B5EF4-FFF2-40B4-BE49-F238E27FC236}">
                    <a16:creationId xmlns:a16="http://schemas.microsoft.com/office/drawing/2014/main" id="{AB22B610-6130-496B-9DA5-ADFB79CF99D5}"/>
                  </a:ext>
                </a:extLst>
              </p:cNvPr>
              <p:cNvSpPr txBox="1">
                <a:spLocks noChangeArrowheads="1"/>
              </p:cNvSpPr>
              <p:nvPr/>
            </p:nvSpPr>
            <p:spPr bwMode="auto">
              <a:xfrm>
                <a:off x="4166" y="3146"/>
                <a:ext cx="1354"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2000" b="1" kern="0">
                    <a:solidFill>
                      <a:srgbClr val="33CC33"/>
                    </a:solidFill>
                    <a:latin typeface="Calibri" panose="020F0502020204030204" pitchFamily="34" charset="0"/>
                    <a:cs typeface="Arial" panose="020B0604020202020204" pitchFamily="34" charset="0"/>
                  </a:rPr>
                  <a:t>mtDNA</a:t>
                </a:r>
              </a:p>
            </p:txBody>
          </p:sp>
        </p:grpSp>
        <p:sp>
          <p:nvSpPr>
            <p:cNvPr id="14357" name="Oval 21">
              <a:extLst>
                <a:ext uri="{FF2B5EF4-FFF2-40B4-BE49-F238E27FC236}">
                  <a16:creationId xmlns:a16="http://schemas.microsoft.com/office/drawing/2014/main" id="{64239C44-6F50-49AE-91C4-D87BFDB2D65E}"/>
                </a:ext>
              </a:extLst>
            </p:cNvPr>
            <p:cNvSpPr>
              <a:spLocks noChangeArrowheads="1"/>
            </p:cNvSpPr>
            <p:nvPr/>
          </p:nvSpPr>
          <p:spPr bwMode="auto">
            <a:xfrm>
              <a:off x="4034" y="1844"/>
              <a:ext cx="1344" cy="1747"/>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4358" name="Text Box 22">
              <a:extLst>
                <a:ext uri="{FF2B5EF4-FFF2-40B4-BE49-F238E27FC236}">
                  <a16:creationId xmlns:a16="http://schemas.microsoft.com/office/drawing/2014/main" id="{406C3CA1-885E-4B75-9C81-9D79FB444428}"/>
                </a:ext>
              </a:extLst>
            </p:cNvPr>
            <p:cNvSpPr txBox="1">
              <a:spLocks noChangeArrowheads="1"/>
            </p:cNvSpPr>
            <p:nvPr/>
          </p:nvSpPr>
          <p:spPr bwMode="auto">
            <a:xfrm>
              <a:off x="3823" y="1014"/>
              <a:ext cx="1692" cy="7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b="1" i="1" kern="0">
                  <a:solidFill>
                    <a:sysClr val="windowText" lastClr="000000"/>
                  </a:solidFill>
                  <a:latin typeface="Calibri" panose="020F0502020204030204" pitchFamily="34" charset="0"/>
                  <a:cs typeface="Arial" panose="020B0604020202020204" pitchFamily="34" charset="0"/>
                </a:rPr>
                <a:t>Located in mitochondria </a:t>
              </a:r>
            </a:p>
            <a:p>
              <a:pPr algn="ctr">
                <a:defRPr/>
              </a:pPr>
              <a:r>
                <a:rPr lang="en-US" altLang="en-US" b="1" i="1" kern="0">
                  <a:solidFill>
                    <a:sysClr val="windowText" lastClr="000000"/>
                  </a:solidFill>
                  <a:latin typeface="Calibri" panose="020F0502020204030204" pitchFamily="34" charset="0"/>
                  <a:cs typeface="Arial" panose="020B0604020202020204" pitchFamily="34" charset="0"/>
                </a:rPr>
                <a:t>(multiple copies </a:t>
              </a:r>
            </a:p>
            <a:p>
              <a:pPr algn="ctr">
                <a:defRPr/>
              </a:pPr>
              <a:r>
                <a:rPr lang="en-US" altLang="en-US" b="1" i="1" kern="0">
                  <a:solidFill>
                    <a:sysClr val="windowText" lastClr="000000"/>
                  </a:solidFill>
                  <a:latin typeface="Calibri" panose="020F0502020204030204" pitchFamily="34" charset="0"/>
                  <a:cs typeface="Arial" panose="020B0604020202020204" pitchFamily="34" charset="0"/>
                </a:rPr>
                <a:t>in cell cytoplasm)</a:t>
              </a:r>
            </a:p>
            <a:p>
              <a:pPr>
                <a:defRPr/>
              </a:pPr>
              <a:endParaRPr lang="en-US" altLang="en-US" kern="0">
                <a:solidFill>
                  <a:sysClr val="windowText" lastClr="000000"/>
                </a:solidFill>
                <a:latin typeface="Calibri" panose="020F0502020204030204" pitchFamily="34" charset="0"/>
                <a:cs typeface="Arial" panose="020B0604020202020204" pitchFamily="34" charset="0"/>
              </a:endParaRPr>
            </a:p>
          </p:txBody>
        </p:sp>
        <p:sp>
          <p:nvSpPr>
            <p:cNvPr id="14359" name="Text Box 23">
              <a:extLst>
                <a:ext uri="{FF2B5EF4-FFF2-40B4-BE49-F238E27FC236}">
                  <a16:creationId xmlns:a16="http://schemas.microsoft.com/office/drawing/2014/main" id="{8E417865-F628-4200-A482-4C723F782481}"/>
                </a:ext>
              </a:extLst>
            </p:cNvPr>
            <p:cNvSpPr txBox="1">
              <a:spLocks noChangeArrowheads="1"/>
            </p:cNvSpPr>
            <p:nvPr/>
          </p:nvSpPr>
          <p:spPr bwMode="auto">
            <a:xfrm>
              <a:off x="4098" y="3562"/>
              <a:ext cx="1344" cy="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2000" b="1" i="1" kern="0">
                  <a:solidFill>
                    <a:srgbClr val="660066"/>
                  </a:solidFill>
                  <a:latin typeface="Calibri" panose="020F0502020204030204" pitchFamily="34" charset="0"/>
                  <a:cs typeface="Arial" panose="020B0604020202020204" pitchFamily="34" charset="0"/>
                </a:rPr>
                <a:t>100s of copies per cell</a:t>
              </a:r>
            </a:p>
          </p:txBody>
        </p:sp>
        <p:sp>
          <p:nvSpPr>
            <p:cNvPr id="14360" name="Text Box 24">
              <a:extLst>
                <a:ext uri="{FF2B5EF4-FFF2-40B4-BE49-F238E27FC236}">
                  <a16:creationId xmlns:a16="http://schemas.microsoft.com/office/drawing/2014/main" id="{F0D5DBEF-6908-4343-B518-9704F4F19846}"/>
                </a:ext>
              </a:extLst>
            </p:cNvPr>
            <p:cNvSpPr txBox="1">
              <a:spLocks noChangeArrowheads="1"/>
            </p:cNvSpPr>
            <p:nvPr/>
          </p:nvSpPr>
          <p:spPr bwMode="auto">
            <a:xfrm rot="16200000">
              <a:off x="-533" y="2197"/>
              <a:ext cx="2027" cy="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en-US" altLang="en-US" sz="1400" i="1" kern="0">
                  <a:solidFill>
                    <a:sysClr val="windowText" lastClr="000000"/>
                  </a:solidFill>
                  <a:latin typeface="Calibri" panose="020F0502020204030204" pitchFamily="34" charset="0"/>
                  <a:cs typeface="Arial" panose="020B0604020202020204" pitchFamily="34" charset="0"/>
                </a:rPr>
                <a:t>Only single copy of each autosome shown</a:t>
              </a:r>
            </a:p>
          </p:txBody>
        </p:sp>
      </p:grpSp>
      <p:sp>
        <p:nvSpPr>
          <p:cNvPr id="14361" name="Text Box 25">
            <a:extLst>
              <a:ext uri="{FF2B5EF4-FFF2-40B4-BE49-F238E27FC236}">
                <a16:creationId xmlns:a16="http://schemas.microsoft.com/office/drawing/2014/main" id="{3A4D2610-4430-45E4-9BE0-98E7EA90E64B}"/>
              </a:ext>
            </a:extLst>
          </p:cNvPr>
          <p:cNvSpPr txBox="1">
            <a:spLocks noChangeArrowheads="1"/>
          </p:cNvSpPr>
          <p:nvPr/>
        </p:nvSpPr>
        <p:spPr bwMode="auto">
          <a:xfrm rot="16200000">
            <a:off x="-570226" y="3646896"/>
            <a:ext cx="462819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en-US" altLang="en-US" sz="1200" kern="0">
                <a:solidFill>
                  <a:srgbClr val="808080"/>
                </a:solidFill>
                <a:latin typeface="Calibri" panose="020F0502020204030204" pitchFamily="34" charset="0"/>
                <a:cs typeface="Arial" panose="020B0604020202020204" pitchFamily="34" charset="0"/>
              </a:rPr>
              <a:t>John M. Butler (2009) </a:t>
            </a:r>
            <a:r>
              <a:rPr lang="en-US" altLang="en-US" sz="1200" i="1" kern="0">
                <a:solidFill>
                  <a:srgbClr val="808080"/>
                </a:solidFill>
                <a:latin typeface="Calibri" panose="020F0502020204030204" pitchFamily="34" charset="0"/>
                <a:cs typeface="Arial" panose="020B0604020202020204" pitchFamily="34" charset="0"/>
              </a:rPr>
              <a:t>Fundamentals of Forensic DNA Typing</a:t>
            </a:r>
            <a:r>
              <a:rPr lang="en-US" altLang="en-US" sz="1200" kern="0">
                <a:solidFill>
                  <a:srgbClr val="808080"/>
                </a:solidFill>
                <a:latin typeface="Calibri" panose="020F0502020204030204" pitchFamily="34" charset="0"/>
                <a:cs typeface="Arial" panose="020B0604020202020204" pitchFamily="34" charset="0"/>
              </a:rPr>
              <a:t>, Figure 2.3</a:t>
            </a:r>
          </a:p>
        </p:txBody>
      </p:sp>
      <p:pic>
        <p:nvPicPr>
          <p:cNvPr id="26" name="Picture 25" descr="Icon&#10;&#10;Description automatically generated">
            <a:extLst>
              <a:ext uri="{FF2B5EF4-FFF2-40B4-BE49-F238E27FC236}">
                <a16:creationId xmlns:a16="http://schemas.microsoft.com/office/drawing/2014/main" id="{CE5E9C86-763E-4B42-B4B7-81A6022444C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53800" y="115440"/>
            <a:ext cx="681085" cy="629493"/>
          </a:xfrm>
          <a:prstGeom prst="rect">
            <a:avLst/>
          </a:prstGeom>
        </p:spPr>
      </p:pic>
    </p:spTree>
    <p:extLst>
      <p:ext uri="{BB962C8B-B14F-4D97-AF65-F5344CB8AC3E}">
        <p14:creationId xmlns:p14="http://schemas.microsoft.com/office/powerpoint/2010/main" val="1652557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5538" name="Group 2">
            <a:extLst>
              <a:ext uri="{FF2B5EF4-FFF2-40B4-BE49-F238E27FC236}">
                <a16:creationId xmlns:a16="http://schemas.microsoft.com/office/drawing/2014/main" id="{697135AE-2B89-4405-BDCA-F0100A90EF6B}"/>
              </a:ext>
            </a:extLst>
          </p:cNvPr>
          <p:cNvGrpSpPr>
            <a:grpSpLocks/>
          </p:cNvGrpSpPr>
          <p:nvPr/>
        </p:nvGrpSpPr>
        <p:grpSpPr bwMode="auto">
          <a:xfrm>
            <a:off x="1673225" y="1482726"/>
            <a:ext cx="5041900" cy="4208463"/>
            <a:chOff x="197" y="1088"/>
            <a:chExt cx="3176" cy="2651"/>
          </a:xfrm>
        </p:grpSpPr>
        <p:pic>
          <p:nvPicPr>
            <p:cNvPr id="65559" name="Picture 3">
              <a:extLst>
                <a:ext uri="{FF2B5EF4-FFF2-40B4-BE49-F238E27FC236}">
                  <a16:creationId xmlns:a16="http://schemas.microsoft.com/office/drawing/2014/main" id="{623523E3-72EB-407E-908A-DA9FD4088E1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5" y="1088"/>
              <a:ext cx="3000" cy="2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292" name="Text Box 4">
              <a:extLst>
                <a:ext uri="{FF2B5EF4-FFF2-40B4-BE49-F238E27FC236}">
                  <a16:creationId xmlns:a16="http://schemas.microsoft.com/office/drawing/2014/main" id="{3565225E-FF6A-46EC-96C9-1A18E7DF8F71}"/>
                </a:ext>
              </a:extLst>
            </p:cNvPr>
            <p:cNvSpPr txBox="1">
              <a:spLocks noChangeArrowheads="1"/>
            </p:cNvSpPr>
            <p:nvPr/>
          </p:nvSpPr>
          <p:spPr bwMode="auto">
            <a:xfrm rot="-5400000">
              <a:off x="-712" y="2253"/>
              <a:ext cx="1990"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US" altLang="en-US" sz="1200" kern="0">
                  <a:solidFill>
                    <a:srgbClr val="FFFFFF"/>
                  </a:solidFill>
                  <a:latin typeface="Calibri" panose="020F0502020204030204" pitchFamily="34" charset="0"/>
                  <a:cs typeface="Arial" panose="020B0604020202020204" pitchFamily="34" charset="0"/>
                </a:rPr>
                <a:t>http://www.ncbi.nlm.nih.gov/genome/guide/</a:t>
              </a:r>
              <a:r>
                <a:rPr lang="en-US" altLang="en-US" sz="1200" kern="0">
                  <a:solidFill>
                    <a:sysClr val="windowText" lastClr="000000"/>
                  </a:solidFill>
                  <a:latin typeface="Calibri" panose="020F0502020204030204" pitchFamily="34" charset="0"/>
                  <a:cs typeface="Arial" panose="020B0604020202020204" pitchFamily="34" charset="0"/>
                </a:rPr>
                <a:t> </a:t>
              </a:r>
            </a:p>
          </p:txBody>
        </p:sp>
        <p:sp>
          <p:nvSpPr>
            <p:cNvPr id="12293" name="Text Box 5">
              <a:extLst>
                <a:ext uri="{FF2B5EF4-FFF2-40B4-BE49-F238E27FC236}">
                  <a16:creationId xmlns:a16="http://schemas.microsoft.com/office/drawing/2014/main" id="{06FE9024-BA0C-4C58-9218-25C62FB4D960}"/>
                </a:ext>
              </a:extLst>
            </p:cNvPr>
            <p:cNvSpPr txBox="1">
              <a:spLocks noChangeArrowheads="1"/>
            </p:cNvSpPr>
            <p:nvPr/>
          </p:nvSpPr>
          <p:spPr bwMode="auto">
            <a:xfrm>
              <a:off x="403" y="2449"/>
              <a:ext cx="2970" cy="23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US" altLang="en-US" b="1" kern="0" dirty="0">
                  <a:solidFill>
                    <a:sysClr val="windowText" lastClr="000000"/>
                  </a:solidFill>
                  <a:latin typeface="Calibri" panose="020F0502020204030204" pitchFamily="34" charset="0"/>
                  <a:cs typeface="Arial" panose="020B0604020202020204" pitchFamily="34" charset="0"/>
                </a:rPr>
                <a:t>1     2     3    4     5     6     7     8     9    10   11   12</a:t>
              </a:r>
            </a:p>
          </p:txBody>
        </p:sp>
        <p:sp>
          <p:nvSpPr>
            <p:cNvPr id="12294" name="Text Box 6">
              <a:extLst>
                <a:ext uri="{FF2B5EF4-FFF2-40B4-BE49-F238E27FC236}">
                  <a16:creationId xmlns:a16="http://schemas.microsoft.com/office/drawing/2014/main" id="{70659447-0533-44F9-91F3-2CCA2E7EBBDF}"/>
                </a:ext>
              </a:extLst>
            </p:cNvPr>
            <p:cNvSpPr txBox="1">
              <a:spLocks noChangeArrowheads="1"/>
            </p:cNvSpPr>
            <p:nvPr/>
          </p:nvSpPr>
          <p:spPr bwMode="auto">
            <a:xfrm>
              <a:off x="297" y="3448"/>
              <a:ext cx="3022" cy="291"/>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US" altLang="en-US" sz="2400" b="1" kern="0" dirty="0">
                  <a:solidFill>
                    <a:sysClr val="windowText" lastClr="000000"/>
                  </a:solidFill>
                  <a:latin typeface="Calibri" panose="020F0502020204030204" pitchFamily="34" charset="0"/>
                  <a:cs typeface="Arial" panose="020B0604020202020204" pitchFamily="34" charset="0"/>
                </a:rPr>
                <a:t>  </a:t>
              </a:r>
              <a:r>
                <a:rPr lang="en-US" altLang="en-US" b="1" kern="0" dirty="0">
                  <a:solidFill>
                    <a:sysClr val="windowText" lastClr="000000"/>
                  </a:solidFill>
                  <a:latin typeface="Calibri" panose="020F0502020204030204" pitchFamily="34" charset="0"/>
                  <a:cs typeface="Arial" panose="020B0604020202020204" pitchFamily="34" charset="0"/>
                </a:rPr>
                <a:t>13   14   15  16   17   18   19   20   21   22   X     Y</a:t>
              </a:r>
            </a:p>
          </p:txBody>
        </p:sp>
      </p:grpSp>
      <p:sp>
        <p:nvSpPr>
          <p:cNvPr id="65539" name="Rectangle 7">
            <a:extLst>
              <a:ext uri="{FF2B5EF4-FFF2-40B4-BE49-F238E27FC236}">
                <a16:creationId xmlns:a16="http://schemas.microsoft.com/office/drawing/2014/main" id="{2577214F-7B82-4BF1-9E85-AC4D8EB40C8F}"/>
              </a:ext>
            </a:extLst>
          </p:cNvPr>
          <p:cNvSpPr>
            <a:spLocks noGrp="1" noChangeArrowheads="1"/>
          </p:cNvSpPr>
          <p:nvPr>
            <p:ph type="title"/>
          </p:nvPr>
        </p:nvSpPr>
        <p:spPr>
          <a:xfrm>
            <a:off x="3352800" y="0"/>
            <a:ext cx="5257800" cy="1143000"/>
          </a:xfrm>
        </p:spPr>
        <p:txBody>
          <a:bodyPr/>
          <a:lstStyle/>
          <a:p>
            <a:pPr eaLnBrk="1" hangingPunct="1"/>
            <a:r>
              <a:rPr lang="en-US" altLang="en-US" dirty="0"/>
              <a:t>What is a DNA Profile?</a:t>
            </a:r>
            <a:endParaRPr lang="en-US" altLang="en-US" sz="2000" dirty="0"/>
          </a:p>
        </p:txBody>
      </p:sp>
      <p:sp>
        <p:nvSpPr>
          <p:cNvPr id="12296" name="Text Box 8">
            <a:extLst>
              <a:ext uri="{FF2B5EF4-FFF2-40B4-BE49-F238E27FC236}">
                <a16:creationId xmlns:a16="http://schemas.microsoft.com/office/drawing/2014/main" id="{E9109DED-83EC-48E3-A4B1-9B684761E645}"/>
              </a:ext>
            </a:extLst>
          </p:cNvPr>
          <p:cNvSpPr txBox="1">
            <a:spLocks noChangeArrowheads="1"/>
          </p:cNvSpPr>
          <p:nvPr/>
        </p:nvSpPr>
        <p:spPr bwMode="auto">
          <a:xfrm>
            <a:off x="3352800" y="5791200"/>
            <a:ext cx="19812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defRPr/>
            </a:pPr>
            <a:r>
              <a:rPr lang="en-US" altLang="en-US" sz="1600" i="1" kern="0" dirty="0">
                <a:solidFill>
                  <a:sysClr val="windowText" lastClr="000000"/>
                </a:solidFill>
                <a:latin typeface="Arial" panose="020B0604020202020204" pitchFamily="34" charset="0"/>
                <a:cs typeface="Arial" panose="020B0604020202020204" pitchFamily="34" charset="0"/>
              </a:rPr>
              <a:t>Nuclear DNA</a:t>
            </a:r>
          </a:p>
          <a:p>
            <a:pPr algn="ctr" eaLnBrk="0" hangingPunct="0">
              <a:defRPr/>
            </a:pPr>
            <a:r>
              <a:rPr lang="en-US" altLang="en-US" sz="2400" kern="0" dirty="0">
                <a:solidFill>
                  <a:sysClr val="windowText" lastClr="000000"/>
                </a:solidFill>
                <a:latin typeface="Arial" panose="020B0604020202020204" pitchFamily="34" charset="0"/>
                <a:cs typeface="Arial" panose="020B0604020202020204" pitchFamily="34" charset="0"/>
              </a:rPr>
              <a:t>3.2 billion </a:t>
            </a:r>
            <a:r>
              <a:rPr lang="en-US" altLang="en-US" sz="2400" kern="0" dirty="0" err="1">
                <a:solidFill>
                  <a:sysClr val="windowText" lastClr="000000"/>
                </a:solidFill>
                <a:latin typeface="Arial" panose="020B0604020202020204" pitchFamily="34" charset="0"/>
                <a:cs typeface="Arial" panose="020B0604020202020204" pitchFamily="34" charset="0"/>
              </a:rPr>
              <a:t>bp</a:t>
            </a:r>
            <a:endParaRPr lang="en-US" altLang="en-US" sz="2400" kern="0" dirty="0">
              <a:solidFill>
                <a:sysClr val="windowText" lastClr="000000"/>
              </a:solidFill>
              <a:latin typeface="Arial" panose="020B0604020202020204" pitchFamily="34" charset="0"/>
              <a:cs typeface="Arial" panose="020B0604020202020204" pitchFamily="34" charset="0"/>
            </a:endParaRPr>
          </a:p>
        </p:txBody>
      </p:sp>
      <p:sp>
        <p:nvSpPr>
          <p:cNvPr id="12297" name="Text Box 9">
            <a:extLst>
              <a:ext uri="{FF2B5EF4-FFF2-40B4-BE49-F238E27FC236}">
                <a16:creationId xmlns:a16="http://schemas.microsoft.com/office/drawing/2014/main" id="{565A0048-0279-4D5D-B753-94168D178C54}"/>
              </a:ext>
            </a:extLst>
          </p:cNvPr>
          <p:cNvSpPr txBox="1">
            <a:spLocks noChangeArrowheads="1"/>
          </p:cNvSpPr>
          <p:nvPr/>
        </p:nvSpPr>
        <p:spPr bwMode="auto">
          <a:xfrm>
            <a:off x="1651000" y="6553200"/>
            <a:ext cx="7950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r>
              <a:rPr lang="en-US" altLang="en-US" sz="1200" b="1" kern="0">
                <a:solidFill>
                  <a:srgbClr val="808080"/>
                </a:solidFill>
                <a:latin typeface="Calibri" panose="020F0502020204030204" pitchFamily="34" charset="0"/>
                <a:cs typeface="Arial" panose="020B0604020202020204" pitchFamily="34" charset="0"/>
              </a:rPr>
              <a:t>Butler, J.M. (2005)</a:t>
            </a:r>
            <a:r>
              <a:rPr lang="en-US" altLang="en-US" sz="1200" b="1" i="1" kern="0">
                <a:solidFill>
                  <a:srgbClr val="808080"/>
                </a:solidFill>
                <a:latin typeface="Calibri" panose="020F0502020204030204" pitchFamily="34" charset="0"/>
                <a:cs typeface="Arial" panose="020B0604020202020204" pitchFamily="34" charset="0"/>
              </a:rPr>
              <a:t> Forensic DNA Typing, 2</a:t>
            </a:r>
            <a:r>
              <a:rPr lang="en-US" altLang="en-US" sz="1200" b="1" i="1" kern="0" baseline="30000">
                <a:solidFill>
                  <a:srgbClr val="808080"/>
                </a:solidFill>
                <a:latin typeface="Calibri" panose="020F0502020204030204" pitchFamily="34" charset="0"/>
                <a:cs typeface="Arial" panose="020B0604020202020204" pitchFamily="34" charset="0"/>
              </a:rPr>
              <a:t>nd</a:t>
            </a:r>
            <a:r>
              <a:rPr lang="en-US" altLang="en-US" sz="1200" b="1" i="1" kern="0">
                <a:solidFill>
                  <a:srgbClr val="808080"/>
                </a:solidFill>
                <a:latin typeface="Calibri" panose="020F0502020204030204" pitchFamily="34" charset="0"/>
                <a:cs typeface="Arial" panose="020B0604020202020204" pitchFamily="34" charset="0"/>
              </a:rPr>
              <a:t> Edition,</a:t>
            </a:r>
            <a:r>
              <a:rPr lang="en-US" altLang="en-US" sz="1200" b="1" kern="0">
                <a:solidFill>
                  <a:srgbClr val="808080"/>
                </a:solidFill>
                <a:latin typeface="Calibri" panose="020F0502020204030204" pitchFamily="34" charset="0"/>
                <a:cs typeface="Arial" panose="020B0604020202020204" pitchFamily="34" charset="0"/>
              </a:rPr>
              <a:t> Figure 2.3, ©Elsevier Science/Academic Press </a:t>
            </a:r>
          </a:p>
        </p:txBody>
      </p:sp>
      <p:sp>
        <p:nvSpPr>
          <p:cNvPr id="12298" name="Text Box 10">
            <a:extLst>
              <a:ext uri="{FF2B5EF4-FFF2-40B4-BE49-F238E27FC236}">
                <a16:creationId xmlns:a16="http://schemas.microsoft.com/office/drawing/2014/main" id="{336FACA1-B859-4215-AA54-70E4F790E9B5}"/>
              </a:ext>
            </a:extLst>
          </p:cNvPr>
          <p:cNvSpPr txBox="1">
            <a:spLocks noChangeArrowheads="1"/>
          </p:cNvSpPr>
          <p:nvPr/>
        </p:nvSpPr>
        <p:spPr bwMode="auto">
          <a:xfrm>
            <a:off x="3117850" y="1339850"/>
            <a:ext cx="2825750" cy="641350"/>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defRPr/>
            </a:pPr>
            <a:r>
              <a:rPr lang="en-US" altLang="en-US" kern="0" dirty="0">
                <a:solidFill>
                  <a:srgbClr val="000000"/>
                </a:solidFill>
                <a:latin typeface="Arial" panose="020B0604020202020204" pitchFamily="34" charset="0"/>
                <a:cs typeface="Arial" panose="020B0604020202020204" pitchFamily="34" charset="0"/>
              </a:rPr>
              <a:t>Human Genome </a:t>
            </a:r>
            <a:br>
              <a:rPr lang="en-US" altLang="en-US" kern="0" dirty="0">
                <a:solidFill>
                  <a:srgbClr val="000000"/>
                </a:solidFill>
                <a:latin typeface="Arial" panose="020B0604020202020204" pitchFamily="34" charset="0"/>
                <a:cs typeface="Arial" panose="020B0604020202020204" pitchFamily="34" charset="0"/>
              </a:rPr>
            </a:br>
            <a:r>
              <a:rPr lang="en-US" altLang="en-US" kern="0" dirty="0">
                <a:solidFill>
                  <a:srgbClr val="000000"/>
                </a:solidFill>
                <a:latin typeface="Arial" panose="020B0604020202020204" pitchFamily="34" charset="0"/>
                <a:cs typeface="Arial" panose="020B0604020202020204" pitchFamily="34" charset="0"/>
              </a:rPr>
              <a:t>23 Pairs of Chromosomes</a:t>
            </a:r>
          </a:p>
        </p:txBody>
      </p:sp>
      <p:sp>
        <p:nvSpPr>
          <p:cNvPr id="12299" name="Text Box 11">
            <a:extLst>
              <a:ext uri="{FF2B5EF4-FFF2-40B4-BE49-F238E27FC236}">
                <a16:creationId xmlns:a16="http://schemas.microsoft.com/office/drawing/2014/main" id="{65AEF8D2-68D8-4421-AF00-EB1F7C6580DC}"/>
              </a:ext>
            </a:extLst>
          </p:cNvPr>
          <p:cNvSpPr txBox="1">
            <a:spLocks noChangeArrowheads="1"/>
          </p:cNvSpPr>
          <p:nvPr/>
        </p:nvSpPr>
        <p:spPr bwMode="auto">
          <a:xfrm>
            <a:off x="7086601" y="1219201"/>
            <a:ext cx="3140075"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2000" kern="0" dirty="0">
                <a:solidFill>
                  <a:srgbClr val="333399"/>
                </a:solidFill>
                <a:latin typeface="Arial" panose="020B0604020202020204" pitchFamily="34" charset="0"/>
                <a:cs typeface="Arial" panose="020B0604020202020204" pitchFamily="34" charset="0"/>
              </a:rPr>
              <a:t>Unique regions of the human genome are targeted</a:t>
            </a:r>
          </a:p>
          <a:p>
            <a:pPr algn="ctr">
              <a:defRPr/>
            </a:pPr>
            <a:endParaRPr lang="en-US" altLang="en-US" sz="2000" kern="0" dirty="0">
              <a:solidFill>
                <a:srgbClr val="333399"/>
              </a:solidFill>
              <a:latin typeface="Arial" panose="020B0604020202020204" pitchFamily="34" charset="0"/>
              <a:cs typeface="Arial" panose="020B0604020202020204" pitchFamily="34" charset="0"/>
            </a:endParaRPr>
          </a:p>
          <a:p>
            <a:pPr algn="ctr">
              <a:defRPr/>
            </a:pPr>
            <a:r>
              <a:rPr lang="en-US" altLang="en-US" sz="2000" kern="0" dirty="0">
                <a:solidFill>
                  <a:srgbClr val="333399"/>
                </a:solidFill>
                <a:latin typeface="Arial" panose="020B0604020202020204" pitchFamily="34" charset="0"/>
                <a:cs typeface="Arial" panose="020B0604020202020204" pitchFamily="34" charset="0"/>
              </a:rPr>
              <a:t>These regions consist of a few hundred base pairs</a:t>
            </a:r>
          </a:p>
          <a:p>
            <a:pPr algn="ctr">
              <a:defRPr/>
            </a:pPr>
            <a:endParaRPr lang="en-US" altLang="en-US" sz="2000" kern="0" dirty="0">
              <a:solidFill>
                <a:srgbClr val="333399"/>
              </a:solidFill>
              <a:latin typeface="Arial" panose="020B0604020202020204" pitchFamily="34" charset="0"/>
              <a:cs typeface="Arial" panose="020B0604020202020204" pitchFamily="34" charset="0"/>
            </a:endParaRPr>
          </a:p>
          <a:p>
            <a:pPr algn="ctr">
              <a:defRPr/>
            </a:pPr>
            <a:r>
              <a:rPr lang="en-US" altLang="en-US" sz="2000" kern="0" dirty="0">
                <a:solidFill>
                  <a:srgbClr val="333399"/>
                </a:solidFill>
                <a:latin typeface="Arial" panose="020B0604020202020204" pitchFamily="34" charset="0"/>
                <a:cs typeface="Arial" panose="020B0604020202020204" pitchFamily="34" charset="0"/>
              </a:rPr>
              <a:t>The regions are copied by the polymerase chain reaction (PCR) – </a:t>
            </a:r>
            <a:r>
              <a:rPr lang="en-US" altLang="en-US" sz="2000" b="1" kern="0" dirty="0">
                <a:solidFill>
                  <a:srgbClr val="333399"/>
                </a:solidFill>
                <a:latin typeface="Arial" panose="020B0604020202020204" pitchFamily="34" charset="0"/>
                <a:cs typeface="Arial" panose="020B0604020202020204" pitchFamily="34" charset="0"/>
              </a:rPr>
              <a:t>billions of exact copies</a:t>
            </a:r>
          </a:p>
          <a:p>
            <a:pPr algn="ctr">
              <a:defRPr/>
            </a:pPr>
            <a:endParaRPr lang="en-US" altLang="en-US" sz="2000" b="1" kern="0" dirty="0">
              <a:solidFill>
                <a:srgbClr val="333399"/>
              </a:solidFill>
              <a:latin typeface="Arial" panose="020B0604020202020204" pitchFamily="34" charset="0"/>
              <a:cs typeface="Arial" panose="020B0604020202020204" pitchFamily="34" charset="0"/>
            </a:endParaRPr>
          </a:p>
          <a:p>
            <a:pPr algn="ctr">
              <a:defRPr/>
            </a:pPr>
            <a:r>
              <a:rPr lang="en-US" altLang="en-US" sz="2000" kern="0" dirty="0">
                <a:solidFill>
                  <a:srgbClr val="333399"/>
                </a:solidFill>
                <a:latin typeface="Arial" panose="020B0604020202020204" pitchFamily="34" charset="0"/>
                <a:cs typeface="Arial" panose="020B0604020202020204" pitchFamily="34" charset="0"/>
              </a:rPr>
              <a:t>The copied fragments now contain fluorescent dyes for detection</a:t>
            </a:r>
          </a:p>
        </p:txBody>
      </p:sp>
      <p:grpSp>
        <p:nvGrpSpPr>
          <p:cNvPr id="12300" name="Group 12">
            <a:extLst>
              <a:ext uri="{FF2B5EF4-FFF2-40B4-BE49-F238E27FC236}">
                <a16:creationId xmlns:a16="http://schemas.microsoft.com/office/drawing/2014/main" id="{47854BA4-20AC-45C1-AE3F-DCCC9DC081FC}"/>
              </a:ext>
            </a:extLst>
          </p:cNvPr>
          <p:cNvGrpSpPr>
            <a:grpSpLocks/>
          </p:cNvGrpSpPr>
          <p:nvPr/>
        </p:nvGrpSpPr>
        <p:grpSpPr bwMode="auto">
          <a:xfrm>
            <a:off x="1997076" y="1836738"/>
            <a:ext cx="4487863" cy="3192462"/>
            <a:chOff x="298" y="1157"/>
            <a:chExt cx="2827" cy="2011"/>
          </a:xfrm>
        </p:grpSpPr>
        <p:sp>
          <p:nvSpPr>
            <p:cNvPr id="12301" name="Rectangle 13">
              <a:extLst>
                <a:ext uri="{FF2B5EF4-FFF2-40B4-BE49-F238E27FC236}">
                  <a16:creationId xmlns:a16="http://schemas.microsoft.com/office/drawing/2014/main" id="{EA0DD321-28A4-493E-BDC5-6F32589592D1}"/>
                </a:ext>
              </a:extLst>
            </p:cNvPr>
            <p:cNvSpPr>
              <a:spLocks noChangeArrowheads="1"/>
            </p:cNvSpPr>
            <p:nvPr/>
          </p:nvSpPr>
          <p:spPr bwMode="auto">
            <a:xfrm>
              <a:off x="1023" y="1872"/>
              <a:ext cx="96" cy="96"/>
            </a:xfrm>
            <a:prstGeom prst="rect">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2302" name="Rectangle 14">
              <a:extLst>
                <a:ext uri="{FF2B5EF4-FFF2-40B4-BE49-F238E27FC236}">
                  <a16:creationId xmlns:a16="http://schemas.microsoft.com/office/drawing/2014/main" id="{E1988FD2-5BFD-4917-AD61-F9CCA2545659}"/>
                </a:ext>
              </a:extLst>
            </p:cNvPr>
            <p:cNvSpPr>
              <a:spLocks noChangeArrowheads="1"/>
            </p:cNvSpPr>
            <p:nvPr/>
          </p:nvSpPr>
          <p:spPr bwMode="auto">
            <a:xfrm>
              <a:off x="543" y="1157"/>
              <a:ext cx="96" cy="9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2303" name="Rectangle 15">
              <a:extLst>
                <a:ext uri="{FF2B5EF4-FFF2-40B4-BE49-F238E27FC236}">
                  <a16:creationId xmlns:a16="http://schemas.microsoft.com/office/drawing/2014/main" id="{75791A5D-4F53-4CBF-91C3-143696776DAF}"/>
                </a:ext>
              </a:extLst>
            </p:cNvPr>
            <p:cNvSpPr>
              <a:spLocks noChangeArrowheads="1"/>
            </p:cNvSpPr>
            <p:nvPr/>
          </p:nvSpPr>
          <p:spPr bwMode="auto">
            <a:xfrm>
              <a:off x="1273" y="2112"/>
              <a:ext cx="96" cy="9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2304" name="Rectangle 16">
              <a:extLst>
                <a:ext uri="{FF2B5EF4-FFF2-40B4-BE49-F238E27FC236}">
                  <a16:creationId xmlns:a16="http://schemas.microsoft.com/office/drawing/2014/main" id="{D6CCFCDD-8F47-4F63-A413-DFC417B05530}"/>
                </a:ext>
              </a:extLst>
            </p:cNvPr>
            <p:cNvSpPr>
              <a:spLocks noChangeArrowheads="1"/>
            </p:cNvSpPr>
            <p:nvPr/>
          </p:nvSpPr>
          <p:spPr bwMode="auto">
            <a:xfrm>
              <a:off x="1776" y="1968"/>
              <a:ext cx="96" cy="96"/>
            </a:xfrm>
            <a:prstGeom prst="rect">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2305" name="Rectangle 17">
              <a:extLst>
                <a:ext uri="{FF2B5EF4-FFF2-40B4-BE49-F238E27FC236}">
                  <a16:creationId xmlns:a16="http://schemas.microsoft.com/office/drawing/2014/main" id="{13318385-1A86-49CF-A0E2-6F90BC53873C}"/>
                </a:ext>
              </a:extLst>
            </p:cNvPr>
            <p:cNvSpPr>
              <a:spLocks noChangeArrowheads="1"/>
            </p:cNvSpPr>
            <p:nvPr/>
          </p:nvSpPr>
          <p:spPr bwMode="auto">
            <a:xfrm>
              <a:off x="2026" y="1728"/>
              <a:ext cx="96" cy="96"/>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2306" name="Rectangle 18">
              <a:extLst>
                <a:ext uri="{FF2B5EF4-FFF2-40B4-BE49-F238E27FC236}">
                  <a16:creationId xmlns:a16="http://schemas.microsoft.com/office/drawing/2014/main" id="{39DACBB5-EA5E-482B-84FD-259C958C7E28}"/>
                </a:ext>
              </a:extLst>
            </p:cNvPr>
            <p:cNvSpPr>
              <a:spLocks noChangeArrowheads="1"/>
            </p:cNvSpPr>
            <p:nvPr/>
          </p:nvSpPr>
          <p:spPr bwMode="auto">
            <a:xfrm>
              <a:off x="3029" y="1824"/>
              <a:ext cx="96" cy="9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2307" name="Rectangle 19">
              <a:extLst>
                <a:ext uri="{FF2B5EF4-FFF2-40B4-BE49-F238E27FC236}">
                  <a16:creationId xmlns:a16="http://schemas.microsoft.com/office/drawing/2014/main" id="{94E409F1-AECB-48D2-89B9-0768B49698BD}"/>
                </a:ext>
              </a:extLst>
            </p:cNvPr>
            <p:cNvSpPr>
              <a:spLocks noChangeArrowheads="1"/>
            </p:cNvSpPr>
            <p:nvPr/>
          </p:nvSpPr>
          <p:spPr bwMode="auto">
            <a:xfrm>
              <a:off x="2779" y="1728"/>
              <a:ext cx="96" cy="96"/>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2308" name="Rectangle 20">
              <a:extLst>
                <a:ext uri="{FF2B5EF4-FFF2-40B4-BE49-F238E27FC236}">
                  <a16:creationId xmlns:a16="http://schemas.microsoft.com/office/drawing/2014/main" id="{5C2B0A81-915B-4B28-96C1-6B0831CF7660}"/>
                </a:ext>
              </a:extLst>
            </p:cNvPr>
            <p:cNvSpPr>
              <a:spLocks noChangeArrowheads="1"/>
            </p:cNvSpPr>
            <p:nvPr/>
          </p:nvSpPr>
          <p:spPr bwMode="auto">
            <a:xfrm>
              <a:off x="298" y="2928"/>
              <a:ext cx="96" cy="9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2309" name="Rectangle 21">
              <a:extLst>
                <a:ext uri="{FF2B5EF4-FFF2-40B4-BE49-F238E27FC236}">
                  <a16:creationId xmlns:a16="http://schemas.microsoft.com/office/drawing/2014/main" id="{13FAB8B8-2428-469B-8545-CF0976ADDEC5}"/>
                </a:ext>
              </a:extLst>
            </p:cNvPr>
            <p:cNvSpPr>
              <a:spLocks noChangeArrowheads="1"/>
            </p:cNvSpPr>
            <p:nvPr/>
          </p:nvSpPr>
          <p:spPr bwMode="auto">
            <a:xfrm>
              <a:off x="1028" y="2976"/>
              <a:ext cx="96" cy="96"/>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2310" name="Rectangle 22">
              <a:extLst>
                <a:ext uri="{FF2B5EF4-FFF2-40B4-BE49-F238E27FC236}">
                  <a16:creationId xmlns:a16="http://schemas.microsoft.com/office/drawing/2014/main" id="{A2C9364D-2705-4576-86A0-22497C7C9D02}"/>
                </a:ext>
              </a:extLst>
            </p:cNvPr>
            <p:cNvSpPr>
              <a:spLocks noChangeArrowheads="1"/>
            </p:cNvSpPr>
            <p:nvPr/>
          </p:nvSpPr>
          <p:spPr bwMode="auto">
            <a:xfrm>
              <a:off x="1521" y="2976"/>
              <a:ext cx="96" cy="96"/>
            </a:xfrm>
            <a:prstGeom prst="rect">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2311" name="Rectangle 23">
              <a:extLst>
                <a:ext uri="{FF2B5EF4-FFF2-40B4-BE49-F238E27FC236}">
                  <a16:creationId xmlns:a16="http://schemas.microsoft.com/office/drawing/2014/main" id="{61E5EF76-3313-4223-8E3D-E2BC9C172458}"/>
                </a:ext>
              </a:extLst>
            </p:cNvPr>
            <p:cNvSpPr>
              <a:spLocks noChangeArrowheads="1"/>
            </p:cNvSpPr>
            <p:nvPr/>
          </p:nvSpPr>
          <p:spPr bwMode="auto">
            <a:xfrm>
              <a:off x="2274" y="3072"/>
              <a:ext cx="96" cy="96"/>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2312" name="Rectangle 24">
              <a:extLst>
                <a:ext uri="{FF2B5EF4-FFF2-40B4-BE49-F238E27FC236}">
                  <a16:creationId xmlns:a16="http://schemas.microsoft.com/office/drawing/2014/main" id="{08520C44-9EA7-428D-B61A-87266F20FD4F}"/>
                </a:ext>
              </a:extLst>
            </p:cNvPr>
            <p:cNvSpPr>
              <a:spLocks noChangeArrowheads="1"/>
            </p:cNvSpPr>
            <p:nvPr/>
          </p:nvSpPr>
          <p:spPr bwMode="auto">
            <a:xfrm>
              <a:off x="2779" y="2592"/>
              <a:ext cx="96" cy="96"/>
            </a:xfrm>
            <a:prstGeom prst="rect">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2313" name="Rectangle 25">
              <a:extLst>
                <a:ext uri="{FF2B5EF4-FFF2-40B4-BE49-F238E27FC236}">
                  <a16:creationId xmlns:a16="http://schemas.microsoft.com/office/drawing/2014/main" id="{DA9DB0AC-7B28-424E-9958-D7C241E61BAF}"/>
                </a:ext>
              </a:extLst>
            </p:cNvPr>
            <p:cNvSpPr>
              <a:spLocks noChangeArrowheads="1"/>
            </p:cNvSpPr>
            <p:nvPr/>
          </p:nvSpPr>
          <p:spPr bwMode="auto">
            <a:xfrm>
              <a:off x="3029" y="3024"/>
              <a:ext cx="96" cy="96"/>
            </a:xfrm>
            <a:prstGeom prst="rect">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2314" name="Rectangle 26">
              <a:extLst>
                <a:ext uri="{FF2B5EF4-FFF2-40B4-BE49-F238E27FC236}">
                  <a16:creationId xmlns:a16="http://schemas.microsoft.com/office/drawing/2014/main" id="{6647E481-4BAD-4617-BF45-11D0EA178092}"/>
                </a:ext>
              </a:extLst>
            </p:cNvPr>
            <p:cNvSpPr>
              <a:spLocks noChangeArrowheads="1"/>
            </p:cNvSpPr>
            <p:nvPr/>
          </p:nvSpPr>
          <p:spPr bwMode="auto">
            <a:xfrm>
              <a:off x="791" y="1440"/>
              <a:ext cx="96" cy="96"/>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grpSp>
      <p:pic>
        <p:nvPicPr>
          <p:cNvPr id="27" name="Picture 26" descr="Icon&#10;&#10;Description automatically generated">
            <a:extLst>
              <a:ext uri="{FF2B5EF4-FFF2-40B4-BE49-F238E27FC236}">
                <a16:creationId xmlns:a16="http://schemas.microsoft.com/office/drawing/2014/main" id="{D261C5CC-D6AE-4B45-A6F3-6434F9B2ADB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53800" y="115440"/>
            <a:ext cx="681085" cy="629493"/>
          </a:xfrm>
          <a:prstGeom prst="rect">
            <a:avLst/>
          </a:prstGeom>
        </p:spPr>
      </p:pic>
    </p:spTree>
    <p:extLst>
      <p:ext uri="{BB962C8B-B14F-4D97-AF65-F5344CB8AC3E}">
        <p14:creationId xmlns:p14="http://schemas.microsoft.com/office/powerpoint/2010/main" val="199104629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12300"/>
                                        </p:tgtEl>
                                        <p:attrNameLst>
                                          <p:attrName>style.visibility</p:attrName>
                                        </p:attrNameLst>
                                      </p:cBhvr>
                                      <p:to>
                                        <p:strVal val="visible"/>
                                      </p:to>
                                    </p:set>
                                    <p:animEffect transition="in" filter="dissolve">
                                      <p:cBhvr>
                                        <p:cTn id="7" dur="500"/>
                                        <p:tgtEl>
                                          <p:spTgt spid="123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a:extLst>
              <a:ext uri="{FF2B5EF4-FFF2-40B4-BE49-F238E27FC236}">
                <a16:creationId xmlns:a16="http://schemas.microsoft.com/office/drawing/2014/main" id="{B5D7A2AD-9EBC-4639-B5A9-F2DBBAD78314}"/>
              </a:ext>
            </a:extLst>
          </p:cNvPr>
          <p:cNvSpPr>
            <a:spLocks noGrp="1" noChangeArrowheads="1"/>
          </p:cNvSpPr>
          <p:nvPr>
            <p:ph type="title"/>
          </p:nvPr>
        </p:nvSpPr>
        <p:spPr>
          <a:xfrm>
            <a:off x="2209800" y="152400"/>
            <a:ext cx="7772400" cy="838200"/>
          </a:xfrm>
        </p:spPr>
        <p:txBody>
          <a:bodyPr/>
          <a:lstStyle/>
          <a:p>
            <a:pPr eaLnBrk="1" hangingPunct="1"/>
            <a:r>
              <a:rPr lang="en-US" altLang="en-US" sz="3200"/>
              <a:t>Short Tandem Repeat (STR) Markers</a:t>
            </a:r>
          </a:p>
        </p:txBody>
      </p:sp>
      <p:sp>
        <p:nvSpPr>
          <p:cNvPr id="14339" name="Text Box 3">
            <a:extLst>
              <a:ext uri="{FF2B5EF4-FFF2-40B4-BE49-F238E27FC236}">
                <a16:creationId xmlns:a16="http://schemas.microsoft.com/office/drawing/2014/main" id="{E81DF0B7-E06C-4668-876C-0E9F5C724A79}"/>
              </a:ext>
            </a:extLst>
          </p:cNvPr>
          <p:cNvSpPr txBox="1">
            <a:spLocks noChangeArrowheads="1"/>
          </p:cNvSpPr>
          <p:nvPr/>
        </p:nvSpPr>
        <p:spPr bwMode="auto">
          <a:xfrm>
            <a:off x="1981200" y="1347789"/>
            <a:ext cx="79248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r>
              <a:rPr lang="en-US" altLang="en-US" sz="2000" kern="0">
                <a:solidFill>
                  <a:sysClr val="windowText" lastClr="000000"/>
                </a:solidFill>
                <a:latin typeface="Calibri" panose="020F0502020204030204" pitchFamily="34" charset="0"/>
                <a:cs typeface="Arial" panose="020B0604020202020204" pitchFamily="34" charset="0"/>
              </a:rPr>
              <a:t>TCCCAAGCTCTTCCTCTTCCCTAGATCAATACAGACAGAAGACAGGTG</a:t>
            </a:r>
            <a:r>
              <a:rPr lang="en-US" altLang="en-US" sz="2000" b="1" u="sng" kern="0">
                <a:solidFill>
                  <a:srgbClr val="0000FF"/>
                </a:solidFill>
                <a:effectLst>
                  <a:outerShdw blurRad="38100" dist="38100" dir="2700000" algn="tl">
                    <a:srgbClr val="C0C0C0"/>
                  </a:outerShdw>
                </a:effectLst>
                <a:latin typeface="Calibri" panose="020F0502020204030204" pitchFamily="34" charset="0"/>
                <a:cs typeface="Arial" panose="020B0604020202020204" pitchFamily="34" charset="0"/>
              </a:rPr>
              <a:t>GATA</a:t>
            </a:r>
            <a:r>
              <a:rPr lang="en-US" altLang="en-US" sz="2000" b="1" u="sng" kern="0">
                <a:solidFill>
                  <a:srgbClr val="FF0000"/>
                </a:solidFill>
                <a:effectLst>
                  <a:outerShdw blurRad="38100" dist="38100" dir="2700000" algn="tl">
                    <a:srgbClr val="C0C0C0"/>
                  </a:outerShdw>
                </a:effectLst>
                <a:latin typeface="Calibri" panose="020F0502020204030204" pitchFamily="34" charset="0"/>
                <a:cs typeface="Arial" panose="020B0604020202020204" pitchFamily="34" charset="0"/>
              </a:rPr>
              <a:t>GATA</a:t>
            </a:r>
            <a:r>
              <a:rPr lang="en-US" altLang="en-US" sz="2000" b="1" u="sng" kern="0">
                <a:solidFill>
                  <a:srgbClr val="0000FF"/>
                </a:solidFill>
                <a:effectLst>
                  <a:outerShdw blurRad="38100" dist="38100" dir="2700000" algn="tl">
                    <a:srgbClr val="C0C0C0"/>
                  </a:outerShdw>
                </a:effectLst>
                <a:latin typeface="Calibri" panose="020F0502020204030204" pitchFamily="34" charset="0"/>
                <a:cs typeface="Arial" panose="020B0604020202020204" pitchFamily="34" charset="0"/>
              </a:rPr>
              <a:t>GATA</a:t>
            </a:r>
            <a:r>
              <a:rPr lang="en-US" altLang="en-US" sz="2000" b="1" u="sng" kern="0">
                <a:solidFill>
                  <a:srgbClr val="FF0000"/>
                </a:solidFill>
                <a:effectLst>
                  <a:outerShdw blurRad="38100" dist="38100" dir="2700000" algn="tl">
                    <a:srgbClr val="C0C0C0"/>
                  </a:outerShdw>
                </a:effectLst>
                <a:latin typeface="Calibri" panose="020F0502020204030204" pitchFamily="34" charset="0"/>
                <a:cs typeface="Arial" panose="020B0604020202020204" pitchFamily="34" charset="0"/>
              </a:rPr>
              <a:t>GATA</a:t>
            </a:r>
            <a:r>
              <a:rPr lang="en-US" altLang="en-US" sz="2000" b="1" u="sng" kern="0">
                <a:solidFill>
                  <a:srgbClr val="0000FF"/>
                </a:solidFill>
                <a:effectLst>
                  <a:outerShdw blurRad="38100" dist="38100" dir="2700000" algn="tl">
                    <a:srgbClr val="C0C0C0"/>
                  </a:outerShdw>
                </a:effectLst>
                <a:latin typeface="Calibri" panose="020F0502020204030204" pitchFamily="34" charset="0"/>
                <a:cs typeface="Arial" panose="020B0604020202020204" pitchFamily="34" charset="0"/>
              </a:rPr>
              <a:t>GATA</a:t>
            </a:r>
            <a:r>
              <a:rPr lang="en-US" altLang="en-US" sz="2000" b="1" u="sng" kern="0">
                <a:solidFill>
                  <a:srgbClr val="FF0000"/>
                </a:solidFill>
                <a:effectLst>
                  <a:outerShdw blurRad="38100" dist="38100" dir="2700000" algn="tl">
                    <a:srgbClr val="C0C0C0"/>
                  </a:outerShdw>
                </a:effectLst>
                <a:latin typeface="Calibri" panose="020F0502020204030204" pitchFamily="34" charset="0"/>
                <a:cs typeface="Arial" panose="020B0604020202020204" pitchFamily="34" charset="0"/>
              </a:rPr>
              <a:t>GATA</a:t>
            </a:r>
            <a:r>
              <a:rPr lang="en-US" altLang="en-US" sz="2000" b="1" u="sng" kern="0">
                <a:solidFill>
                  <a:srgbClr val="0000FF"/>
                </a:solidFill>
                <a:effectLst>
                  <a:outerShdw blurRad="38100" dist="38100" dir="2700000" algn="tl">
                    <a:srgbClr val="C0C0C0"/>
                  </a:outerShdw>
                </a:effectLst>
                <a:latin typeface="Calibri" panose="020F0502020204030204" pitchFamily="34" charset="0"/>
                <a:cs typeface="Arial" panose="020B0604020202020204" pitchFamily="34" charset="0"/>
              </a:rPr>
              <a:t>GATA</a:t>
            </a:r>
            <a:r>
              <a:rPr lang="en-US" altLang="en-US" sz="2000" b="1" u="sng" kern="0">
                <a:solidFill>
                  <a:srgbClr val="FF0000"/>
                </a:solidFill>
                <a:effectLst>
                  <a:outerShdw blurRad="38100" dist="38100" dir="2700000" algn="tl">
                    <a:srgbClr val="C0C0C0"/>
                  </a:outerShdw>
                </a:effectLst>
                <a:latin typeface="Calibri" panose="020F0502020204030204" pitchFamily="34" charset="0"/>
                <a:cs typeface="Arial" panose="020B0604020202020204" pitchFamily="34" charset="0"/>
              </a:rPr>
              <a:t>GATA</a:t>
            </a:r>
            <a:r>
              <a:rPr lang="en-US" altLang="en-US" sz="2000" b="1" u="sng" kern="0">
                <a:solidFill>
                  <a:srgbClr val="0000FF"/>
                </a:solidFill>
                <a:effectLst>
                  <a:outerShdw blurRad="38100" dist="38100" dir="2700000" algn="tl">
                    <a:srgbClr val="C0C0C0"/>
                  </a:outerShdw>
                </a:effectLst>
                <a:latin typeface="Calibri" panose="020F0502020204030204" pitchFamily="34" charset="0"/>
                <a:cs typeface="Arial" panose="020B0604020202020204" pitchFamily="34" charset="0"/>
              </a:rPr>
              <a:t>GATA</a:t>
            </a:r>
            <a:r>
              <a:rPr lang="en-US" altLang="en-US" sz="2000" b="1" u="sng" kern="0">
                <a:solidFill>
                  <a:srgbClr val="FF0000"/>
                </a:solidFill>
                <a:effectLst>
                  <a:outerShdw blurRad="38100" dist="38100" dir="2700000" algn="tl">
                    <a:srgbClr val="C0C0C0"/>
                  </a:outerShdw>
                </a:effectLst>
                <a:latin typeface="Calibri" panose="020F0502020204030204" pitchFamily="34" charset="0"/>
                <a:cs typeface="Arial" panose="020B0604020202020204" pitchFamily="34" charset="0"/>
              </a:rPr>
              <a:t>GATA</a:t>
            </a:r>
            <a:r>
              <a:rPr lang="en-US" altLang="en-US" sz="2000" b="1" u="sng" kern="0">
                <a:solidFill>
                  <a:srgbClr val="0000FF"/>
                </a:solidFill>
                <a:effectLst>
                  <a:outerShdw blurRad="38100" dist="38100" dir="2700000" algn="tl">
                    <a:srgbClr val="C0C0C0"/>
                  </a:outerShdw>
                </a:effectLst>
                <a:latin typeface="Calibri" panose="020F0502020204030204" pitchFamily="34" charset="0"/>
                <a:cs typeface="Arial" panose="020B0604020202020204" pitchFamily="34" charset="0"/>
              </a:rPr>
              <a:t>GATA</a:t>
            </a:r>
            <a:r>
              <a:rPr lang="en-US" altLang="en-US" sz="2000" b="1" u="sng" kern="0">
                <a:solidFill>
                  <a:srgbClr val="FF0000"/>
                </a:solidFill>
                <a:effectLst>
                  <a:outerShdw blurRad="38100" dist="38100" dir="2700000" algn="tl">
                    <a:srgbClr val="C0C0C0"/>
                  </a:outerShdw>
                </a:effectLst>
                <a:latin typeface="Calibri" panose="020F0502020204030204" pitchFamily="34" charset="0"/>
                <a:cs typeface="Arial" panose="020B0604020202020204" pitchFamily="34" charset="0"/>
              </a:rPr>
              <a:t>GATA</a:t>
            </a:r>
            <a:r>
              <a:rPr lang="en-US" altLang="en-US" sz="2000" kern="0">
                <a:solidFill>
                  <a:sysClr val="windowText" lastClr="000000"/>
                </a:solidFill>
                <a:latin typeface="Calibri" panose="020F0502020204030204" pitchFamily="34" charset="0"/>
                <a:cs typeface="Arial" panose="020B0604020202020204" pitchFamily="34" charset="0"/>
              </a:rPr>
              <a:t>TCATTGAAAGACAAAACAGAGATGGATGATAGATACATGCTTACAGATGCACAC </a:t>
            </a:r>
          </a:p>
        </p:txBody>
      </p:sp>
      <p:sp>
        <p:nvSpPr>
          <p:cNvPr id="14340" name="Text Box 4">
            <a:extLst>
              <a:ext uri="{FF2B5EF4-FFF2-40B4-BE49-F238E27FC236}">
                <a16:creationId xmlns:a16="http://schemas.microsoft.com/office/drawing/2014/main" id="{5ECA8530-59E8-49E4-950D-D00CB4FD0800}"/>
              </a:ext>
            </a:extLst>
          </p:cNvPr>
          <p:cNvSpPr txBox="1">
            <a:spLocks noChangeArrowheads="1"/>
          </p:cNvSpPr>
          <p:nvPr/>
        </p:nvSpPr>
        <p:spPr bwMode="auto">
          <a:xfrm>
            <a:off x="2209800" y="2757488"/>
            <a:ext cx="709521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en-US" altLang="en-US" sz="2800" b="1" kern="0">
                <a:solidFill>
                  <a:srgbClr val="0000FF"/>
                </a:solidFill>
                <a:latin typeface="Calibri" panose="020F0502020204030204" pitchFamily="34" charset="0"/>
                <a:cs typeface="Arial" panose="020B0604020202020204" pitchFamily="34" charset="0"/>
              </a:rPr>
              <a:t>= 12 GATA repeats</a:t>
            </a:r>
            <a:r>
              <a:rPr lang="en-US" altLang="en-US" sz="2800" kern="0">
                <a:solidFill>
                  <a:sysClr val="windowText" lastClr="000000"/>
                </a:solidFill>
                <a:latin typeface="Calibri" panose="020F0502020204030204" pitchFamily="34" charset="0"/>
                <a:cs typeface="Arial" panose="020B0604020202020204" pitchFamily="34" charset="0"/>
              </a:rPr>
              <a:t> </a:t>
            </a:r>
            <a:r>
              <a:rPr lang="en-US" altLang="en-US" sz="2800" b="1" kern="0">
                <a:solidFill>
                  <a:srgbClr val="FF0000"/>
                </a:solidFill>
                <a:latin typeface="Calibri" panose="020F0502020204030204" pitchFamily="34" charset="0"/>
                <a:cs typeface="Arial" panose="020B0604020202020204" pitchFamily="34" charset="0"/>
              </a:rPr>
              <a:t>(“12” is all that is reported)</a:t>
            </a:r>
          </a:p>
        </p:txBody>
      </p:sp>
      <p:sp>
        <p:nvSpPr>
          <p:cNvPr id="14341" name="Text Box 5">
            <a:extLst>
              <a:ext uri="{FF2B5EF4-FFF2-40B4-BE49-F238E27FC236}">
                <a16:creationId xmlns:a16="http://schemas.microsoft.com/office/drawing/2014/main" id="{13EF3BB5-D181-4CD8-B508-4F626E0924E6}"/>
              </a:ext>
            </a:extLst>
          </p:cNvPr>
          <p:cNvSpPr txBox="1">
            <a:spLocks noChangeArrowheads="1"/>
          </p:cNvSpPr>
          <p:nvPr/>
        </p:nvSpPr>
        <p:spPr bwMode="auto">
          <a:xfrm>
            <a:off x="6978650" y="914401"/>
            <a:ext cx="3384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endParaRPr lang="en-US" altLang="en-US" b="1" kern="0">
              <a:solidFill>
                <a:sysClr val="windowText" lastClr="000000"/>
              </a:solidFill>
              <a:latin typeface="Calibri" panose="020F0502020204030204" pitchFamily="34" charset="0"/>
              <a:cs typeface="Arial" panose="020B0604020202020204" pitchFamily="34" charset="0"/>
            </a:endParaRPr>
          </a:p>
        </p:txBody>
      </p:sp>
      <p:grpSp>
        <p:nvGrpSpPr>
          <p:cNvPr id="14342" name="Group 6">
            <a:extLst>
              <a:ext uri="{FF2B5EF4-FFF2-40B4-BE49-F238E27FC236}">
                <a16:creationId xmlns:a16="http://schemas.microsoft.com/office/drawing/2014/main" id="{5D35EB81-CD95-4440-9DB1-C6E8B9732FAE}"/>
              </a:ext>
            </a:extLst>
          </p:cNvPr>
          <p:cNvGrpSpPr>
            <a:grpSpLocks/>
          </p:cNvGrpSpPr>
          <p:nvPr/>
        </p:nvGrpSpPr>
        <p:grpSpPr bwMode="auto">
          <a:xfrm>
            <a:off x="1905000" y="3581401"/>
            <a:ext cx="4648200" cy="2924175"/>
            <a:chOff x="672" y="1008"/>
            <a:chExt cx="2928" cy="1842"/>
          </a:xfrm>
        </p:grpSpPr>
        <p:sp>
          <p:nvSpPr>
            <p:cNvPr id="14343" name="Rectangle 7">
              <a:extLst>
                <a:ext uri="{FF2B5EF4-FFF2-40B4-BE49-F238E27FC236}">
                  <a16:creationId xmlns:a16="http://schemas.microsoft.com/office/drawing/2014/main" id="{5520EE90-DA74-49DC-947F-D3F98BDB451E}"/>
                </a:ext>
              </a:extLst>
            </p:cNvPr>
            <p:cNvSpPr>
              <a:spLocks noChangeArrowheads="1"/>
            </p:cNvSpPr>
            <p:nvPr/>
          </p:nvSpPr>
          <p:spPr bwMode="auto">
            <a:xfrm>
              <a:off x="1515" y="1125"/>
              <a:ext cx="89" cy="4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4344" name="Rectangle 8">
              <a:extLst>
                <a:ext uri="{FF2B5EF4-FFF2-40B4-BE49-F238E27FC236}">
                  <a16:creationId xmlns:a16="http://schemas.microsoft.com/office/drawing/2014/main" id="{F8D9C74A-C0B6-491C-BAB6-7674789D7DE5}"/>
                </a:ext>
              </a:extLst>
            </p:cNvPr>
            <p:cNvSpPr>
              <a:spLocks noChangeArrowheads="1"/>
            </p:cNvSpPr>
            <p:nvPr/>
          </p:nvSpPr>
          <p:spPr bwMode="auto">
            <a:xfrm>
              <a:off x="1604" y="1125"/>
              <a:ext cx="88" cy="4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4345" name="Rectangle 9">
              <a:extLst>
                <a:ext uri="{FF2B5EF4-FFF2-40B4-BE49-F238E27FC236}">
                  <a16:creationId xmlns:a16="http://schemas.microsoft.com/office/drawing/2014/main" id="{4471409E-C474-4FCE-BF24-3E6A0CA3A71B}"/>
                </a:ext>
              </a:extLst>
            </p:cNvPr>
            <p:cNvSpPr>
              <a:spLocks noChangeArrowheads="1"/>
            </p:cNvSpPr>
            <p:nvPr/>
          </p:nvSpPr>
          <p:spPr bwMode="auto">
            <a:xfrm>
              <a:off x="1692" y="1125"/>
              <a:ext cx="89" cy="4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4346" name="Rectangle 10">
              <a:extLst>
                <a:ext uri="{FF2B5EF4-FFF2-40B4-BE49-F238E27FC236}">
                  <a16:creationId xmlns:a16="http://schemas.microsoft.com/office/drawing/2014/main" id="{D1097CD8-24A4-4B04-9465-FF8AB9950450}"/>
                </a:ext>
              </a:extLst>
            </p:cNvPr>
            <p:cNvSpPr>
              <a:spLocks noChangeArrowheads="1"/>
            </p:cNvSpPr>
            <p:nvPr/>
          </p:nvSpPr>
          <p:spPr bwMode="auto">
            <a:xfrm>
              <a:off x="1781" y="1125"/>
              <a:ext cx="89" cy="4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4347" name="Rectangle 11">
              <a:extLst>
                <a:ext uri="{FF2B5EF4-FFF2-40B4-BE49-F238E27FC236}">
                  <a16:creationId xmlns:a16="http://schemas.microsoft.com/office/drawing/2014/main" id="{519B8423-F463-45B2-A110-F31F01E318AE}"/>
                </a:ext>
              </a:extLst>
            </p:cNvPr>
            <p:cNvSpPr>
              <a:spLocks noChangeArrowheads="1"/>
            </p:cNvSpPr>
            <p:nvPr/>
          </p:nvSpPr>
          <p:spPr bwMode="auto">
            <a:xfrm>
              <a:off x="1870" y="1125"/>
              <a:ext cx="89" cy="4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4348" name="Rectangle 12">
              <a:extLst>
                <a:ext uri="{FF2B5EF4-FFF2-40B4-BE49-F238E27FC236}">
                  <a16:creationId xmlns:a16="http://schemas.microsoft.com/office/drawing/2014/main" id="{3F9A5062-F61B-4FD3-9FB8-86302DF93B78}"/>
                </a:ext>
              </a:extLst>
            </p:cNvPr>
            <p:cNvSpPr>
              <a:spLocks noChangeArrowheads="1"/>
            </p:cNvSpPr>
            <p:nvPr/>
          </p:nvSpPr>
          <p:spPr bwMode="auto">
            <a:xfrm>
              <a:off x="1959" y="1125"/>
              <a:ext cx="88" cy="4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4349" name="Rectangle 13">
              <a:extLst>
                <a:ext uri="{FF2B5EF4-FFF2-40B4-BE49-F238E27FC236}">
                  <a16:creationId xmlns:a16="http://schemas.microsoft.com/office/drawing/2014/main" id="{EA7B8798-7934-4F1B-B3D9-EE87AD64E8BD}"/>
                </a:ext>
              </a:extLst>
            </p:cNvPr>
            <p:cNvSpPr>
              <a:spLocks noChangeArrowheads="1"/>
            </p:cNvSpPr>
            <p:nvPr/>
          </p:nvSpPr>
          <p:spPr bwMode="auto">
            <a:xfrm>
              <a:off x="2047" y="1125"/>
              <a:ext cx="89" cy="4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4350" name="Rectangle 14">
              <a:extLst>
                <a:ext uri="{FF2B5EF4-FFF2-40B4-BE49-F238E27FC236}">
                  <a16:creationId xmlns:a16="http://schemas.microsoft.com/office/drawing/2014/main" id="{BA372FD3-5E0A-43E9-A495-2C4D9F5FAB20}"/>
                </a:ext>
              </a:extLst>
            </p:cNvPr>
            <p:cNvSpPr>
              <a:spLocks noChangeArrowheads="1"/>
            </p:cNvSpPr>
            <p:nvPr/>
          </p:nvSpPr>
          <p:spPr bwMode="auto">
            <a:xfrm>
              <a:off x="1515" y="1298"/>
              <a:ext cx="89" cy="4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4351" name="Rectangle 15">
              <a:extLst>
                <a:ext uri="{FF2B5EF4-FFF2-40B4-BE49-F238E27FC236}">
                  <a16:creationId xmlns:a16="http://schemas.microsoft.com/office/drawing/2014/main" id="{B0C74E07-2DCF-4A0D-9112-4C3D801954B2}"/>
                </a:ext>
              </a:extLst>
            </p:cNvPr>
            <p:cNvSpPr>
              <a:spLocks noChangeArrowheads="1"/>
            </p:cNvSpPr>
            <p:nvPr/>
          </p:nvSpPr>
          <p:spPr bwMode="auto">
            <a:xfrm>
              <a:off x="1604" y="1298"/>
              <a:ext cx="88" cy="4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4352" name="Rectangle 16">
              <a:extLst>
                <a:ext uri="{FF2B5EF4-FFF2-40B4-BE49-F238E27FC236}">
                  <a16:creationId xmlns:a16="http://schemas.microsoft.com/office/drawing/2014/main" id="{A2AFAF03-D063-4A04-8BB7-C0137DD4AB3B}"/>
                </a:ext>
              </a:extLst>
            </p:cNvPr>
            <p:cNvSpPr>
              <a:spLocks noChangeArrowheads="1"/>
            </p:cNvSpPr>
            <p:nvPr/>
          </p:nvSpPr>
          <p:spPr bwMode="auto">
            <a:xfrm>
              <a:off x="1692" y="1298"/>
              <a:ext cx="89" cy="4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4353" name="Rectangle 17">
              <a:extLst>
                <a:ext uri="{FF2B5EF4-FFF2-40B4-BE49-F238E27FC236}">
                  <a16:creationId xmlns:a16="http://schemas.microsoft.com/office/drawing/2014/main" id="{DA872778-9293-4170-B382-52F6EF7C8207}"/>
                </a:ext>
              </a:extLst>
            </p:cNvPr>
            <p:cNvSpPr>
              <a:spLocks noChangeArrowheads="1"/>
            </p:cNvSpPr>
            <p:nvPr/>
          </p:nvSpPr>
          <p:spPr bwMode="auto">
            <a:xfrm>
              <a:off x="1781" y="1298"/>
              <a:ext cx="89" cy="4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4354" name="Rectangle 18">
              <a:extLst>
                <a:ext uri="{FF2B5EF4-FFF2-40B4-BE49-F238E27FC236}">
                  <a16:creationId xmlns:a16="http://schemas.microsoft.com/office/drawing/2014/main" id="{69B6E4BF-D1FE-4963-ABA5-864995DF015D}"/>
                </a:ext>
              </a:extLst>
            </p:cNvPr>
            <p:cNvSpPr>
              <a:spLocks noChangeArrowheads="1"/>
            </p:cNvSpPr>
            <p:nvPr/>
          </p:nvSpPr>
          <p:spPr bwMode="auto">
            <a:xfrm>
              <a:off x="1870" y="1298"/>
              <a:ext cx="89" cy="4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4355" name="Rectangle 19">
              <a:extLst>
                <a:ext uri="{FF2B5EF4-FFF2-40B4-BE49-F238E27FC236}">
                  <a16:creationId xmlns:a16="http://schemas.microsoft.com/office/drawing/2014/main" id="{37483287-9111-4E7B-A95A-D5CA38BB4FFB}"/>
                </a:ext>
              </a:extLst>
            </p:cNvPr>
            <p:cNvSpPr>
              <a:spLocks noChangeArrowheads="1"/>
            </p:cNvSpPr>
            <p:nvPr/>
          </p:nvSpPr>
          <p:spPr bwMode="auto">
            <a:xfrm>
              <a:off x="1959" y="1298"/>
              <a:ext cx="88" cy="4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4356" name="Rectangle 20">
              <a:extLst>
                <a:ext uri="{FF2B5EF4-FFF2-40B4-BE49-F238E27FC236}">
                  <a16:creationId xmlns:a16="http://schemas.microsoft.com/office/drawing/2014/main" id="{3E8EC378-B636-4E8D-9B9D-906456C59D39}"/>
                </a:ext>
              </a:extLst>
            </p:cNvPr>
            <p:cNvSpPr>
              <a:spLocks noChangeArrowheads="1"/>
            </p:cNvSpPr>
            <p:nvPr/>
          </p:nvSpPr>
          <p:spPr bwMode="auto">
            <a:xfrm>
              <a:off x="2047" y="1298"/>
              <a:ext cx="89" cy="4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4357" name="Rectangle 21">
              <a:extLst>
                <a:ext uri="{FF2B5EF4-FFF2-40B4-BE49-F238E27FC236}">
                  <a16:creationId xmlns:a16="http://schemas.microsoft.com/office/drawing/2014/main" id="{E341794C-E3FD-4700-AF92-22A17D613E3E}"/>
                </a:ext>
              </a:extLst>
            </p:cNvPr>
            <p:cNvSpPr>
              <a:spLocks noChangeArrowheads="1"/>
            </p:cNvSpPr>
            <p:nvPr/>
          </p:nvSpPr>
          <p:spPr bwMode="auto">
            <a:xfrm>
              <a:off x="2136" y="1298"/>
              <a:ext cx="89" cy="4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4358" name="Line 22">
              <a:extLst>
                <a:ext uri="{FF2B5EF4-FFF2-40B4-BE49-F238E27FC236}">
                  <a16:creationId xmlns:a16="http://schemas.microsoft.com/office/drawing/2014/main" id="{6BA89F91-91AC-449A-A200-BBC15EC3EB39}"/>
                </a:ext>
              </a:extLst>
            </p:cNvPr>
            <p:cNvSpPr>
              <a:spLocks noChangeShapeType="1"/>
            </p:cNvSpPr>
            <p:nvPr/>
          </p:nvSpPr>
          <p:spPr bwMode="auto">
            <a:xfrm>
              <a:off x="672" y="1168"/>
              <a:ext cx="23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4359" name="Line 23">
              <a:extLst>
                <a:ext uri="{FF2B5EF4-FFF2-40B4-BE49-F238E27FC236}">
                  <a16:creationId xmlns:a16="http://schemas.microsoft.com/office/drawing/2014/main" id="{5DC1DFF2-FE8B-47A7-AE2A-5C2FE201396C}"/>
                </a:ext>
              </a:extLst>
            </p:cNvPr>
            <p:cNvSpPr>
              <a:spLocks noChangeShapeType="1"/>
            </p:cNvSpPr>
            <p:nvPr/>
          </p:nvSpPr>
          <p:spPr bwMode="auto">
            <a:xfrm>
              <a:off x="672" y="1341"/>
              <a:ext cx="248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4360" name="Line 24">
              <a:extLst>
                <a:ext uri="{FF2B5EF4-FFF2-40B4-BE49-F238E27FC236}">
                  <a16:creationId xmlns:a16="http://schemas.microsoft.com/office/drawing/2014/main" id="{841BC4D7-B2BA-4B85-8C44-8DC586C227F1}"/>
                </a:ext>
              </a:extLst>
            </p:cNvPr>
            <p:cNvSpPr>
              <a:spLocks noChangeShapeType="1"/>
            </p:cNvSpPr>
            <p:nvPr/>
          </p:nvSpPr>
          <p:spPr bwMode="auto">
            <a:xfrm>
              <a:off x="716" y="1125"/>
              <a:ext cx="133"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4361" name="Line 25">
              <a:extLst>
                <a:ext uri="{FF2B5EF4-FFF2-40B4-BE49-F238E27FC236}">
                  <a16:creationId xmlns:a16="http://schemas.microsoft.com/office/drawing/2014/main" id="{9BE07B61-A6CA-4E27-910D-9F19A9531E68}"/>
                </a:ext>
              </a:extLst>
            </p:cNvPr>
            <p:cNvSpPr>
              <a:spLocks noChangeShapeType="1"/>
            </p:cNvSpPr>
            <p:nvPr/>
          </p:nvSpPr>
          <p:spPr bwMode="auto">
            <a:xfrm>
              <a:off x="716" y="1298"/>
              <a:ext cx="133"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4362" name="Line 26">
              <a:extLst>
                <a:ext uri="{FF2B5EF4-FFF2-40B4-BE49-F238E27FC236}">
                  <a16:creationId xmlns:a16="http://schemas.microsoft.com/office/drawing/2014/main" id="{A646A8F8-5623-4710-8C82-53903E2193C6}"/>
                </a:ext>
              </a:extLst>
            </p:cNvPr>
            <p:cNvSpPr>
              <a:spLocks noChangeShapeType="1"/>
            </p:cNvSpPr>
            <p:nvPr/>
          </p:nvSpPr>
          <p:spPr bwMode="auto">
            <a:xfrm>
              <a:off x="2890" y="1125"/>
              <a:ext cx="133" cy="0"/>
            </a:xfrm>
            <a:prstGeom prst="line">
              <a:avLst/>
            </a:prstGeom>
            <a:noFill/>
            <a:ln w="2857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4363" name="Line 27">
              <a:extLst>
                <a:ext uri="{FF2B5EF4-FFF2-40B4-BE49-F238E27FC236}">
                  <a16:creationId xmlns:a16="http://schemas.microsoft.com/office/drawing/2014/main" id="{D9530DFF-19B5-44A2-A443-2E08C2A0AB43}"/>
                </a:ext>
              </a:extLst>
            </p:cNvPr>
            <p:cNvSpPr>
              <a:spLocks noChangeShapeType="1"/>
            </p:cNvSpPr>
            <p:nvPr/>
          </p:nvSpPr>
          <p:spPr bwMode="auto">
            <a:xfrm>
              <a:off x="2979" y="1298"/>
              <a:ext cx="133" cy="0"/>
            </a:xfrm>
            <a:prstGeom prst="line">
              <a:avLst/>
            </a:prstGeom>
            <a:noFill/>
            <a:ln w="2857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4364" name="AutoShape 28">
              <a:extLst>
                <a:ext uri="{FF2B5EF4-FFF2-40B4-BE49-F238E27FC236}">
                  <a16:creationId xmlns:a16="http://schemas.microsoft.com/office/drawing/2014/main" id="{1B7896A5-5AA7-4D4D-A5AE-A3CA0EE023E9}"/>
                </a:ext>
              </a:extLst>
            </p:cNvPr>
            <p:cNvSpPr>
              <a:spLocks/>
            </p:cNvSpPr>
            <p:nvPr/>
          </p:nvSpPr>
          <p:spPr bwMode="auto">
            <a:xfrm rot="5400000">
              <a:off x="2049" y="1803"/>
              <a:ext cx="130" cy="1198"/>
            </a:xfrm>
            <a:prstGeom prst="rightBrace">
              <a:avLst>
                <a:gd name="adj1" fmla="val 76795"/>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4365" name="Text Box 29">
              <a:extLst>
                <a:ext uri="{FF2B5EF4-FFF2-40B4-BE49-F238E27FC236}">
                  <a16:creationId xmlns:a16="http://schemas.microsoft.com/office/drawing/2014/main" id="{BE0CB9E7-4E85-4D4F-9526-94415756E426}"/>
                </a:ext>
              </a:extLst>
            </p:cNvPr>
            <p:cNvSpPr txBox="1">
              <a:spLocks noChangeArrowheads="1"/>
            </p:cNvSpPr>
            <p:nvPr/>
          </p:nvSpPr>
          <p:spPr bwMode="auto">
            <a:xfrm>
              <a:off x="1471" y="2485"/>
              <a:ext cx="1251"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kern="0">
                  <a:solidFill>
                    <a:sysClr val="windowText" lastClr="000000"/>
                  </a:solidFill>
                  <a:latin typeface="Calibri" panose="020F0502020204030204" pitchFamily="34" charset="0"/>
                  <a:cs typeface="Arial" panose="020B0604020202020204" pitchFamily="34" charset="0"/>
                </a:rPr>
                <a:t>Target region </a:t>
              </a:r>
            </a:p>
            <a:p>
              <a:pPr algn="ctr">
                <a:defRPr/>
              </a:pPr>
              <a:r>
                <a:rPr lang="en-US" altLang="en-US" sz="1400" kern="0">
                  <a:solidFill>
                    <a:sysClr val="windowText" lastClr="000000"/>
                  </a:solidFill>
                  <a:latin typeface="Calibri" panose="020F0502020204030204" pitchFamily="34" charset="0"/>
                  <a:cs typeface="Arial" panose="020B0604020202020204" pitchFamily="34" charset="0"/>
                </a:rPr>
                <a:t>(short tandem repeat)</a:t>
              </a:r>
            </a:p>
          </p:txBody>
        </p:sp>
        <p:sp>
          <p:nvSpPr>
            <p:cNvPr id="14366" name="Rectangle 30">
              <a:extLst>
                <a:ext uri="{FF2B5EF4-FFF2-40B4-BE49-F238E27FC236}">
                  <a16:creationId xmlns:a16="http://schemas.microsoft.com/office/drawing/2014/main" id="{7CCD20A9-DEB3-4D09-8895-BCE358FEBBBD}"/>
                </a:ext>
              </a:extLst>
            </p:cNvPr>
            <p:cNvSpPr>
              <a:spLocks noChangeArrowheads="1"/>
            </p:cNvSpPr>
            <p:nvPr/>
          </p:nvSpPr>
          <p:spPr bwMode="auto">
            <a:xfrm>
              <a:off x="1515" y="1471"/>
              <a:ext cx="89" cy="4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4367" name="Rectangle 31">
              <a:extLst>
                <a:ext uri="{FF2B5EF4-FFF2-40B4-BE49-F238E27FC236}">
                  <a16:creationId xmlns:a16="http://schemas.microsoft.com/office/drawing/2014/main" id="{A243906E-6A23-4D56-9DAA-4D742E3E9B1F}"/>
                </a:ext>
              </a:extLst>
            </p:cNvPr>
            <p:cNvSpPr>
              <a:spLocks noChangeArrowheads="1"/>
            </p:cNvSpPr>
            <p:nvPr/>
          </p:nvSpPr>
          <p:spPr bwMode="auto">
            <a:xfrm>
              <a:off x="1604" y="1471"/>
              <a:ext cx="88" cy="4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4368" name="Rectangle 32">
              <a:extLst>
                <a:ext uri="{FF2B5EF4-FFF2-40B4-BE49-F238E27FC236}">
                  <a16:creationId xmlns:a16="http://schemas.microsoft.com/office/drawing/2014/main" id="{0504E852-E620-41F2-83C2-560A3A2A3663}"/>
                </a:ext>
              </a:extLst>
            </p:cNvPr>
            <p:cNvSpPr>
              <a:spLocks noChangeArrowheads="1"/>
            </p:cNvSpPr>
            <p:nvPr/>
          </p:nvSpPr>
          <p:spPr bwMode="auto">
            <a:xfrm>
              <a:off x="1692" y="1471"/>
              <a:ext cx="89" cy="4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4369" name="Rectangle 33">
              <a:extLst>
                <a:ext uri="{FF2B5EF4-FFF2-40B4-BE49-F238E27FC236}">
                  <a16:creationId xmlns:a16="http://schemas.microsoft.com/office/drawing/2014/main" id="{D09B2FB3-5C68-41BA-AAD2-500985D4B2F5}"/>
                </a:ext>
              </a:extLst>
            </p:cNvPr>
            <p:cNvSpPr>
              <a:spLocks noChangeArrowheads="1"/>
            </p:cNvSpPr>
            <p:nvPr/>
          </p:nvSpPr>
          <p:spPr bwMode="auto">
            <a:xfrm>
              <a:off x="1781" y="1471"/>
              <a:ext cx="89" cy="4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4370" name="Rectangle 34">
              <a:extLst>
                <a:ext uri="{FF2B5EF4-FFF2-40B4-BE49-F238E27FC236}">
                  <a16:creationId xmlns:a16="http://schemas.microsoft.com/office/drawing/2014/main" id="{7D197AC8-53D2-40DC-A3DA-84F71DB5C985}"/>
                </a:ext>
              </a:extLst>
            </p:cNvPr>
            <p:cNvSpPr>
              <a:spLocks noChangeArrowheads="1"/>
            </p:cNvSpPr>
            <p:nvPr/>
          </p:nvSpPr>
          <p:spPr bwMode="auto">
            <a:xfrm>
              <a:off x="1870" y="1471"/>
              <a:ext cx="89" cy="4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4371" name="Rectangle 35">
              <a:extLst>
                <a:ext uri="{FF2B5EF4-FFF2-40B4-BE49-F238E27FC236}">
                  <a16:creationId xmlns:a16="http://schemas.microsoft.com/office/drawing/2014/main" id="{2D4547DC-7175-4A9B-B309-C9007AFA5560}"/>
                </a:ext>
              </a:extLst>
            </p:cNvPr>
            <p:cNvSpPr>
              <a:spLocks noChangeArrowheads="1"/>
            </p:cNvSpPr>
            <p:nvPr/>
          </p:nvSpPr>
          <p:spPr bwMode="auto">
            <a:xfrm>
              <a:off x="1959" y="1471"/>
              <a:ext cx="88" cy="4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4372" name="Rectangle 36">
              <a:extLst>
                <a:ext uri="{FF2B5EF4-FFF2-40B4-BE49-F238E27FC236}">
                  <a16:creationId xmlns:a16="http://schemas.microsoft.com/office/drawing/2014/main" id="{4D5B9363-A243-4F6A-A143-35CE575836C0}"/>
                </a:ext>
              </a:extLst>
            </p:cNvPr>
            <p:cNvSpPr>
              <a:spLocks noChangeArrowheads="1"/>
            </p:cNvSpPr>
            <p:nvPr/>
          </p:nvSpPr>
          <p:spPr bwMode="auto">
            <a:xfrm>
              <a:off x="2047" y="1471"/>
              <a:ext cx="89" cy="4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4373" name="Rectangle 37">
              <a:extLst>
                <a:ext uri="{FF2B5EF4-FFF2-40B4-BE49-F238E27FC236}">
                  <a16:creationId xmlns:a16="http://schemas.microsoft.com/office/drawing/2014/main" id="{9C1590DF-DE4E-4D80-9033-EEB46EE5905E}"/>
                </a:ext>
              </a:extLst>
            </p:cNvPr>
            <p:cNvSpPr>
              <a:spLocks noChangeArrowheads="1"/>
            </p:cNvSpPr>
            <p:nvPr/>
          </p:nvSpPr>
          <p:spPr bwMode="auto">
            <a:xfrm>
              <a:off x="2136" y="1471"/>
              <a:ext cx="89" cy="4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4374" name="Line 38">
              <a:extLst>
                <a:ext uri="{FF2B5EF4-FFF2-40B4-BE49-F238E27FC236}">
                  <a16:creationId xmlns:a16="http://schemas.microsoft.com/office/drawing/2014/main" id="{D7778720-96CB-4317-81D8-F7BE7FC68AAA}"/>
                </a:ext>
              </a:extLst>
            </p:cNvPr>
            <p:cNvSpPr>
              <a:spLocks noChangeShapeType="1"/>
            </p:cNvSpPr>
            <p:nvPr/>
          </p:nvSpPr>
          <p:spPr bwMode="auto">
            <a:xfrm>
              <a:off x="716" y="1471"/>
              <a:ext cx="133"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4375" name="Line 39">
              <a:extLst>
                <a:ext uri="{FF2B5EF4-FFF2-40B4-BE49-F238E27FC236}">
                  <a16:creationId xmlns:a16="http://schemas.microsoft.com/office/drawing/2014/main" id="{03F6E52A-6340-4114-B328-37B82CEDF66D}"/>
                </a:ext>
              </a:extLst>
            </p:cNvPr>
            <p:cNvSpPr>
              <a:spLocks noChangeShapeType="1"/>
            </p:cNvSpPr>
            <p:nvPr/>
          </p:nvSpPr>
          <p:spPr bwMode="auto">
            <a:xfrm>
              <a:off x="3068" y="1471"/>
              <a:ext cx="133" cy="0"/>
            </a:xfrm>
            <a:prstGeom prst="line">
              <a:avLst/>
            </a:prstGeom>
            <a:noFill/>
            <a:ln w="2857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4376" name="Rectangle 40">
              <a:extLst>
                <a:ext uri="{FF2B5EF4-FFF2-40B4-BE49-F238E27FC236}">
                  <a16:creationId xmlns:a16="http://schemas.microsoft.com/office/drawing/2014/main" id="{0D033EE1-D8C0-48C8-B982-B1F184173376}"/>
                </a:ext>
              </a:extLst>
            </p:cNvPr>
            <p:cNvSpPr>
              <a:spLocks noChangeArrowheads="1"/>
            </p:cNvSpPr>
            <p:nvPr/>
          </p:nvSpPr>
          <p:spPr bwMode="auto">
            <a:xfrm>
              <a:off x="1515" y="1644"/>
              <a:ext cx="89" cy="44"/>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4377" name="Rectangle 41">
              <a:extLst>
                <a:ext uri="{FF2B5EF4-FFF2-40B4-BE49-F238E27FC236}">
                  <a16:creationId xmlns:a16="http://schemas.microsoft.com/office/drawing/2014/main" id="{54E2531F-129B-4987-8DCF-B6B62E59416E}"/>
                </a:ext>
              </a:extLst>
            </p:cNvPr>
            <p:cNvSpPr>
              <a:spLocks noChangeArrowheads="1"/>
            </p:cNvSpPr>
            <p:nvPr/>
          </p:nvSpPr>
          <p:spPr bwMode="auto">
            <a:xfrm>
              <a:off x="1604" y="1644"/>
              <a:ext cx="88" cy="44"/>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4378" name="Rectangle 42">
              <a:extLst>
                <a:ext uri="{FF2B5EF4-FFF2-40B4-BE49-F238E27FC236}">
                  <a16:creationId xmlns:a16="http://schemas.microsoft.com/office/drawing/2014/main" id="{4AA030D1-9119-4E22-B282-EB26F04E2B64}"/>
                </a:ext>
              </a:extLst>
            </p:cNvPr>
            <p:cNvSpPr>
              <a:spLocks noChangeArrowheads="1"/>
            </p:cNvSpPr>
            <p:nvPr/>
          </p:nvSpPr>
          <p:spPr bwMode="auto">
            <a:xfrm>
              <a:off x="1692" y="1644"/>
              <a:ext cx="89" cy="44"/>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4379" name="Rectangle 43">
              <a:extLst>
                <a:ext uri="{FF2B5EF4-FFF2-40B4-BE49-F238E27FC236}">
                  <a16:creationId xmlns:a16="http://schemas.microsoft.com/office/drawing/2014/main" id="{CADFC9A4-50F9-49B1-9ED2-C1E32E565DAE}"/>
                </a:ext>
              </a:extLst>
            </p:cNvPr>
            <p:cNvSpPr>
              <a:spLocks noChangeArrowheads="1"/>
            </p:cNvSpPr>
            <p:nvPr/>
          </p:nvSpPr>
          <p:spPr bwMode="auto">
            <a:xfrm>
              <a:off x="1781" y="1644"/>
              <a:ext cx="89" cy="44"/>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4380" name="Rectangle 44">
              <a:extLst>
                <a:ext uri="{FF2B5EF4-FFF2-40B4-BE49-F238E27FC236}">
                  <a16:creationId xmlns:a16="http://schemas.microsoft.com/office/drawing/2014/main" id="{51D077AF-75E0-48D5-9AD2-AA9D92FDC743}"/>
                </a:ext>
              </a:extLst>
            </p:cNvPr>
            <p:cNvSpPr>
              <a:spLocks noChangeArrowheads="1"/>
            </p:cNvSpPr>
            <p:nvPr/>
          </p:nvSpPr>
          <p:spPr bwMode="auto">
            <a:xfrm>
              <a:off x="1870" y="1644"/>
              <a:ext cx="89" cy="44"/>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4381" name="Rectangle 45">
              <a:extLst>
                <a:ext uri="{FF2B5EF4-FFF2-40B4-BE49-F238E27FC236}">
                  <a16:creationId xmlns:a16="http://schemas.microsoft.com/office/drawing/2014/main" id="{90F7F0E9-5305-440D-B346-CAD1976BCEB5}"/>
                </a:ext>
              </a:extLst>
            </p:cNvPr>
            <p:cNvSpPr>
              <a:spLocks noChangeArrowheads="1"/>
            </p:cNvSpPr>
            <p:nvPr/>
          </p:nvSpPr>
          <p:spPr bwMode="auto">
            <a:xfrm>
              <a:off x="1959" y="1644"/>
              <a:ext cx="88" cy="44"/>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4382" name="Rectangle 46">
              <a:extLst>
                <a:ext uri="{FF2B5EF4-FFF2-40B4-BE49-F238E27FC236}">
                  <a16:creationId xmlns:a16="http://schemas.microsoft.com/office/drawing/2014/main" id="{D6756888-6C28-4904-A4C8-2C49BB745254}"/>
                </a:ext>
              </a:extLst>
            </p:cNvPr>
            <p:cNvSpPr>
              <a:spLocks noChangeArrowheads="1"/>
            </p:cNvSpPr>
            <p:nvPr/>
          </p:nvSpPr>
          <p:spPr bwMode="auto">
            <a:xfrm>
              <a:off x="2047" y="1644"/>
              <a:ext cx="89" cy="44"/>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4383" name="Rectangle 47">
              <a:extLst>
                <a:ext uri="{FF2B5EF4-FFF2-40B4-BE49-F238E27FC236}">
                  <a16:creationId xmlns:a16="http://schemas.microsoft.com/office/drawing/2014/main" id="{FFB647DB-AEFB-4EB1-9F34-44E0DEDBAD06}"/>
                </a:ext>
              </a:extLst>
            </p:cNvPr>
            <p:cNvSpPr>
              <a:spLocks noChangeArrowheads="1"/>
            </p:cNvSpPr>
            <p:nvPr/>
          </p:nvSpPr>
          <p:spPr bwMode="auto">
            <a:xfrm>
              <a:off x="2136" y="1644"/>
              <a:ext cx="89" cy="44"/>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4384" name="Line 48">
              <a:extLst>
                <a:ext uri="{FF2B5EF4-FFF2-40B4-BE49-F238E27FC236}">
                  <a16:creationId xmlns:a16="http://schemas.microsoft.com/office/drawing/2014/main" id="{078C043F-99B8-47E6-B684-F3B6973144B5}"/>
                </a:ext>
              </a:extLst>
            </p:cNvPr>
            <p:cNvSpPr>
              <a:spLocks noChangeShapeType="1"/>
            </p:cNvSpPr>
            <p:nvPr/>
          </p:nvSpPr>
          <p:spPr bwMode="auto">
            <a:xfrm>
              <a:off x="716" y="1644"/>
              <a:ext cx="133"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4385" name="Line 49">
              <a:extLst>
                <a:ext uri="{FF2B5EF4-FFF2-40B4-BE49-F238E27FC236}">
                  <a16:creationId xmlns:a16="http://schemas.microsoft.com/office/drawing/2014/main" id="{2C9826AA-CB67-4303-BB0E-0822EC69934E}"/>
                </a:ext>
              </a:extLst>
            </p:cNvPr>
            <p:cNvSpPr>
              <a:spLocks noChangeShapeType="1"/>
            </p:cNvSpPr>
            <p:nvPr/>
          </p:nvSpPr>
          <p:spPr bwMode="auto">
            <a:xfrm>
              <a:off x="3156" y="1644"/>
              <a:ext cx="133" cy="0"/>
            </a:xfrm>
            <a:prstGeom prst="line">
              <a:avLst/>
            </a:prstGeom>
            <a:noFill/>
            <a:ln w="2857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4386" name="Rectangle 50">
              <a:extLst>
                <a:ext uri="{FF2B5EF4-FFF2-40B4-BE49-F238E27FC236}">
                  <a16:creationId xmlns:a16="http://schemas.microsoft.com/office/drawing/2014/main" id="{2BC46E9C-6833-41CA-A09A-927A18FC5B7F}"/>
                </a:ext>
              </a:extLst>
            </p:cNvPr>
            <p:cNvSpPr>
              <a:spLocks noChangeArrowheads="1"/>
            </p:cNvSpPr>
            <p:nvPr/>
          </p:nvSpPr>
          <p:spPr bwMode="auto">
            <a:xfrm>
              <a:off x="1515" y="1818"/>
              <a:ext cx="89" cy="4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4387" name="Rectangle 51">
              <a:extLst>
                <a:ext uri="{FF2B5EF4-FFF2-40B4-BE49-F238E27FC236}">
                  <a16:creationId xmlns:a16="http://schemas.microsoft.com/office/drawing/2014/main" id="{248067EA-11B3-4F55-8167-4A0ABEB3DF37}"/>
                </a:ext>
              </a:extLst>
            </p:cNvPr>
            <p:cNvSpPr>
              <a:spLocks noChangeArrowheads="1"/>
            </p:cNvSpPr>
            <p:nvPr/>
          </p:nvSpPr>
          <p:spPr bwMode="auto">
            <a:xfrm>
              <a:off x="1604" y="1818"/>
              <a:ext cx="88" cy="4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4388" name="Rectangle 52">
              <a:extLst>
                <a:ext uri="{FF2B5EF4-FFF2-40B4-BE49-F238E27FC236}">
                  <a16:creationId xmlns:a16="http://schemas.microsoft.com/office/drawing/2014/main" id="{AFBEA2CC-A7AD-42FB-9102-960F763149E0}"/>
                </a:ext>
              </a:extLst>
            </p:cNvPr>
            <p:cNvSpPr>
              <a:spLocks noChangeArrowheads="1"/>
            </p:cNvSpPr>
            <p:nvPr/>
          </p:nvSpPr>
          <p:spPr bwMode="auto">
            <a:xfrm>
              <a:off x="1692" y="1818"/>
              <a:ext cx="89" cy="4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4389" name="Rectangle 53">
              <a:extLst>
                <a:ext uri="{FF2B5EF4-FFF2-40B4-BE49-F238E27FC236}">
                  <a16:creationId xmlns:a16="http://schemas.microsoft.com/office/drawing/2014/main" id="{255AD496-3ADA-4889-B581-778A2B2C65DC}"/>
                </a:ext>
              </a:extLst>
            </p:cNvPr>
            <p:cNvSpPr>
              <a:spLocks noChangeArrowheads="1"/>
            </p:cNvSpPr>
            <p:nvPr/>
          </p:nvSpPr>
          <p:spPr bwMode="auto">
            <a:xfrm>
              <a:off x="1781" y="1818"/>
              <a:ext cx="89" cy="4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4390" name="Rectangle 54">
              <a:extLst>
                <a:ext uri="{FF2B5EF4-FFF2-40B4-BE49-F238E27FC236}">
                  <a16:creationId xmlns:a16="http://schemas.microsoft.com/office/drawing/2014/main" id="{A0CE5F41-03CE-4B73-86AF-DAC64F5AFE23}"/>
                </a:ext>
              </a:extLst>
            </p:cNvPr>
            <p:cNvSpPr>
              <a:spLocks noChangeArrowheads="1"/>
            </p:cNvSpPr>
            <p:nvPr/>
          </p:nvSpPr>
          <p:spPr bwMode="auto">
            <a:xfrm>
              <a:off x="1870" y="1818"/>
              <a:ext cx="89" cy="4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4391" name="Rectangle 55">
              <a:extLst>
                <a:ext uri="{FF2B5EF4-FFF2-40B4-BE49-F238E27FC236}">
                  <a16:creationId xmlns:a16="http://schemas.microsoft.com/office/drawing/2014/main" id="{1DCA9501-1C3E-48D8-B673-750CFD9E2250}"/>
                </a:ext>
              </a:extLst>
            </p:cNvPr>
            <p:cNvSpPr>
              <a:spLocks noChangeArrowheads="1"/>
            </p:cNvSpPr>
            <p:nvPr/>
          </p:nvSpPr>
          <p:spPr bwMode="auto">
            <a:xfrm>
              <a:off x="1959" y="1818"/>
              <a:ext cx="88" cy="4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4392" name="Rectangle 56">
              <a:extLst>
                <a:ext uri="{FF2B5EF4-FFF2-40B4-BE49-F238E27FC236}">
                  <a16:creationId xmlns:a16="http://schemas.microsoft.com/office/drawing/2014/main" id="{BC49901B-600A-4409-A854-2A650C8C321B}"/>
                </a:ext>
              </a:extLst>
            </p:cNvPr>
            <p:cNvSpPr>
              <a:spLocks noChangeArrowheads="1"/>
            </p:cNvSpPr>
            <p:nvPr/>
          </p:nvSpPr>
          <p:spPr bwMode="auto">
            <a:xfrm>
              <a:off x="2047" y="1818"/>
              <a:ext cx="89" cy="4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4393" name="Rectangle 57">
              <a:extLst>
                <a:ext uri="{FF2B5EF4-FFF2-40B4-BE49-F238E27FC236}">
                  <a16:creationId xmlns:a16="http://schemas.microsoft.com/office/drawing/2014/main" id="{C7DC3FD9-4EB5-441B-B649-00AE1450AA46}"/>
                </a:ext>
              </a:extLst>
            </p:cNvPr>
            <p:cNvSpPr>
              <a:spLocks noChangeArrowheads="1"/>
            </p:cNvSpPr>
            <p:nvPr/>
          </p:nvSpPr>
          <p:spPr bwMode="auto">
            <a:xfrm>
              <a:off x="2136" y="1818"/>
              <a:ext cx="89" cy="4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4394" name="Line 58">
              <a:extLst>
                <a:ext uri="{FF2B5EF4-FFF2-40B4-BE49-F238E27FC236}">
                  <a16:creationId xmlns:a16="http://schemas.microsoft.com/office/drawing/2014/main" id="{66DB60BA-78EA-4016-858E-6E9B7215E9FE}"/>
                </a:ext>
              </a:extLst>
            </p:cNvPr>
            <p:cNvSpPr>
              <a:spLocks noChangeShapeType="1"/>
            </p:cNvSpPr>
            <p:nvPr/>
          </p:nvSpPr>
          <p:spPr bwMode="auto">
            <a:xfrm>
              <a:off x="716" y="1818"/>
              <a:ext cx="133"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4395" name="Line 59">
              <a:extLst>
                <a:ext uri="{FF2B5EF4-FFF2-40B4-BE49-F238E27FC236}">
                  <a16:creationId xmlns:a16="http://schemas.microsoft.com/office/drawing/2014/main" id="{415F2E8B-F4B7-4E0B-BDA6-5B4F41BAD7CA}"/>
                </a:ext>
              </a:extLst>
            </p:cNvPr>
            <p:cNvSpPr>
              <a:spLocks noChangeShapeType="1"/>
            </p:cNvSpPr>
            <p:nvPr/>
          </p:nvSpPr>
          <p:spPr bwMode="auto">
            <a:xfrm>
              <a:off x="3245" y="1818"/>
              <a:ext cx="133" cy="0"/>
            </a:xfrm>
            <a:prstGeom prst="line">
              <a:avLst/>
            </a:prstGeom>
            <a:noFill/>
            <a:ln w="2857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4396" name="Rectangle 60">
              <a:extLst>
                <a:ext uri="{FF2B5EF4-FFF2-40B4-BE49-F238E27FC236}">
                  <a16:creationId xmlns:a16="http://schemas.microsoft.com/office/drawing/2014/main" id="{CDB3F460-9F7A-4ABE-901D-8D1B38B2E4B1}"/>
                </a:ext>
              </a:extLst>
            </p:cNvPr>
            <p:cNvSpPr>
              <a:spLocks noChangeArrowheads="1"/>
            </p:cNvSpPr>
            <p:nvPr/>
          </p:nvSpPr>
          <p:spPr bwMode="auto">
            <a:xfrm>
              <a:off x="2225" y="1818"/>
              <a:ext cx="88" cy="4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4397" name="Rectangle 61">
              <a:extLst>
                <a:ext uri="{FF2B5EF4-FFF2-40B4-BE49-F238E27FC236}">
                  <a16:creationId xmlns:a16="http://schemas.microsoft.com/office/drawing/2014/main" id="{1345C7BC-E254-4D83-8B72-6A941B346F9E}"/>
                </a:ext>
              </a:extLst>
            </p:cNvPr>
            <p:cNvSpPr>
              <a:spLocks noChangeArrowheads="1"/>
            </p:cNvSpPr>
            <p:nvPr/>
          </p:nvSpPr>
          <p:spPr bwMode="auto">
            <a:xfrm>
              <a:off x="2313" y="1818"/>
              <a:ext cx="89" cy="4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4398" name="Rectangle 62">
              <a:extLst>
                <a:ext uri="{FF2B5EF4-FFF2-40B4-BE49-F238E27FC236}">
                  <a16:creationId xmlns:a16="http://schemas.microsoft.com/office/drawing/2014/main" id="{9DF73C2B-4289-47C5-94DB-492C921F239E}"/>
                </a:ext>
              </a:extLst>
            </p:cNvPr>
            <p:cNvSpPr>
              <a:spLocks noChangeArrowheads="1"/>
            </p:cNvSpPr>
            <p:nvPr/>
          </p:nvSpPr>
          <p:spPr bwMode="auto">
            <a:xfrm>
              <a:off x="2402" y="1818"/>
              <a:ext cx="89" cy="4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4399" name="Rectangle 63">
              <a:extLst>
                <a:ext uri="{FF2B5EF4-FFF2-40B4-BE49-F238E27FC236}">
                  <a16:creationId xmlns:a16="http://schemas.microsoft.com/office/drawing/2014/main" id="{1C70DCD9-0E82-4A60-850F-1EDB43622042}"/>
                </a:ext>
              </a:extLst>
            </p:cNvPr>
            <p:cNvSpPr>
              <a:spLocks noChangeArrowheads="1"/>
            </p:cNvSpPr>
            <p:nvPr/>
          </p:nvSpPr>
          <p:spPr bwMode="auto">
            <a:xfrm>
              <a:off x="2225" y="1471"/>
              <a:ext cx="88" cy="4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4400" name="Rectangle 64">
              <a:extLst>
                <a:ext uri="{FF2B5EF4-FFF2-40B4-BE49-F238E27FC236}">
                  <a16:creationId xmlns:a16="http://schemas.microsoft.com/office/drawing/2014/main" id="{1884CDD3-4F13-4192-B882-14A0F9F9041C}"/>
                </a:ext>
              </a:extLst>
            </p:cNvPr>
            <p:cNvSpPr>
              <a:spLocks noChangeArrowheads="1"/>
            </p:cNvSpPr>
            <p:nvPr/>
          </p:nvSpPr>
          <p:spPr bwMode="auto">
            <a:xfrm>
              <a:off x="2225" y="1644"/>
              <a:ext cx="88" cy="44"/>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4401" name="Rectangle 65">
              <a:extLst>
                <a:ext uri="{FF2B5EF4-FFF2-40B4-BE49-F238E27FC236}">
                  <a16:creationId xmlns:a16="http://schemas.microsoft.com/office/drawing/2014/main" id="{E89DDBDC-4D26-4721-9D18-8459931B0A3D}"/>
                </a:ext>
              </a:extLst>
            </p:cNvPr>
            <p:cNvSpPr>
              <a:spLocks noChangeArrowheads="1"/>
            </p:cNvSpPr>
            <p:nvPr/>
          </p:nvSpPr>
          <p:spPr bwMode="auto">
            <a:xfrm>
              <a:off x="2313" y="1644"/>
              <a:ext cx="89" cy="44"/>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4402" name="Line 66">
              <a:extLst>
                <a:ext uri="{FF2B5EF4-FFF2-40B4-BE49-F238E27FC236}">
                  <a16:creationId xmlns:a16="http://schemas.microsoft.com/office/drawing/2014/main" id="{C884E2CB-3D67-4F99-85C5-312140E422C7}"/>
                </a:ext>
              </a:extLst>
            </p:cNvPr>
            <p:cNvSpPr>
              <a:spLocks noChangeShapeType="1"/>
            </p:cNvSpPr>
            <p:nvPr/>
          </p:nvSpPr>
          <p:spPr bwMode="auto">
            <a:xfrm>
              <a:off x="672" y="1514"/>
              <a:ext cx="2573"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4403" name="Line 67">
              <a:extLst>
                <a:ext uri="{FF2B5EF4-FFF2-40B4-BE49-F238E27FC236}">
                  <a16:creationId xmlns:a16="http://schemas.microsoft.com/office/drawing/2014/main" id="{EFC61A0C-17BB-4327-9730-0973F9FB27C6}"/>
                </a:ext>
              </a:extLst>
            </p:cNvPr>
            <p:cNvSpPr>
              <a:spLocks noChangeShapeType="1"/>
            </p:cNvSpPr>
            <p:nvPr/>
          </p:nvSpPr>
          <p:spPr bwMode="auto">
            <a:xfrm>
              <a:off x="672" y="1688"/>
              <a:ext cx="266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4404" name="Line 68">
              <a:extLst>
                <a:ext uri="{FF2B5EF4-FFF2-40B4-BE49-F238E27FC236}">
                  <a16:creationId xmlns:a16="http://schemas.microsoft.com/office/drawing/2014/main" id="{6740EBCE-C621-4484-A5FF-265DC8E8AF84}"/>
                </a:ext>
              </a:extLst>
            </p:cNvPr>
            <p:cNvSpPr>
              <a:spLocks noChangeShapeType="1"/>
            </p:cNvSpPr>
            <p:nvPr/>
          </p:nvSpPr>
          <p:spPr bwMode="auto">
            <a:xfrm>
              <a:off x="672" y="1861"/>
              <a:ext cx="2751"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4405" name="Text Box 69">
              <a:extLst>
                <a:ext uri="{FF2B5EF4-FFF2-40B4-BE49-F238E27FC236}">
                  <a16:creationId xmlns:a16="http://schemas.microsoft.com/office/drawing/2014/main" id="{49B8E912-7596-466B-AD79-7FCBE4DAD268}"/>
                </a:ext>
              </a:extLst>
            </p:cNvPr>
            <p:cNvSpPr txBox="1">
              <a:spLocks noChangeArrowheads="1"/>
            </p:cNvSpPr>
            <p:nvPr/>
          </p:nvSpPr>
          <p:spPr bwMode="auto">
            <a:xfrm>
              <a:off x="938" y="1008"/>
              <a:ext cx="734"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r>
                <a:rPr lang="en-US" altLang="en-US" sz="1400" kern="0">
                  <a:solidFill>
                    <a:sysClr val="windowText" lastClr="000000"/>
                  </a:solidFill>
                  <a:latin typeface="Calibri" panose="020F0502020204030204" pitchFamily="34" charset="0"/>
                  <a:cs typeface="Arial" panose="020B0604020202020204" pitchFamily="34" charset="0"/>
                </a:rPr>
                <a:t>7 repeats</a:t>
              </a:r>
            </a:p>
          </p:txBody>
        </p:sp>
        <p:sp>
          <p:nvSpPr>
            <p:cNvPr id="14406" name="Text Box 70">
              <a:extLst>
                <a:ext uri="{FF2B5EF4-FFF2-40B4-BE49-F238E27FC236}">
                  <a16:creationId xmlns:a16="http://schemas.microsoft.com/office/drawing/2014/main" id="{1F16F5BF-2605-4B18-8732-F308A9A8C5BF}"/>
                </a:ext>
              </a:extLst>
            </p:cNvPr>
            <p:cNvSpPr txBox="1">
              <a:spLocks noChangeArrowheads="1"/>
            </p:cNvSpPr>
            <p:nvPr/>
          </p:nvSpPr>
          <p:spPr bwMode="auto">
            <a:xfrm>
              <a:off x="938" y="1181"/>
              <a:ext cx="734"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r>
                <a:rPr lang="en-US" altLang="en-US" sz="1400" kern="0">
                  <a:solidFill>
                    <a:sysClr val="windowText" lastClr="000000"/>
                  </a:solidFill>
                  <a:latin typeface="Calibri" panose="020F0502020204030204" pitchFamily="34" charset="0"/>
                  <a:cs typeface="Arial" panose="020B0604020202020204" pitchFamily="34" charset="0"/>
                </a:rPr>
                <a:t>8 repeats</a:t>
              </a:r>
            </a:p>
          </p:txBody>
        </p:sp>
        <p:sp>
          <p:nvSpPr>
            <p:cNvPr id="14407" name="Text Box 71">
              <a:extLst>
                <a:ext uri="{FF2B5EF4-FFF2-40B4-BE49-F238E27FC236}">
                  <a16:creationId xmlns:a16="http://schemas.microsoft.com/office/drawing/2014/main" id="{9119206C-7D70-409A-AFE6-B1C11CCF6A97}"/>
                </a:ext>
              </a:extLst>
            </p:cNvPr>
            <p:cNvSpPr txBox="1">
              <a:spLocks noChangeArrowheads="1"/>
            </p:cNvSpPr>
            <p:nvPr/>
          </p:nvSpPr>
          <p:spPr bwMode="auto">
            <a:xfrm>
              <a:off x="938" y="1346"/>
              <a:ext cx="734"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r>
                <a:rPr lang="en-US" altLang="en-US" sz="1400" kern="0">
                  <a:solidFill>
                    <a:sysClr val="windowText" lastClr="000000"/>
                  </a:solidFill>
                  <a:latin typeface="Calibri" panose="020F0502020204030204" pitchFamily="34" charset="0"/>
                  <a:cs typeface="Arial" panose="020B0604020202020204" pitchFamily="34" charset="0"/>
                </a:rPr>
                <a:t>9 repeats</a:t>
              </a:r>
            </a:p>
          </p:txBody>
        </p:sp>
        <p:sp>
          <p:nvSpPr>
            <p:cNvPr id="14408" name="Text Box 72">
              <a:extLst>
                <a:ext uri="{FF2B5EF4-FFF2-40B4-BE49-F238E27FC236}">
                  <a16:creationId xmlns:a16="http://schemas.microsoft.com/office/drawing/2014/main" id="{04A4B2FC-E7EE-40A1-A710-04B722DCBCC8}"/>
                </a:ext>
              </a:extLst>
            </p:cNvPr>
            <p:cNvSpPr txBox="1">
              <a:spLocks noChangeArrowheads="1"/>
            </p:cNvSpPr>
            <p:nvPr/>
          </p:nvSpPr>
          <p:spPr bwMode="auto">
            <a:xfrm>
              <a:off x="894" y="1528"/>
              <a:ext cx="813"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r>
                <a:rPr lang="en-US" altLang="en-US" sz="1400" kern="0">
                  <a:solidFill>
                    <a:sysClr val="windowText" lastClr="000000"/>
                  </a:solidFill>
                  <a:latin typeface="Calibri" panose="020F0502020204030204" pitchFamily="34" charset="0"/>
                  <a:cs typeface="Arial" panose="020B0604020202020204" pitchFamily="34" charset="0"/>
                </a:rPr>
                <a:t>10 repeats</a:t>
              </a:r>
            </a:p>
          </p:txBody>
        </p:sp>
        <p:sp>
          <p:nvSpPr>
            <p:cNvPr id="14409" name="Text Box 73">
              <a:extLst>
                <a:ext uri="{FF2B5EF4-FFF2-40B4-BE49-F238E27FC236}">
                  <a16:creationId xmlns:a16="http://schemas.microsoft.com/office/drawing/2014/main" id="{907A3E3F-8176-41B0-BAF3-1580867ECF08}"/>
                </a:ext>
              </a:extLst>
            </p:cNvPr>
            <p:cNvSpPr txBox="1">
              <a:spLocks noChangeArrowheads="1"/>
            </p:cNvSpPr>
            <p:nvPr/>
          </p:nvSpPr>
          <p:spPr bwMode="auto">
            <a:xfrm>
              <a:off x="894" y="1701"/>
              <a:ext cx="813"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r>
                <a:rPr lang="en-US" altLang="en-US" sz="1400" kern="0">
                  <a:solidFill>
                    <a:sysClr val="windowText" lastClr="000000"/>
                  </a:solidFill>
                  <a:latin typeface="Calibri" panose="020F0502020204030204" pitchFamily="34" charset="0"/>
                  <a:cs typeface="Arial" panose="020B0604020202020204" pitchFamily="34" charset="0"/>
                </a:rPr>
                <a:t>11 repeats</a:t>
              </a:r>
            </a:p>
          </p:txBody>
        </p:sp>
        <p:sp>
          <p:nvSpPr>
            <p:cNvPr id="14410" name="Rectangle 74">
              <a:extLst>
                <a:ext uri="{FF2B5EF4-FFF2-40B4-BE49-F238E27FC236}">
                  <a16:creationId xmlns:a16="http://schemas.microsoft.com/office/drawing/2014/main" id="{20E37564-6F31-48E5-A2CB-7A4632A7E01C}"/>
                </a:ext>
              </a:extLst>
            </p:cNvPr>
            <p:cNvSpPr>
              <a:spLocks noChangeArrowheads="1"/>
            </p:cNvSpPr>
            <p:nvPr/>
          </p:nvSpPr>
          <p:spPr bwMode="auto">
            <a:xfrm>
              <a:off x="1515" y="1991"/>
              <a:ext cx="89" cy="4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4411" name="Rectangle 75">
              <a:extLst>
                <a:ext uri="{FF2B5EF4-FFF2-40B4-BE49-F238E27FC236}">
                  <a16:creationId xmlns:a16="http://schemas.microsoft.com/office/drawing/2014/main" id="{D4C7B7B3-3B74-44F5-90CD-9E5A1FADEBED}"/>
                </a:ext>
              </a:extLst>
            </p:cNvPr>
            <p:cNvSpPr>
              <a:spLocks noChangeArrowheads="1"/>
            </p:cNvSpPr>
            <p:nvPr/>
          </p:nvSpPr>
          <p:spPr bwMode="auto">
            <a:xfrm>
              <a:off x="1604" y="1991"/>
              <a:ext cx="88" cy="4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4412" name="Rectangle 76">
              <a:extLst>
                <a:ext uri="{FF2B5EF4-FFF2-40B4-BE49-F238E27FC236}">
                  <a16:creationId xmlns:a16="http://schemas.microsoft.com/office/drawing/2014/main" id="{890942F6-6912-4899-B645-4645E91F1C99}"/>
                </a:ext>
              </a:extLst>
            </p:cNvPr>
            <p:cNvSpPr>
              <a:spLocks noChangeArrowheads="1"/>
            </p:cNvSpPr>
            <p:nvPr/>
          </p:nvSpPr>
          <p:spPr bwMode="auto">
            <a:xfrm>
              <a:off x="1692" y="1991"/>
              <a:ext cx="89" cy="4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4413" name="Rectangle 77">
              <a:extLst>
                <a:ext uri="{FF2B5EF4-FFF2-40B4-BE49-F238E27FC236}">
                  <a16:creationId xmlns:a16="http://schemas.microsoft.com/office/drawing/2014/main" id="{CC91F3CC-46C9-48C0-A6CB-3FEA935BC2C9}"/>
                </a:ext>
              </a:extLst>
            </p:cNvPr>
            <p:cNvSpPr>
              <a:spLocks noChangeArrowheads="1"/>
            </p:cNvSpPr>
            <p:nvPr/>
          </p:nvSpPr>
          <p:spPr bwMode="auto">
            <a:xfrm>
              <a:off x="1781" y="1991"/>
              <a:ext cx="89" cy="4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4414" name="Rectangle 78">
              <a:extLst>
                <a:ext uri="{FF2B5EF4-FFF2-40B4-BE49-F238E27FC236}">
                  <a16:creationId xmlns:a16="http://schemas.microsoft.com/office/drawing/2014/main" id="{9A555BDF-0916-4797-99E8-9F9AC8DA173F}"/>
                </a:ext>
              </a:extLst>
            </p:cNvPr>
            <p:cNvSpPr>
              <a:spLocks noChangeArrowheads="1"/>
            </p:cNvSpPr>
            <p:nvPr/>
          </p:nvSpPr>
          <p:spPr bwMode="auto">
            <a:xfrm>
              <a:off x="1870" y="1991"/>
              <a:ext cx="89" cy="4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4415" name="Rectangle 79">
              <a:extLst>
                <a:ext uri="{FF2B5EF4-FFF2-40B4-BE49-F238E27FC236}">
                  <a16:creationId xmlns:a16="http://schemas.microsoft.com/office/drawing/2014/main" id="{BF8E2729-AA92-442D-ADA0-FC9A965CA0E2}"/>
                </a:ext>
              </a:extLst>
            </p:cNvPr>
            <p:cNvSpPr>
              <a:spLocks noChangeArrowheads="1"/>
            </p:cNvSpPr>
            <p:nvPr/>
          </p:nvSpPr>
          <p:spPr bwMode="auto">
            <a:xfrm>
              <a:off x="1959" y="1991"/>
              <a:ext cx="88" cy="4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4416" name="Rectangle 80">
              <a:extLst>
                <a:ext uri="{FF2B5EF4-FFF2-40B4-BE49-F238E27FC236}">
                  <a16:creationId xmlns:a16="http://schemas.microsoft.com/office/drawing/2014/main" id="{0D563859-55A1-4737-98B4-4956133A9594}"/>
                </a:ext>
              </a:extLst>
            </p:cNvPr>
            <p:cNvSpPr>
              <a:spLocks noChangeArrowheads="1"/>
            </p:cNvSpPr>
            <p:nvPr/>
          </p:nvSpPr>
          <p:spPr bwMode="auto">
            <a:xfrm>
              <a:off x="2047" y="1991"/>
              <a:ext cx="89" cy="4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4417" name="Rectangle 81">
              <a:extLst>
                <a:ext uri="{FF2B5EF4-FFF2-40B4-BE49-F238E27FC236}">
                  <a16:creationId xmlns:a16="http://schemas.microsoft.com/office/drawing/2014/main" id="{655ABFB3-2B31-4641-B240-1FF9E1C6F1D1}"/>
                </a:ext>
              </a:extLst>
            </p:cNvPr>
            <p:cNvSpPr>
              <a:spLocks noChangeArrowheads="1"/>
            </p:cNvSpPr>
            <p:nvPr/>
          </p:nvSpPr>
          <p:spPr bwMode="auto">
            <a:xfrm>
              <a:off x="2136" y="1991"/>
              <a:ext cx="89" cy="4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4418" name="Line 82">
              <a:extLst>
                <a:ext uri="{FF2B5EF4-FFF2-40B4-BE49-F238E27FC236}">
                  <a16:creationId xmlns:a16="http://schemas.microsoft.com/office/drawing/2014/main" id="{1BF88BFF-8856-4D65-A763-440780441898}"/>
                </a:ext>
              </a:extLst>
            </p:cNvPr>
            <p:cNvSpPr>
              <a:spLocks noChangeShapeType="1"/>
            </p:cNvSpPr>
            <p:nvPr/>
          </p:nvSpPr>
          <p:spPr bwMode="auto">
            <a:xfrm>
              <a:off x="716" y="1991"/>
              <a:ext cx="133"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4419" name="Line 83">
              <a:extLst>
                <a:ext uri="{FF2B5EF4-FFF2-40B4-BE49-F238E27FC236}">
                  <a16:creationId xmlns:a16="http://schemas.microsoft.com/office/drawing/2014/main" id="{080BD9CC-DDB3-4F10-A1D7-870CCEDBBCE1}"/>
                </a:ext>
              </a:extLst>
            </p:cNvPr>
            <p:cNvSpPr>
              <a:spLocks noChangeShapeType="1"/>
            </p:cNvSpPr>
            <p:nvPr/>
          </p:nvSpPr>
          <p:spPr bwMode="auto">
            <a:xfrm>
              <a:off x="3334" y="1991"/>
              <a:ext cx="133" cy="0"/>
            </a:xfrm>
            <a:prstGeom prst="line">
              <a:avLst/>
            </a:prstGeom>
            <a:noFill/>
            <a:ln w="2857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4420" name="Rectangle 84">
              <a:extLst>
                <a:ext uri="{FF2B5EF4-FFF2-40B4-BE49-F238E27FC236}">
                  <a16:creationId xmlns:a16="http://schemas.microsoft.com/office/drawing/2014/main" id="{23A99BB0-8870-4DBE-B40A-A94A6DE7297E}"/>
                </a:ext>
              </a:extLst>
            </p:cNvPr>
            <p:cNvSpPr>
              <a:spLocks noChangeArrowheads="1"/>
            </p:cNvSpPr>
            <p:nvPr/>
          </p:nvSpPr>
          <p:spPr bwMode="auto">
            <a:xfrm>
              <a:off x="2225" y="1991"/>
              <a:ext cx="88" cy="4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4421" name="Rectangle 85">
              <a:extLst>
                <a:ext uri="{FF2B5EF4-FFF2-40B4-BE49-F238E27FC236}">
                  <a16:creationId xmlns:a16="http://schemas.microsoft.com/office/drawing/2014/main" id="{D8E0BB1A-4A6D-4552-80DC-4D7A41B37B37}"/>
                </a:ext>
              </a:extLst>
            </p:cNvPr>
            <p:cNvSpPr>
              <a:spLocks noChangeArrowheads="1"/>
            </p:cNvSpPr>
            <p:nvPr/>
          </p:nvSpPr>
          <p:spPr bwMode="auto">
            <a:xfrm>
              <a:off x="2313" y="1991"/>
              <a:ext cx="89" cy="4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4422" name="Rectangle 86">
              <a:extLst>
                <a:ext uri="{FF2B5EF4-FFF2-40B4-BE49-F238E27FC236}">
                  <a16:creationId xmlns:a16="http://schemas.microsoft.com/office/drawing/2014/main" id="{45A6361D-5AE5-4347-91C7-4C8209DA4ED0}"/>
                </a:ext>
              </a:extLst>
            </p:cNvPr>
            <p:cNvSpPr>
              <a:spLocks noChangeArrowheads="1"/>
            </p:cNvSpPr>
            <p:nvPr/>
          </p:nvSpPr>
          <p:spPr bwMode="auto">
            <a:xfrm>
              <a:off x="2402" y="1991"/>
              <a:ext cx="89" cy="4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4423" name="Rectangle 87">
              <a:extLst>
                <a:ext uri="{FF2B5EF4-FFF2-40B4-BE49-F238E27FC236}">
                  <a16:creationId xmlns:a16="http://schemas.microsoft.com/office/drawing/2014/main" id="{2602775D-DD28-4C33-B616-5F8569515016}"/>
                </a:ext>
              </a:extLst>
            </p:cNvPr>
            <p:cNvSpPr>
              <a:spLocks noChangeArrowheads="1"/>
            </p:cNvSpPr>
            <p:nvPr/>
          </p:nvSpPr>
          <p:spPr bwMode="auto">
            <a:xfrm>
              <a:off x="1515" y="2164"/>
              <a:ext cx="89" cy="4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4424" name="Rectangle 88">
              <a:extLst>
                <a:ext uri="{FF2B5EF4-FFF2-40B4-BE49-F238E27FC236}">
                  <a16:creationId xmlns:a16="http://schemas.microsoft.com/office/drawing/2014/main" id="{06AA4C15-B74A-4DFF-8AF1-0BD1CD4F6F43}"/>
                </a:ext>
              </a:extLst>
            </p:cNvPr>
            <p:cNvSpPr>
              <a:spLocks noChangeArrowheads="1"/>
            </p:cNvSpPr>
            <p:nvPr/>
          </p:nvSpPr>
          <p:spPr bwMode="auto">
            <a:xfrm>
              <a:off x="1604" y="2164"/>
              <a:ext cx="88" cy="4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4425" name="Rectangle 89">
              <a:extLst>
                <a:ext uri="{FF2B5EF4-FFF2-40B4-BE49-F238E27FC236}">
                  <a16:creationId xmlns:a16="http://schemas.microsoft.com/office/drawing/2014/main" id="{4DA61D17-24A7-4869-B15E-13CB67302A5C}"/>
                </a:ext>
              </a:extLst>
            </p:cNvPr>
            <p:cNvSpPr>
              <a:spLocks noChangeArrowheads="1"/>
            </p:cNvSpPr>
            <p:nvPr/>
          </p:nvSpPr>
          <p:spPr bwMode="auto">
            <a:xfrm>
              <a:off x="1692" y="2164"/>
              <a:ext cx="89" cy="4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4426" name="Rectangle 90">
              <a:extLst>
                <a:ext uri="{FF2B5EF4-FFF2-40B4-BE49-F238E27FC236}">
                  <a16:creationId xmlns:a16="http://schemas.microsoft.com/office/drawing/2014/main" id="{700C7B2E-BDBD-485E-B8F6-057C7E5BE8FC}"/>
                </a:ext>
              </a:extLst>
            </p:cNvPr>
            <p:cNvSpPr>
              <a:spLocks noChangeArrowheads="1"/>
            </p:cNvSpPr>
            <p:nvPr/>
          </p:nvSpPr>
          <p:spPr bwMode="auto">
            <a:xfrm>
              <a:off x="1781" y="2164"/>
              <a:ext cx="89" cy="4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4427" name="Rectangle 91">
              <a:extLst>
                <a:ext uri="{FF2B5EF4-FFF2-40B4-BE49-F238E27FC236}">
                  <a16:creationId xmlns:a16="http://schemas.microsoft.com/office/drawing/2014/main" id="{6C9D59A2-BBBB-46FF-ADB5-C8AC3FC9CC8E}"/>
                </a:ext>
              </a:extLst>
            </p:cNvPr>
            <p:cNvSpPr>
              <a:spLocks noChangeArrowheads="1"/>
            </p:cNvSpPr>
            <p:nvPr/>
          </p:nvSpPr>
          <p:spPr bwMode="auto">
            <a:xfrm>
              <a:off x="1870" y="2164"/>
              <a:ext cx="89" cy="4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4428" name="Rectangle 92">
              <a:extLst>
                <a:ext uri="{FF2B5EF4-FFF2-40B4-BE49-F238E27FC236}">
                  <a16:creationId xmlns:a16="http://schemas.microsoft.com/office/drawing/2014/main" id="{0D1CA520-44AB-47C6-8FC7-229ACF1DD971}"/>
                </a:ext>
              </a:extLst>
            </p:cNvPr>
            <p:cNvSpPr>
              <a:spLocks noChangeArrowheads="1"/>
            </p:cNvSpPr>
            <p:nvPr/>
          </p:nvSpPr>
          <p:spPr bwMode="auto">
            <a:xfrm>
              <a:off x="1959" y="2164"/>
              <a:ext cx="88" cy="4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4429" name="Rectangle 93">
              <a:extLst>
                <a:ext uri="{FF2B5EF4-FFF2-40B4-BE49-F238E27FC236}">
                  <a16:creationId xmlns:a16="http://schemas.microsoft.com/office/drawing/2014/main" id="{676BAECB-9568-4C82-BC6F-20227B4E6ABD}"/>
                </a:ext>
              </a:extLst>
            </p:cNvPr>
            <p:cNvSpPr>
              <a:spLocks noChangeArrowheads="1"/>
            </p:cNvSpPr>
            <p:nvPr/>
          </p:nvSpPr>
          <p:spPr bwMode="auto">
            <a:xfrm>
              <a:off x="2047" y="2164"/>
              <a:ext cx="89" cy="4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4430" name="Rectangle 94">
              <a:extLst>
                <a:ext uri="{FF2B5EF4-FFF2-40B4-BE49-F238E27FC236}">
                  <a16:creationId xmlns:a16="http://schemas.microsoft.com/office/drawing/2014/main" id="{E3BCC457-58F2-4F41-B868-3FCA81010E1D}"/>
                </a:ext>
              </a:extLst>
            </p:cNvPr>
            <p:cNvSpPr>
              <a:spLocks noChangeArrowheads="1"/>
            </p:cNvSpPr>
            <p:nvPr/>
          </p:nvSpPr>
          <p:spPr bwMode="auto">
            <a:xfrm>
              <a:off x="2136" y="2164"/>
              <a:ext cx="89" cy="4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4431" name="Line 95">
              <a:extLst>
                <a:ext uri="{FF2B5EF4-FFF2-40B4-BE49-F238E27FC236}">
                  <a16:creationId xmlns:a16="http://schemas.microsoft.com/office/drawing/2014/main" id="{DFBE6EE4-D4F4-40E8-A98E-9ED69BDD0B6D}"/>
                </a:ext>
              </a:extLst>
            </p:cNvPr>
            <p:cNvSpPr>
              <a:spLocks noChangeShapeType="1"/>
            </p:cNvSpPr>
            <p:nvPr/>
          </p:nvSpPr>
          <p:spPr bwMode="auto">
            <a:xfrm>
              <a:off x="716" y="2164"/>
              <a:ext cx="133"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4432" name="Line 96">
              <a:extLst>
                <a:ext uri="{FF2B5EF4-FFF2-40B4-BE49-F238E27FC236}">
                  <a16:creationId xmlns:a16="http://schemas.microsoft.com/office/drawing/2014/main" id="{CA06A067-90B1-434D-A8F2-3CFBB46F8722}"/>
                </a:ext>
              </a:extLst>
            </p:cNvPr>
            <p:cNvSpPr>
              <a:spLocks noChangeShapeType="1"/>
            </p:cNvSpPr>
            <p:nvPr/>
          </p:nvSpPr>
          <p:spPr bwMode="auto">
            <a:xfrm>
              <a:off x="3423" y="2164"/>
              <a:ext cx="133" cy="0"/>
            </a:xfrm>
            <a:prstGeom prst="line">
              <a:avLst/>
            </a:prstGeom>
            <a:noFill/>
            <a:ln w="2857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4433" name="Rectangle 97">
              <a:extLst>
                <a:ext uri="{FF2B5EF4-FFF2-40B4-BE49-F238E27FC236}">
                  <a16:creationId xmlns:a16="http://schemas.microsoft.com/office/drawing/2014/main" id="{D0807F38-1360-4557-A3B2-98C315C62AB8}"/>
                </a:ext>
              </a:extLst>
            </p:cNvPr>
            <p:cNvSpPr>
              <a:spLocks noChangeArrowheads="1"/>
            </p:cNvSpPr>
            <p:nvPr/>
          </p:nvSpPr>
          <p:spPr bwMode="auto">
            <a:xfrm>
              <a:off x="2225" y="2164"/>
              <a:ext cx="88" cy="4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4434" name="Rectangle 98">
              <a:extLst>
                <a:ext uri="{FF2B5EF4-FFF2-40B4-BE49-F238E27FC236}">
                  <a16:creationId xmlns:a16="http://schemas.microsoft.com/office/drawing/2014/main" id="{1FB5A37E-065C-4C5B-824E-C43D8013EDCA}"/>
                </a:ext>
              </a:extLst>
            </p:cNvPr>
            <p:cNvSpPr>
              <a:spLocks noChangeArrowheads="1"/>
            </p:cNvSpPr>
            <p:nvPr/>
          </p:nvSpPr>
          <p:spPr bwMode="auto">
            <a:xfrm>
              <a:off x="2313" y="2164"/>
              <a:ext cx="89" cy="4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4435" name="Rectangle 99">
              <a:extLst>
                <a:ext uri="{FF2B5EF4-FFF2-40B4-BE49-F238E27FC236}">
                  <a16:creationId xmlns:a16="http://schemas.microsoft.com/office/drawing/2014/main" id="{459A4025-C163-4057-88A8-A595AC616F70}"/>
                </a:ext>
              </a:extLst>
            </p:cNvPr>
            <p:cNvSpPr>
              <a:spLocks noChangeArrowheads="1"/>
            </p:cNvSpPr>
            <p:nvPr/>
          </p:nvSpPr>
          <p:spPr bwMode="auto">
            <a:xfrm>
              <a:off x="2402" y="2164"/>
              <a:ext cx="89" cy="4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4436" name="Rectangle 100">
              <a:extLst>
                <a:ext uri="{FF2B5EF4-FFF2-40B4-BE49-F238E27FC236}">
                  <a16:creationId xmlns:a16="http://schemas.microsoft.com/office/drawing/2014/main" id="{0A89E8EC-7599-40BB-8D20-8752C8862BCB}"/>
                </a:ext>
              </a:extLst>
            </p:cNvPr>
            <p:cNvSpPr>
              <a:spLocks noChangeArrowheads="1"/>
            </p:cNvSpPr>
            <p:nvPr/>
          </p:nvSpPr>
          <p:spPr bwMode="auto">
            <a:xfrm>
              <a:off x="2491" y="1991"/>
              <a:ext cx="89" cy="4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4437" name="Rectangle 101">
              <a:extLst>
                <a:ext uri="{FF2B5EF4-FFF2-40B4-BE49-F238E27FC236}">
                  <a16:creationId xmlns:a16="http://schemas.microsoft.com/office/drawing/2014/main" id="{A79C3E84-2BA5-4949-856F-1BCA036C161E}"/>
                </a:ext>
              </a:extLst>
            </p:cNvPr>
            <p:cNvSpPr>
              <a:spLocks noChangeArrowheads="1"/>
            </p:cNvSpPr>
            <p:nvPr/>
          </p:nvSpPr>
          <p:spPr bwMode="auto">
            <a:xfrm>
              <a:off x="2491" y="2164"/>
              <a:ext cx="89" cy="4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4438" name="Rectangle 102">
              <a:extLst>
                <a:ext uri="{FF2B5EF4-FFF2-40B4-BE49-F238E27FC236}">
                  <a16:creationId xmlns:a16="http://schemas.microsoft.com/office/drawing/2014/main" id="{58ECE76B-2980-4C50-8BAE-EFF550E1A91F}"/>
                </a:ext>
              </a:extLst>
            </p:cNvPr>
            <p:cNvSpPr>
              <a:spLocks noChangeArrowheads="1"/>
            </p:cNvSpPr>
            <p:nvPr/>
          </p:nvSpPr>
          <p:spPr bwMode="auto">
            <a:xfrm>
              <a:off x="2580" y="2164"/>
              <a:ext cx="88" cy="4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4439" name="Text Box 103">
              <a:extLst>
                <a:ext uri="{FF2B5EF4-FFF2-40B4-BE49-F238E27FC236}">
                  <a16:creationId xmlns:a16="http://schemas.microsoft.com/office/drawing/2014/main" id="{00392B48-0307-48B1-8CB6-FEEBCDC61ED8}"/>
                </a:ext>
              </a:extLst>
            </p:cNvPr>
            <p:cNvSpPr txBox="1">
              <a:spLocks noChangeArrowheads="1"/>
            </p:cNvSpPr>
            <p:nvPr/>
          </p:nvSpPr>
          <p:spPr bwMode="auto">
            <a:xfrm>
              <a:off x="894" y="1865"/>
              <a:ext cx="813"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r>
                <a:rPr lang="en-US" altLang="en-US" sz="1400" kern="0">
                  <a:solidFill>
                    <a:sysClr val="windowText" lastClr="000000"/>
                  </a:solidFill>
                  <a:latin typeface="Calibri" panose="020F0502020204030204" pitchFamily="34" charset="0"/>
                  <a:cs typeface="Arial" panose="020B0604020202020204" pitchFamily="34" charset="0"/>
                </a:rPr>
                <a:t>12 repeats</a:t>
              </a:r>
            </a:p>
          </p:txBody>
        </p:sp>
        <p:sp>
          <p:nvSpPr>
            <p:cNvPr id="14440" name="Text Box 104">
              <a:extLst>
                <a:ext uri="{FF2B5EF4-FFF2-40B4-BE49-F238E27FC236}">
                  <a16:creationId xmlns:a16="http://schemas.microsoft.com/office/drawing/2014/main" id="{BC06507E-BB0D-40C7-945C-48B090C08A29}"/>
                </a:ext>
              </a:extLst>
            </p:cNvPr>
            <p:cNvSpPr txBox="1">
              <a:spLocks noChangeArrowheads="1"/>
            </p:cNvSpPr>
            <p:nvPr/>
          </p:nvSpPr>
          <p:spPr bwMode="auto">
            <a:xfrm>
              <a:off x="894" y="2069"/>
              <a:ext cx="690"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r>
                <a:rPr lang="en-US" altLang="en-US" sz="1400" kern="0">
                  <a:solidFill>
                    <a:sysClr val="windowText" lastClr="000000"/>
                  </a:solidFill>
                  <a:latin typeface="Calibri" panose="020F0502020204030204" pitchFamily="34" charset="0"/>
                  <a:cs typeface="Arial" panose="020B0604020202020204" pitchFamily="34" charset="0"/>
                </a:rPr>
                <a:t>13 repeats</a:t>
              </a:r>
            </a:p>
          </p:txBody>
        </p:sp>
        <p:sp>
          <p:nvSpPr>
            <p:cNvPr id="14441" name="Line 105">
              <a:extLst>
                <a:ext uri="{FF2B5EF4-FFF2-40B4-BE49-F238E27FC236}">
                  <a16:creationId xmlns:a16="http://schemas.microsoft.com/office/drawing/2014/main" id="{41CCC2DC-C42E-42E1-A0DB-F3947B362127}"/>
                </a:ext>
              </a:extLst>
            </p:cNvPr>
            <p:cNvSpPr>
              <a:spLocks noChangeShapeType="1"/>
            </p:cNvSpPr>
            <p:nvPr/>
          </p:nvSpPr>
          <p:spPr bwMode="auto">
            <a:xfrm>
              <a:off x="672" y="2207"/>
              <a:ext cx="2928"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14442" name="Line 106">
              <a:extLst>
                <a:ext uri="{FF2B5EF4-FFF2-40B4-BE49-F238E27FC236}">
                  <a16:creationId xmlns:a16="http://schemas.microsoft.com/office/drawing/2014/main" id="{4558515E-F5E1-41C6-A5E6-8350884ABD81}"/>
                </a:ext>
              </a:extLst>
            </p:cNvPr>
            <p:cNvSpPr>
              <a:spLocks noChangeShapeType="1"/>
            </p:cNvSpPr>
            <p:nvPr/>
          </p:nvSpPr>
          <p:spPr bwMode="auto">
            <a:xfrm>
              <a:off x="672" y="2034"/>
              <a:ext cx="2839"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grpSp>
      <p:sp>
        <p:nvSpPr>
          <p:cNvPr id="14443" name="Text Box 107">
            <a:extLst>
              <a:ext uri="{FF2B5EF4-FFF2-40B4-BE49-F238E27FC236}">
                <a16:creationId xmlns:a16="http://schemas.microsoft.com/office/drawing/2014/main" id="{D32DB165-FD35-46A5-99A4-725ABD44B801}"/>
              </a:ext>
            </a:extLst>
          </p:cNvPr>
          <p:cNvSpPr txBox="1">
            <a:spLocks noChangeArrowheads="1"/>
          </p:cNvSpPr>
          <p:nvPr/>
        </p:nvSpPr>
        <p:spPr bwMode="auto">
          <a:xfrm>
            <a:off x="5943600" y="3489326"/>
            <a:ext cx="44196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r>
              <a:rPr lang="en-US" altLang="en-US" sz="2000" b="1" i="1" kern="0">
                <a:solidFill>
                  <a:sysClr val="windowText" lastClr="000000"/>
                </a:solidFill>
                <a:latin typeface="Calibri" panose="020F0502020204030204" pitchFamily="34" charset="0"/>
                <a:cs typeface="Arial" panose="020B0604020202020204" pitchFamily="34" charset="0"/>
              </a:rPr>
              <a:t>The number of consecutive repeat units can vary between people</a:t>
            </a:r>
          </a:p>
        </p:txBody>
      </p:sp>
      <p:sp>
        <p:nvSpPr>
          <p:cNvPr id="14444" name="Text Box 108">
            <a:extLst>
              <a:ext uri="{FF2B5EF4-FFF2-40B4-BE49-F238E27FC236}">
                <a16:creationId xmlns:a16="http://schemas.microsoft.com/office/drawing/2014/main" id="{F57110A6-D827-425B-9A00-1DC943F78182}"/>
              </a:ext>
            </a:extLst>
          </p:cNvPr>
          <p:cNvSpPr txBox="1">
            <a:spLocks noChangeArrowheads="1"/>
          </p:cNvSpPr>
          <p:nvPr/>
        </p:nvSpPr>
        <p:spPr bwMode="auto">
          <a:xfrm>
            <a:off x="2590800" y="852488"/>
            <a:ext cx="589937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en-US" altLang="en-US" b="1" i="1" kern="0">
                <a:solidFill>
                  <a:srgbClr val="FF0000"/>
                </a:solidFill>
                <a:latin typeface="Calibri" panose="020F0502020204030204" pitchFamily="34" charset="0"/>
                <a:cs typeface="Arial" panose="020B0604020202020204" pitchFamily="34" charset="0"/>
              </a:rPr>
              <a:t>An accordion-like DNA sequence that occurs between genes</a:t>
            </a:r>
          </a:p>
        </p:txBody>
      </p:sp>
      <p:pic>
        <p:nvPicPr>
          <p:cNvPr id="109" name="Picture 108" descr="Icon&#10;&#10;Description automatically generated">
            <a:extLst>
              <a:ext uri="{FF2B5EF4-FFF2-40B4-BE49-F238E27FC236}">
                <a16:creationId xmlns:a16="http://schemas.microsoft.com/office/drawing/2014/main" id="{B1097FAD-2576-488E-BD91-114E68C1B6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353800" y="123461"/>
            <a:ext cx="681085" cy="629493"/>
          </a:xfrm>
          <a:prstGeom prst="rect">
            <a:avLst/>
          </a:prstGeom>
        </p:spPr>
      </p:pic>
    </p:spTree>
    <p:extLst>
      <p:ext uri="{BB962C8B-B14F-4D97-AF65-F5344CB8AC3E}">
        <p14:creationId xmlns:p14="http://schemas.microsoft.com/office/powerpoint/2010/main" val="18346065"/>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434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4443"/>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499"/>
                                          </p:stCondLst>
                                        </p:cTn>
                                        <p:tgtEl>
                                          <p:spTgt spid="143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0" grpId="0" autoUpdateAnimBg="0"/>
      <p:bldP spid="14443"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Line 2">
            <a:extLst>
              <a:ext uri="{FF2B5EF4-FFF2-40B4-BE49-F238E27FC236}">
                <a16:creationId xmlns:a16="http://schemas.microsoft.com/office/drawing/2014/main" id="{D9ECA2C5-E88A-4D5F-A922-E2C35A7F37CB}"/>
              </a:ext>
            </a:extLst>
          </p:cNvPr>
          <p:cNvSpPr>
            <a:spLocks noChangeShapeType="1"/>
          </p:cNvSpPr>
          <p:nvPr/>
        </p:nvSpPr>
        <p:spPr bwMode="auto">
          <a:xfrm>
            <a:off x="3048000" y="2228850"/>
            <a:ext cx="62484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48131" name="Line 3">
            <a:extLst>
              <a:ext uri="{FF2B5EF4-FFF2-40B4-BE49-F238E27FC236}">
                <a16:creationId xmlns:a16="http://schemas.microsoft.com/office/drawing/2014/main" id="{8CA86BB1-AAA8-45A6-B16F-7E063C0B8EB5}"/>
              </a:ext>
            </a:extLst>
          </p:cNvPr>
          <p:cNvSpPr>
            <a:spLocks noChangeShapeType="1"/>
          </p:cNvSpPr>
          <p:nvPr/>
        </p:nvSpPr>
        <p:spPr bwMode="auto">
          <a:xfrm>
            <a:off x="3048000" y="1638300"/>
            <a:ext cx="62484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48132" name="Text Box 4">
            <a:extLst>
              <a:ext uri="{FF2B5EF4-FFF2-40B4-BE49-F238E27FC236}">
                <a16:creationId xmlns:a16="http://schemas.microsoft.com/office/drawing/2014/main" id="{2C213AB8-93F4-4C90-82FF-49DE18EA38A9}"/>
              </a:ext>
            </a:extLst>
          </p:cNvPr>
          <p:cNvSpPr txBox="1">
            <a:spLocks noChangeArrowheads="1"/>
          </p:cNvSpPr>
          <p:nvPr/>
        </p:nvSpPr>
        <p:spPr bwMode="auto">
          <a:xfrm>
            <a:off x="2214006" y="165101"/>
            <a:ext cx="1231427"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defRPr/>
            </a:pPr>
            <a:r>
              <a:rPr lang="en-US" altLang="en-US" sz="1600" b="1" kern="0">
                <a:solidFill>
                  <a:srgbClr val="0000FF"/>
                </a:solidFill>
                <a:latin typeface="Calibri" panose="020F0502020204030204" pitchFamily="34" charset="0"/>
                <a:cs typeface="Arial" panose="020B0604020202020204" pitchFamily="34" charset="0"/>
              </a:rPr>
              <a:t>Fluorescent </a:t>
            </a:r>
          </a:p>
          <a:p>
            <a:pPr algn="ctr">
              <a:defRPr/>
            </a:pPr>
            <a:r>
              <a:rPr lang="en-US" altLang="en-US" sz="1600" b="1" kern="0">
                <a:solidFill>
                  <a:srgbClr val="0000FF"/>
                </a:solidFill>
                <a:latin typeface="Calibri" panose="020F0502020204030204" pitchFamily="34" charset="0"/>
                <a:cs typeface="Arial" panose="020B0604020202020204" pitchFamily="34" charset="0"/>
              </a:rPr>
              <a:t>dye-labeled </a:t>
            </a:r>
          </a:p>
          <a:p>
            <a:pPr algn="ctr">
              <a:defRPr/>
            </a:pPr>
            <a:r>
              <a:rPr lang="en-US" altLang="en-US" sz="1600" b="1" kern="0">
                <a:solidFill>
                  <a:srgbClr val="0000FF"/>
                </a:solidFill>
                <a:latin typeface="Calibri" panose="020F0502020204030204" pitchFamily="34" charset="0"/>
                <a:cs typeface="Arial" panose="020B0604020202020204" pitchFamily="34" charset="0"/>
              </a:rPr>
              <a:t>primer</a:t>
            </a:r>
          </a:p>
        </p:txBody>
      </p:sp>
      <p:sp>
        <p:nvSpPr>
          <p:cNvPr id="48133" name="Rectangle 5">
            <a:extLst>
              <a:ext uri="{FF2B5EF4-FFF2-40B4-BE49-F238E27FC236}">
                <a16:creationId xmlns:a16="http://schemas.microsoft.com/office/drawing/2014/main" id="{2E4DE7EA-9EAF-4DCD-A4DB-85DCBCC1FBEA}"/>
              </a:ext>
            </a:extLst>
          </p:cNvPr>
          <p:cNvSpPr>
            <a:spLocks noChangeArrowheads="1"/>
          </p:cNvSpPr>
          <p:nvPr/>
        </p:nvSpPr>
        <p:spPr bwMode="auto">
          <a:xfrm>
            <a:off x="5086350" y="1524000"/>
            <a:ext cx="304800" cy="228600"/>
          </a:xfrm>
          <a:prstGeom prst="rect">
            <a:avLst/>
          </a:prstGeom>
          <a:solidFill>
            <a:srgbClr val="00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48134" name="Rectangle 6">
            <a:extLst>
              <a:ext uri="{FF2B5EF4-FFF2-40B4-BE49-F238E27FC236}">
                <a16:creationId xmlns:a16="http://schemas.microsoft.com/office/drawing/2014/main" id="{78FC426B-8029-4D84-9D0E-676A2A2B737E}"/>
              </a:ext>
            </a:extLst>
          </p:cNvPr>
          <p:cNvSpPr>
            <a:spLocks noChangeArrowheads="1"/>
          </p:cNvSpPr>
          <p:nvPr/>
        </p:nvSpPr>
        <p:spPr bwMode="auto">
          <a:xfrm>
            <a:off x="5391150" y="1524000"/>
            <a:ext cx="304800" cy="228600"/>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48135" name="Rectangle 7">
            <a:extLst>
              <a:ext uri="{FF2B5EF4-FFF2-40B4-BE49-F238E27FC236}">
                <a16:creationId xmlns:a16="http://schemas.microsoft.com/office/drawing/2014/main" id="{147AFF12-B7CA-4E56-BE83-E50FF370A30E}"/>
              </a:ext>
            </a:extLst>
          </p:cNvPr>
          <p:cNvSpPr>
            <a:spLocks noChangeArrowheads="1"/>
          </p:cNvSpPr>
          <p:nvPr/>
        </p:nvSpPr>
        <p:spPr bwMode="auto">
          <a:xfrm>
            <a:off x="5695950" y="1524000"/>
            <a:ext cx="304800" cy="228600"/>
          </a:xfrm>
          <a:prstGeom prst="rect">
            <a:avLst/>
          </a:prstGeom>
          <a:solidFill>
            <a:srgbClr val="00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48136" name="Rectangle 8">
            <a:extLst>
              <a:ext uri="{FF2B5EF4-FFF2-40B4-BE49-F238E27FC236}">
                <a16:creationId xmlns:a16="http://schemas.microsoft.com/office/drawing/2014/main" id="{5D526859-B426-4473-A8CA-4C95871BBFAF}"/>
              </a:ext>
            </a:extLst>
          </p:cNvPr>
          <p:cNvSpPr>
            <a:spLocks noChangeArrowheads="1"/>
          </p:cNvSpPr>
          <p:nvPr/>
        </p:nvSpPr>
        <p:spPr bwMode="auto">
          <a:xfrm>
            <a:off x="6000750" y="1524000"/>
            <a:ext cx="304800" cy="228600"/>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48137" name="Rectangle 9">
            <a:extLst>
              <a:ext uri="{FF2B5EF4-FFF2-40B4-BE49-F238E27FC236}">
                <a16:creationId xmlns:a16="http://schemas.microsoft.com/office/drawing/2014/main" id="{F10D33D7-493B-4F2B-B854-6B6EF3B860CE}"/>
              </a:ext>
            </a:extLst>
          </p:cNvPr>
          <p:cNvSpPr>
            <a:spLocks noChangeArrowheads="1"/>
          </p:cNvSpPr>
          <p:nvPr/>
        </p:nvSpPr>
        <p:spPr bwMode="auto">
          <a:xfrm>
            <a:off x="6305550" y="1524000"/>
            <a:ext cx="304800" cy="228600"/>
          </a:xfrm>
          <a:prstGeom prst="rect">
            <a:avLst/>
          </a:prstGeom>
          <a:solidFill>
            <a:srgbClr val="00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48138" name="Rectangle 10">
            <a:extLst>
              <a:ext uri="{FF2B5EF4-FFF2-40B4-BE49-F238E27FC236}">
                <a16:creationId xmlns:a16="http://schemas.microsoft.com/office/drawing/2014/main" id="{28E95A4C-0773-4AA8-914D-E9360C3A757E}"/>
              </a:ext>
            </a:extLst>
          </p:cNvPr>
          <p:cNvSpPr>
            <a:spLocks noChangeArrowheads="1"/>
          </p:cNvSpPr>
          <p:nvPr/>
        </p:nvSpPr>
        <p:spPr bwMode="auto">
          <a:xfrm>
            <a:off x="6610350" y="1524000"/>
            <a:ext cx="304800" cy="228600"/>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48139" name="Rectangle 11">
            <a:extLst>
              <a:ext uri="{FF2B5EF4-FFF2-40B4-BE49-F238E27FC236}">
                <a16:creationId xmlns:a16="http://schemas.microsoft.com/office/drawing/2014/main" id="{2D9FDC56-E356-4480-BFF7-0047206DACAD}"/>
              </a:ext>
            </a:extLst>
          </p:cNvPr>
          <p:cNvSpPr>
            <a:spLocks noChangeArrowheads="1"/>
          </p:cNvSpPr>
          <p:nvPr/>
        </p:nvSpPr>
        <p:spPr bwMode="auto">
          <a:xfrm>
            <a:off x="4800600" y="2133600"/>
            <a:ext cx="304800" cy="228600"/>
          </a:xfrm>
          <a:prstGeom prst="rect">
            <a:avLst/>
          </a:prstGeom>
          <a:solidFill>
            <a:srgbClr val="00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48140" name="Rectangle 12">
            <a:extLst>
              <a:ext uri="{FF2B5EF4-FFF2-40B4-BE49-F238E27FC236}">
                <a16:creationId xmlns:a16="http://schemas.microsoft.com/office/drawing/2014/main" id="{78EBB9BF-B63A-4982-BCCF-E75B83F53530}"/>
              </a:ext>
            </a:extLst>
          </p:cNvPr>
          <p:cNvSpPr>
            <a:spLocks noChangeArrowheads="1"/>
          </p:cNvSpPr>
          <p:nvPr/>
        </p:nvSpPr>
        <p:spPr bwMode="auto">
          <a:xfrm>
            <a:off x="5105400" y="2133600"/>
            <a:ext cx="304800" cy="228600"/>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48141" name="Rectangle 13">
            <a:extLst>
              <a:ext uri="{FF2B5EF4-FFF2-40B4-BE49-F238E27FC236}">
                <a16:creationId xmlns:a16="http://schemas.microsoft.com/office/drawing/2014/main" id="{9319D251-F98F-4498-A141-4422C001225C}"/>
              </a:ext>
            </a:extLst>
          </p:cNvPr>
          <p:cNvSpPr>
            <a:spLocks noChangeArrowheads="1"/>
          </p:cNvSpPr>
          <p:nvPr/>
        </p:nvSpPr>
        <p:spPr bwMode="auto">
          <a:xfrm>
            <a:off x="5410200" y="2133600"/>
            <a:ext cx="304800" cy="228600"/>
          </a:xfrm>
          <a:prstGeom prst="rect">
            <a:avLst/>
          </a:prstGeom>
          <a:solidFill>
            <a:srgbClr val="00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48142" name="Rectangle 14">
            <a:extLst>
              <a:ext uri="{FF2B5EF4-FFF2-40B4-BE49-F238E27FC236}">
                <a16:creationId xmlns:a16="http://schemas.microsoft.com/office/drawing/2014/main" id="{3D6848D4-392D-43B4-9422-6D489ACC2836}"/>
              </a:ext>
            </a:extLst>
          </p:cNvPr>
          <p:cNvSpPr>
            <a:spLocks noChangeArrowheads="1"/>
          </p:cNvSpPr>
          <p:nvPr/>
        </p:nvSpPr>
        <p:spPr bwMode="auto">
          <a:xfrm>
            <a:off x="5715000" y="2133600"/>
            <a:ext cx="304800" cy="228600"/>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48143" name="Rectangle 15">
            <a:extLst>
              <a:ext uri="{FF2B5EF4-FFF2-40B4-BE49-F238E27FC236}">
                <a16:creationId xmlns:a16="http://schemas.microsoft.com/office/drawing/2014/main" id="{9C5C932B-FDBC-4290-9874-F84863F78737}"/>
              </a:ext>
            </a:extLst>
          </p:cNvPr>
          <p:cNvSpPr>
            <a:spLocks noChangeArrowheads="1"/>
          </p:cNvSpPr>
          <p:nvPr/>
        </p:nvSpPr>
        <p:spPr bwMode="auto">
          <a:xfrm>
            <a:off x="6019800" y="2133600"/>
            <a:ext cx="304800" cy="228600"/>
          </a:xfrm>
          <a:prstGeom prst="rect">
            <a:avLst/>
          </a:prstGeom>
          <a:solidFill>
            <a:srgbClr val="00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48144" name="Rectangle 16">
            <a:extLst>
              <a:ext uri="{FF2B5EF4-FFF2-40B4-BE49-F238E27FC236}">
                <a16:creationId xmlns:a16="http://schemas.microsoft.com/office/drawing/2014/main" id="{79370540-B2C3-4CFE-99FE-54F9541F8989}"/>
              </a:ext>
            </a:extLst>
          </p:cNvPr>
          <p:cNvSpPr>
            <a:spLocks noChangeArrowheads="1"/>
          </p:cNvSpPr>
          <p:nvPr/>
        </p:nvSpPr>
        <p:spPr bwMode="auto">
          <a:xfrm>
            <a:off x="6324600" y="2133600"/>
            <a:ext cx="304800" cy="228600"/>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48145" name="Rectangle 17">
            <a:extLst>
              <a:ext uri="{FF2B5EF4-FFF2-40B4-BE49-F238E27FC236}">
                <a16:creationId xmlns:a16="http://schemas.microsoft.com/office/drawing/2014/main" id="{73D779AD-577E-47F5-91C6-466FCF44CFED}"/>
              </a:ext>
            </a:extLst>
          </p:cNvPr>
          <p:cNvSpPr>
            <a:spLocks noChangeArrowheads="1"/>
          </p:cNvSpPr>
          <p:nvPr/>
        </p:nvSpPr>
        <p:spPr bwMode="auto">
          <a:xfrm>
            <a:off x="6629400" y="2133600"/>
            <a:ext cx="304800" cy="228600"/>
          </a:xfrm>
          <a:prstGeom prst="rect">
            <a:avLst/>
          </a:prstGeom>
          <a:solidFill>
            <a:srgbClr val="00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48146" name="Rectangle 18">
            <a:extLst>
              <a:ext uri="{FF2B5EF4-FFF2-40B4-BE49-F238E27FC236}">
                <a16:creationId xmlns:a16="http://schemas.microsoft.com/office/drawing/2014/main" id="{D6EA5849-E3AD-40BC-840A-4941E20A805C}"/>
              </a:ext>
            </a:extLst>
          </p:cNvPr>
          <p:cNvSpPr>
            <a:spLocks noChangeArrowheads="1"/>
          </p:cNvSpPr>
          <p:nvPr/>
        </p:nvSpPr>
        <p:spPr bwMode="auto">
          <a:xfrm>
            <a:off x="6934200" y="2133600"/>
            <a:ext cx="304800" cy="228600"/>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48147" name="Line 19">
            <a:extLst>
              <a:ext uri="{FF2B5EF4-FFF2-40B4-BE49-F238E27FC236}">
                <a16:creationId xmlns:a16="http://schemas.microsoft.com/office/drawing/2014/main" id="{AD26A629-2CC7-4DC9-9AE9-AC59F00C7AA8}"/>
              </a:ext>
            </a:extLst>
          </p:cNvPr>
          <p:cNvSpPr>
            <a:spLocks noChangeShapeType="1"/>
          </p:cNvSpPr>
          <p:nvPr/>
        </p:nvSpPr>
        <p:spPr bwMode="auto">
          <a:xfrm flipH="1">
            <a:off x="5562600" y="2362200"/>
            <a:ext cx="152400" cy="228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48148" name="Line 20">
            <a:extLst>
              <a:ext uri="{FF2B5EF4-FFF2-40B4-BE49-F238E27FC236}">
                <a16:creationId xmlns:a16="http://schemas.microsoft.com/office/drawing/2014/main" id="{ABE06A83-78C1-4934-B574-E71E876E6769}"/>
              </a:ext>
            </a:extLst>
          </p:cNvPr>
          <p:cNvSpPr>
            <a:spLocks noChangeShapeType="1"/>
          </p:cNvSpPr>
          <p:nvPr/>
        </p:nvSpPr>
        <p:spPr bwMode="auto">
          <a:xfrm rot="5400000" flipH="1">
            <a:off x="5981700" y="2400300"/>
            <a:ext cx="22860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48149" name="Text Box 21">
            <a:extLst>
              <a:ext uri="{FF2B5EF4-FFF2-40B4-BE49-F238E27FC236}">
                <a16:creationId xmlns:a16="http://schemas.microsoft.com/office/drawing/2014/main" id="{61535CC0-B925-46BC-BDA0-6879EC2D8DCF}"/>
              </a:ext>
            </a:extLst>
          </p:cNvPr>
          <p:cNvSpPr txBox="1">
            <a:spLocks noChangeArrowheads="1"/>
          </p:cNvSpPr>
          <p:nvPr/>
        </p:nvSpPr>
        <p:spPr bwMode="auto">
          <a:xfrm>
            <a:off x="5451475" y="2532063"/>
            <a:ext cx="72487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en-US" altLang="en-US" b="1" kern="0">
                <a:solidFill>
                  <a:sysClr val="windowText" lastClr="000000"/>
                </a:solidFill>
                <a:latin typeface="Calibri" panose="020F0502020204030204" pitchFamily="34" charset="0"/>
                <a:cs typeface="Arial" panose="020B0604020202020204" pitchFamily="34" charset="0"/>
              </a:rPr>
              <a:t>GATA</a:t>
            </a:r>
          </a:p>
        </p:txBody>
      </p:sp>
      <p:grpSp>
        <p:nvGrpSpPr>
          <p:cNvPr id="71702" name="Group 22">
            <a:extLst>
              <a:ext uri="{FF2B5EF4-FFF2-40B4-BE49-F238E27FC236}">
                <a16:creationId xmlns:a16="http://schemas.microsoft.com/office/drawing/2014/main" id="{30FFC838-0285-431A-81D6-FD962ADA0292}"/>
              </a:ext>
            </a:extLst>
          </p:cNvPr>
          <p:cNvGrpSpPr>
            <a:grpSpLocks/>
          </p:cNvGrpSpPr>
          <p:nvPr/>
        </p:nvGrpSpPr>
        <p:grpSpPr bwMode="auto">
          <a:xfrm>
            <a:off x="2667000" y="1085851"/>
            <a:ext cx="952500" cy="549275"/>
            <a:chOff x="726" y="660"/>
            <a:chExt cx="600" cy="346"/>
          </a:xfrm>
        </p:grpSpPr>
        <p:sp>
          <p:nvSpPr>
            <p:cNvPr id="48151" name="Line 23">
              <a:extLst>
                <a:ext uri="{FF2B5EF4-FFF2-40B4-BE49-F238E27FC236}">
                  <a16:creationId xmlns:a16="http://schemas.microsoft.com/office/drawing/2014/main" id="{592B3F22-EE8C-42EE-B410-B9BE77975B50}"/>
                </a:ext>
              </a:extLst>
            </p:cNvPr>
            <p:cNvSpPr>
              <a:spLocks noChangeShapeType="1"/>
            </p:cNvSpPr>
            <p:nvPr/>
          </p:nvSpPr>
          <p:spPr bwMode="auto">
            <a:xfrm flipH="1" flipV="1">
              <a:off x="870" y="852"/>
              <a:ext cx="96" cy="9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48152" name="Oval 24">
              <a:extLst>
                <a:ext uri="{FF2B5EF4-FFF2-40B4-BE49-F238E27FC236}">
                  <a16:creationId xmlns:a16="http://schemas.microsoft.com/office/drawing/2014/main" id="{E651404A-758B-45B8-B6ED-3CA3F2EFE842}"/>
                </a:ext>
              </a:extLst>
            </p:cNvPr>
            <p:cNvSpPr>
              <a:spLocks noChangeArrowheads="1"/>
            </p:cNvSpPr>
            <p:nvPr/>
          </p:nvSpPr>
          <p:spPr bwMode="auto">
            <a:xfrm>
              <a:off x="726" y="660"/>
              <a:ext cx="192" cy="192"/>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48153" name="Text Box 25">
              <a:extLst>
                <a:ext uri="{FF2B5EF4-FFF2-40B4-BE49-F238E27FC236}">
                  <a16:creationId xmlns:a16="http://schemas.microsoft.com/office/drawing/2014/main" id="{DD789981-C56F-4EC3-990E-BEC4721EE50F}"/>
                </a:ext>
              </a:extLst>
            </p:cNvPr>
            <p:cNvSpPr txBox="1">
              <a:spLocks noChangeArrowheads="1"/>
            </p:cNvSpPr>
            <p:nvPr/>
          </p:nvSpPr>
          <p:spPr bwMode="auto">
            <a:xfrm>
              <a:off x="1126" y="766"/>
              <a:ext cx="200"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en-US" altLang="en-US" sz="1000" kern="0">
                  <a:solidFill>
                    <a:sysClr val="windowText" lastClr="000000"/>
                  </a:solidFill>
                  <a:latin typeface="Calibri" panose="020F0502020204030204" pitchFamily="34" charset="0"/>
                  <a:cs typeface="Arial" panose="020B0604020202020204" pitchFamily="34" charset="0"/>
                </a:rPr>
                <a:t>3</a:t>
              </a:r>
              <a:r>
                <a:rPr lang="en-US" altLang="en-US" sz="1000" kern="0">
                  <a:solidFill>
                    <a:sysClr val="windowText" lastClr="000000"/>
                  </a:solidFill>
                  <a:latin typeface="Calibri" panose="020F0502020204030204" pitchFamily="34" charset="0"/>
                  <a:cs typeface="Times New Roman" panose="02020603050405020304" pitchFamily="18" charset="0"/>
                </a:rPr>
                <a:t>′</a:t>
              </a:r>
              <a:r>
                <a:rPr lang="en-US" altLang="en-US" sz="1000" kern="0">
                  <a:solidFill>
                    <a:sysClr val="windowText" lastClr="000000"/>
                  </a:solidFill>
                  <a:latin typeface="Calibri" panose="020F0502020204030204" pitchFamily="34" charset="0"/>
                  <a:cs typeface="Arial" panose="020B0604020202020204" pitchFamily="34" charset="0"/>
                </a:rPr>
                <a:t> </a:t>
              </a:r>
            </a:p>
          </p:txBody>
        </p:sp>
        <p:sp>
          <p:nvSpPr>
            <p:cNvPr id="48154" name="Text Box 26">
              <a:extLst>
                <a:ext uri="{FF2B5EF4-FFF2-40B4-BE49-F238E27FC236}">
                  <a16:creationId xmlns:a16="http://schemas.microsoft.com/office/drawing/2014/main" id="{3ED54F5D-855A-4A25-9ECE-5A72E92671FE}"/>
                </a:ext>
              </a:extLst>
            </p:cNvPr>
            <p:cNvSpPr txBox="1">
              <a:spLocks noChangeArrowheads="1"/>
            </p:cNvSpPr>
            <p:nvPr/>
          </p:nvSpPr>
          <p:spPr bwMode="auto">
            <a:xfrm>
              <a:off x="726" y="852"/>
              <a:ext cx="200"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en-US" altLang="en-US" sz="1000" kern="0">
                  <a:solidFill>
                    <a:sysClr val="windowText" lastClr="000000"/>
                  </a:solidFill>
                  <a:latin typeface="Calibri" panose="020F0502020204030204" pitchFamily="34" charset="0"/>
                  <a:cs typeface="Arial" panose="020B0604020202020204" pitchFamily="34" charset="0"/>
                </a:rPr>
                <a:t>5</a:t>
              </a:r>
              <a:r>
                <a:rPr lang="en-US" altLang="en-US" sz="1000" kern="0">
                  <a:solidFill>
                    <a:sysClr val="windowText" lastClr="000000"/>
                  </a:solidFill>
                  <a:latin typeface="Calibri" panose="020F0502020204030204" pitchFamily="34" charset="0"/>
                  <a:cs typeface="Times New Roman" panose="02020603050405020304" pitchFamily="18" charset="0"/>
                </a:rPr>
                <a:t>′</a:t>
              </a:r>
              <a:r>
                <a:rPr lang="en-US" altLang="en-US" sz="1000" kern="0">
                  <a:solidFill>
                    <a:sysClr val="windowText" lastClr="000000"/>
                  </a:solidFill>
                  <a:latin typeface="Calibri" panose="020F0502020204030204" pitchFamily="34" charset="0"/>
                  <a:cs typeface="Arial" panose="020B0604020202020204" pitchFamily="34" charset="0"/>
                </a:rPr>
                <a:t> </a:t>
              </a:r>
            </a:p>
          </p:txBody>
        </p:sp>
        <p:sp>
          <p:nvSpPr>
            <p:cNvPr id="48155" name="Line 27">
              <a:extLst>
                <a:ext uri="{FF2B5EF4-FFF2-40B4-BE49-F238E27FC236}">
                  <a16:creationId xmlns:a16="http://schemas.microsoft.com/office/drawing/2014/main" id="{99DFB35C-51CF-43C9-BDB8-F6BA10D56BBC}"/>
                </a:ext>
              </a:extLst>
            </p:cNvPr>
            <p:cNvSpPr>
              <a:spLocks noChangeShapeType="1"/>
            </p:cNvSpPr>
            <p:nvPr/>
          </p:nvSpPr>
          <p:spPr bwMode="auto">
            <a:xfrm>
              <a:off x="964" y="952"/>
              <a:ext cx="288"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grpSp>
      <p:sp>
        <p:nvSpPr>
          <p:cNvPr id="48156" name="Line 28">
            <a:extLst>
              <a:ext uri="{FF2B5EF4-FFF2-40B4-BE49-F238E27FC236}">
                <a16:creationId xmlns:a16="http://schemas.microsoft.com/office/drawing/2014/main" id="{A2215442-A946-4F91-9B7C-2F4858087D2F}"/>
              </a:ext>
            </a:extLst>
          </p:cNvPr>
          <p:cNvSpPr>
            <a:spLocks noChangeShapeType="1"/>
          </p:cNvSpPr>
          <p:nvPr/>
        </p:nvSpPr>
        <p:spPr bwMode="auto">
          <a:xfrm flipH="1" flipV="1">
            <a:off x="2905125" y="1981200"/>
            <a:ext cx="15240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48157" name="Oval 29">
            <a:extLst>
              <a:ext uri="{FF2B5EF4-FFF2-40B4-BE49-F238E27FC236}">
                <a16:creationId xmlns:a16="http://schemas.microsoft.com/office/drawing/2014/main" id="{60DE25CF-D450-408E-B1FD-9B7445B4EEE4}"/>
              </a:ext>
            </a:extLst>
          </p:cNvPr>
          <p:cNvSpPr>
            <a:spLocks noChangeArrowheads="1"/>
          </p:cNvSpPr>
          <p:nvPr/>
        </p:nvSpPr>
        <p:spPr bwMode="auto">
          <a:xfrm>
            <a:off x="2676525" y="1676400"/>
            <a:ext cx="304800" cy="3048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48158" name="Text Box 30">
            <a:extLst>
              <a:ext uri="{FF2B5EF4-FFF2-40B4-BE49-F238E27FC236}">
                <a16:creationId xmlns:a16="http://schemas.microsoft.com/office/drawing/2014/main" id="{04FE0D46-76C0-4B4A-8605-38F202CC18BF}"/>
              </a:ext>
            </a:extLst>
          </p:cNvPr>
          <p:cNvSpPr txBox="1">
            <a:spLocks noChangeArrowheads="1"/>
          </p:cNvSpPr>
          <p:nvPr/>
        </p:nvSpPr>
        <p:spPr bwMode="auto">
          <a:xfrm>
            <a:off x="3311525" y="1844676"/>
            <a:ext cx="3175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en-US" altLang="en-US" sz="1000" kern="0">
                <a:solidFill>
                  <a:sysClr val="windowText" lastClr="000000"/>
                </a:solidFill>
                <a:latin typeface="Calibri" panose="020F0502020204030204" pitchFamily="34" charset="0"/>
                <a:cs typeface="Arial" panose="020B0604020202020204" pitchFamily="34" charset="0"/>
              </a:rPr>
              <a:t>3</a:t>
            </a:r>
            <a:r>
              <a:rPr lang="en-US" altLang="en-US" sz="1000" kern="0">
                <a:solidFill>
                  <a:sysClr val="windowText" lastClr="000000"/>
                </a:solidFill>
                <a:latin typeface="Calibri" panose="020F0502020204030204" pitchFamily="34" charset="0"/>
                <a:cs typeface="Times New Roman" panose="02020603050405020304" pitchFamily="18" charset="0"/>
              </a:rPr>
              <a:t>′</a:t>
            </a:r>
            <a:r>
              <a:rPr lang="en-US" altLang="en-US" sz="1000" kern="0">
                <a:solidFill>
                  <a:sysClr val="windowText" lastClr="000000"/>
                </a:solidFill>
                <a:latin typeface="Calibri" panose="020F0502020204030204" pitchFamily="34" charset="0"/>
                <a:cs typeface="Arial" panose="020B0604020202020204" pitchFamily="34" charset="0"/>
              </a:rPr>
              <a:t> </a:t>
            </a:r>
          </a:p>
        </p:txBody>
      </p:sp>
      <p:sp>
        <p:nvSpPr>
          <p:cNvPr id="48159" name="Text Box 31">
            <a:extLst>
              <a:ext uri="{FF2B5EF4-FFF2-40B4-BE49-F238E27FC236}">
                <a16:creationId xmlns:a16="http://schemas.microsoft.com/office/drawing/2014/main" id="{32CCC10D-6A46-4553-A4A8-B956433CC2D7}"/>
              </a:ext>
            </a:extLst>
          </p:cNvPr>
          <p:cNvSpPr txBox="1">
            <a:spLocks noChangeArrowheads="1"/>
          </p:cNvSpPr>
          <p:nvPr/>
        </p:nvSpPr>
        <p:spPr bwMode="auto">
          <a:xfrm>
            <a:off x="2676525" y="1981201"/>
            <a:ext cx="3175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en-US" altLang="en-US" sz="1000" kern="0">
                <a:solidFill>
                  <a:sysClr val="windowText" lastClr="000000"/>
                </a:solidFill>
                <a:latin typeface="Calibri" panose="020F0502020204030204" pitchFamily="34" charset="0"/>
                <a:cs typeface="Arial" panose="020B0604020202020204" pitchFamily="34" charset="0"/>
              </a:rPr>
              <a:t>5</a:t>
            </a:r>
            <a:r>
              <a:rPr lang="en-US" altLang="en-US" sz="1000" kern="0">
                <a:solidFill>
                  <a:sysClr val="windowText" lastClr="000000"/>
                </a:solidFill>
                <a:latin typeface="Calibri" panose="020F0502020204030204" pitchFamily="34" charset="0"/>
                <a:cs typeface="Times New Roman" panose="02020603050405020304" pitchFamily="18" charset="0"/>
              </a:rPr>
              <a:t>′</a:t>
            </a:r>
            <a:r>
              <a:rPr lang="en-US" altLang="en-US" sz="1000" kern="0">
                <a:solidFill>
                  <a:sysClr val="windowText" lastClr="000000"/>
                </a:solidFill>
                <a:latin typeface="Calibri" panose="020F0502020204030204" pitchFamily="34" charset="0"/>
                <a:cs typeface="Arial" panose="020B0604020202020204" pitchFamily="34" charset="0"/>
              </a:rPr>
              <a:t> </a:t>
            </a:r>
          </a:p>
        </p:txBody>
      </p:sp>
      <p:sp>
        <p:nvSpPr>
          <p:cNvPr id="48160" name="Line 32">
            <a:extLst>
              <a:ext uri="{FF2B5EF4-FFF2-40B4-BE49-F238E27FC236}">
                <a16:creationId xmlns:a16="http://schemas.microsoft.com/office/drawing/2014/main" id="{649F4960-C066-47B2-890B-97AF91457286}"/>
              </a:ext>
            </a:extLst>
          </p:cNvPr>
          <p:cNvSpPr>
            <a:spLocks noChangeShapeType="1"/>
          </p:cNvSpPr>
          <p:nvPr/>
        </p:nvSpPr>
        <p:spPr bwMode="auto">
          <a:xfrm>
            <a:off x="3054350" y="2139950"/>
            <a:ext cx="4572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48161" name="Line 33">
            <a:extLst>
              <a:ext uri="{FF2B5EF4-FFF2-40B4-BE49-F238E27FC236}">
                <a16:creationId xmlns:a16="http://schemas.microsoft.com/office/drawing/2014/main" id="{BA81FAA2-6A0E-4E03-937D-D0DD307CEED4}"/>
              </a:ext>
            </a:extLst>
          </p:cNvPr>
          <p:cNvSpPr>
            <a:spLocks noChangeShapeType="1"/>
          </p:cNvSpPr>
          <p:nvPr/>
        </p:nvSpPr>
        <p:spPr bwMode="auto">
          <a:xfrm>
            <a:off x="8839200" y="1724025"/>
            <a:ext cx="4572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48162" name="Line 34">
            <a:extLst>
              <a:ext uri="{FF2B5EF4-FFF2-40B4-BE49-F238E27FC236}">
                <a16:creationId xmlns:a16="http://schemas.microsoft.com/office/drawing/2014/main" id="{2DE2F670-43CA-46B1-90D1-E6B6CA1A10F3}"/>
              </a:ext>
            </a:extLst>
          </p:cNvPr>
          <p:cNvSpPr>
            <a:spLocks noChangeShapeType="1"/>
          </p:cNvSpPr>
          <p:nvPr/>
        </p:nvSpPr>
        <p:spPr bwMode="auto">
          <a:xfrm>
            <a:off x="8839200" y="2324100"/>
            <a:ext cx="4572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48163" name="Text Box 35">
            <a:extLst>
              <a:ext uri="{FF2B5EF4-FFF2-40B4-BE49-F238E27FC236}">
                <a16:creationId xmlns:a16="http://schemas.microsoft.com/office/drawing/2014/main" id="{08F6BA09-F18B-4164-9944-88AA33EBE622}"/>
              </a:ext>
            </a:extLst>
          </p:cNvPr>
          <p:cNvSpPr txBox="1">
            <a:spLocks noChangeArrowheads="1"/>
          </p:cNvSpPr>
          <p:nvPr/>
        </p:nvSpPr>
        <p:spPr bwMode="auto">
          <a:xfrm>
            <a:off x="9296400" y="1447801"/>
            <a:ext cx="1225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en-US" altLang="en-US" kern="0">
                <a:solidFill>
                  <a:sysClr val="windowText" lastClr="000000"/>
                </a:solidFill>
                <a:latin typeface="Calibri" panose="020F0502020204030204" pitchFamily="34" charset="0"/>
                <a:cs typeface="Arial" panose="020B0604020202020204" pitchFamily="34" charset="0"/>
              </a:rPr>
              <a:t>(Maternal)</a:t>
            </a:r>
          </a:p>
        </p:txBody>
      </p:sp>
      <p:sp>
        <p:nvSpPr>
          <p:cNvPr id="48164" name="Text Box 36">
            <a:extLst>
              <a:ext uri="{FF2B5EF4-FFF2-40B4-BE49-F238E27FC236}">
                <a16:creationId xmlns:a16="http://schemas.microsoft.com/office/drawing/2014/main" id="{3059BE10-DCF0-4BD3-A205-4DFD6EF6B396}"/>
              </a:ext>
            </a:extLst>
          </p:cNvPr>
          <p:cNvSpPr txBox="1">
            <a:spLocks noChangeArrowheads="1"/>
          </p:cNvSpPr>
          <p:nvPr/>
        </p:nvSpPr>
        <p:spPr bwMode="auto">
          <a:xfrm>
            <a:off x="9299576" y="2047875"/>
            <a:ext cx="111280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en-US" altLang="en-US" kern="0">
                <a:solidFill>
                  <a:sysClr val="windowText" lastClr="000000"/>
                </a:solidFill>
                <a:latin typeface="Calibri" panose="020F0502020204030204" pitchFamily="34" charset="0"/>
                <a:cs typeface="Arial" panose="020B0604020202020204" pitchFamily="34" charset="0"/>
              </a:rPr>
              <a:t>(Paternal)</a:t>
            </a:r>
          </a:p>
        </p:txBody>
      </p:sp>
      <p:sp>
        <p:nvSpPr>
          <p:cNvPr id="48165" name="Text Box 37">
            <a:extLst>
              <a:ext uri="{FF2B5EF4-FFF2-40B4-BE49-F238E27FC236}">
                <a16:creationId xmlns:a16="http://schemas.microsoft.com/office/drawing/2014/main" id="{AB534AB9-97FE-44ED-B995-D75651949D83}"/>
              </a:ext>
            </a:extLst>
          </p:cNvPr>
          <p:cNvSpPr txBox="1">
            <a:spLocks noChangeArrowheads="1"/>
          </p:cNvSpPr>
          <p:nvPr/>
        </p:nvSpPr>
        <p:spPr bwMode="auto">
          <a:xfrm>
            <a:off x="5095876" y="1495425"/>
            <a:ext cx="2825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en-US" altLang="en-US" sz="1400" b="1" kern="0">
                <a:solidFill>
                  <a:sysClr val="windowText" lastClr="000000"/>
                </a:solidFill>
                <a:latin typeface="Calibri" panose="020F0502020204030204" pitchFamily="34" charset="0"/>
                <a:cs typeface="Arial" panose="020B0604020202020204" pitchFamily="34" charset="0"/>
              </a:rPr>
              <a:t>1</a:t>
            </a:r>
          </a:p>
        </p:txBody>
      </p:sp>
      <p:sp>
        <p:nvSpPr>
          <p:cNvPr id="48166" name="Text Box 38">
            <a:extLst>
              <a:ext uri="{FF2B5EF4-FFF2-40B4-BE49-F238E27FC236}">
                <a16:creationId xmlns:a16="http://schemas.microsoft.com/office/drawing/2014/main" id="{5E62EFB3-14A8-4865-9970-89D02A8E9F64}"/>
              </a:ext>
            </a:extLst>
          </p:cNvPr>
          <p:cNvSpPr txBox="1">
            <a:spLocks noChangeArrowheads="1"/>
          </p:cNvSpPr>
          <p:nvPr/>
        </p:nvSpPr>
        <p:spPr bwMode="auto">
          <a:xfrm>
            <a:off x="5391151" y="1495425"/>
            <a:ext cx="2825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en-US" altLang="en-US" sz="1400" b="1" kern="0">
                <a:solidFill>
                  <a:sysClr val="windowText" lastClr="000000"/>
                </a:solidFill>
                <a:latin typeface="Calibri" panose="020F0502020204030204" pitchFamily="34" charset="0"/>
                <a:cs typeface="Arial" panose="020B0604020202020204" pitchFamily="34" charset="0"/>
              </a:rPr>
              <a:t>2</a:t>
            </a:r>
          </a:p>
        </p:txBody>
      </p:sp>
      <p:sp>
        <p:nvSpPr>
          <p:cNvPr id="48167" name="Text Box 39">
            <a:extLst>
              <a:ext uri="{FF2B5EF4-FFF2-40B4-BE49-F238E27FC236}">
                <a16:creationId xmlns:a16="http://schemas.microsoft.com/office/drawing/2014/main" id="{959D794B-A2D3-48CD-A825-A0E382B82B3D}"/>
              </a:ext>
            </a:extLst>
          </p:cNvPr>
          <p:cNvSpPr txBox="1">
            <a:spLocks noChangeArrowheads="1"/>
          </p:cNvSpPr>
          <p:nvPr/>
        </p:nvSpPr>
        <p:spPr bwMode="auto">
          <a:xfrm>
            <a:off x="5695951" y="1495425"/>
            <a:ext cx="2825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en-US" altLang="en-US" sz="1400" b="1" kern="0">
                <a:solidFill>
                  <a:sysClr val="windowText" lastClr="000000"/>
                </a:solidFill>
                <a:latin typeface="Calibri" panose="020F0502020204030204" pitchFamily="34" charset="0"/>
                <a:cs typeface="Arial" panose="020B0604020202020204" pitchFamily="34" charset="0"/>
              </a:rPr>
              <a:t>3</a:t>
            </a:r>
          </a:p>
        </p:txBody>
      </p:sp>
      <p:sp>
        <p:nvSpPr>
          <p:cNvPr id="48168" name="Text Box 40">
            <a:extLst>
              <a:ext uri="{FF2B5EF4-FFF2-40B4-BE49-F238E27FC236}">
                <a16:creationId xmlns:a16="http://schemas.microsoft.com/office/drawing/2014/main" id="{63996704-E222-4F45-9562-42E9F4CECE46}"/>
              </a:ext>
            </a:extLst>
          </p:cNvPr>
          <p:cNvSpPr txBox="1">
            <a:spLocks noChangeArrowheads="1"/>
          </p:cNvSpPr>
          <p:nvPr/>
        </p:nvSpPr>
        <p:spPr bwMode="auto">
          <a:xfrm>
            <a:off x="6010276" y="1495425"/>
            <a:ext cx="2825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r>
              <a:rPr lang="en-US" altLang="en-US" sz="1400" b="1" kern="0">
                <a:solidFill>
                  <a:sysClr val="windowText" lastClr="000000"/>
                </a:solidFill>
                <a:latin typeface="Calibri" panose="020F0502020204030204" pitchFamily="34" charset="0"/>
                <a:cs typeface="Arial" panose="020B0604020202020204" pitchFamily="34" charset="0"/>
              </a:rPr>
              <a:t>4</a:t>
            </a:r>
          </a:p>
        </p:txBody>
      </p:sp>
      <p:sp>
        <p:nvSpPr>
          <p:cNvPr id="48169" name="Text Box 41">
            <a:extLst>
              <a:ext uri="{FF2B5EF4-FFF2-40B4-BE49-F238E27FC236}">
                <a16:creationId xmlns:a16="http://schemas.microsoft.com/office/drawing/2014/main" id="{2026DC1F-DFAB-4F24-8BA2-0752C07A24CD}"/>
              </a:ext>
            </a:extLst>
          </p:cNvPr>
          <p:cNvSpPr txBox="1">
            <a:spLocks noChangeArrowheads="1"/>
          </p:cNvSpPr>
          <p:nvPr/>
        </p:nvSpPr>
        <p:spPr bwMode="auto">
          <a:xfrm>
            <a:off x="6305551" y="1495425"/>
            <a:ext cx="2825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en-US" altLang="en-US" sz="1400" b="1" kern="0">
                <a:solidFill>
                  <a:sysClr val="windowText" lastClr="000000"/>
                </a:solidFill>
                <a:latin typeface="Calibri" panose="020F0502020204030204" pitchFamily="34" charset="0"/>
                <a:cs typeface="Arial" panose="020B0604020202020204" pitchFamily="34" charset="0"/>
              </a:rPr>
              <a:t>5</a:t>
            </a:r>
          </a:p>
        </p:txBody>
      </p:sp>
      <p:sp>
        <p:nvSpPr>
          <p:cNvPr id="48170" name="Text Box 42">
            <a:extLst>
              <a:ext uri="{FF2B5EF4-FFF2-40B4-BE49-F238E27FC236}">
                <a16:creationId xmlns:a16="http://schemas.microsoft.com/office/drawing/2014/main" id="{A4BAA964-DC1F-433F-8DBA-BE52B1D262FE}"/>
              </a:ext>
            </a:extLst>
          </p:cNvPr>
          <p:cNvSpPr txBox="1">
            <a:spLocks noChangeArrowheads="1"/>
          </p:cNvSpPr>
          <p:nvPr/>
        </p:nvSpPr>
        <p:spPr bwMode="auto">
          <a:xfrm>
            <a:off x="6619876" y="1495425"/>
            <a:ext cx="2825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en-US" altLang="en-US" sz="1400" b="1" kern="0">
                <a:solidFill>
                  <a:sysClr val="windowText" lastClr="000000"/>
                </a:solidFill>
                <a:latin typeface="Calibri" panose="020F0502020204030204" pitchFamily="34" charset="0"/>
                <a:cs typeface="Arial" panose="020B0604020202020204" pitchFamily="34" charset="0"/>
              </a:rPr>
              <a:t>6</a:t>
            </a:r>
          </a:p>
        </p:txBody>
      </p:sp>
      <p:sp>
        <p:nvSpPr>
          <p:cNvPr id="48171" name="Text Box 43">
            <a:extLst>
              <a:ext uri="{FF2B5EF4-FFF2-40B4-BE49-F238E27FC236}">
                <a16:creationId xmlns:a16="http://schemas.microsoft.com/office/drawing/2014/main" id="{31F60D4D-D789-4DC1-B874-F327973F4B6B}"/>
              </a:ext>
            </a:extLst>
          </p:cNvPr>
          <p:cNvSpPr txBox="1">
            <a:spLocks noChangeArrowheads="1"/>
          </p:cNvSpPr>
          <p:nvPr/>
        </p:nvSpPr>
        <p:spPr bwMode="auto">
          <a:xfrm>
            <a:off x="4791076" y="2105025"/>
            <a:ext cx="2825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en-US" altLang="en-US" sz="1400" b="1" kern="0">
                <a:solidFill>
                  <a:sysClr val="windowText" lastClr="000000"/>
                </a:solidFill>
                <a:latin typeface="Calibri" panose="020F0502020204030204" pitchFamily="34" charset="0"/>
                <a:cs typeface="Arial" panose="020B0604020202020204" pitchFamily="34" charset="0"/>
              </a:rPr>
              <a:t>1</a:t>
            </a:r>
          </a:p>
        </p:txBody>
      </p:sp>
      <p:sp>
        <p:nvSpPr>
          <p:cNvPr id="48172" name="Text Box 44">
            <a:extLst>
              <a:ext uri="{FF2B5EF4-FFF2-40B4-BE49-F238E27FC236}">
                <a16:creationId xmlns:a16="http://schemas.microsoft.com/office/drawing/2014/main" id="{ED447103-1132-4366-983B-ACAEFCD4EA22}"/>
              </a:ext>
            </a:extLst>
          </p:cNvPr>
          <p:cNvSpPr txBox="1">
            <a:spLocks noChangeArrowheads="1"/>
          </p:cNvSpPr>
          <p:nvPr/>
        </p:nvSpPr>
        <p:spPr bwMode="auto">
          <a:xfrm>
            <a:off x="5086351" y="2105025"/>
            <a:ext cx="2825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en-US" altLang="en-US" sz="1400" b="1" kern="0">
                <a:solidFill>
                  <a:sysClr val="windowText" lastClr="000000"/>
                </a:solidFill>
                <a:latin typeface="Calibri" panose="020F0502020204030204" pitchFamily="34" charset="0"/>
                <a:cs typeface="Arial" panose="020B0604020202020204" pitchFamily="34" charset="0"/>
              </a:rPr>
              <a:t>2</a:t>
            </a:r>
          </a:p>
        </p:txBody>
      </p:sp>
      <p:sp>
        <p:nvSpPr>
          <p:cNvPr id="48173" name="Text Box 45">
            <a:extLst>
              <a:ext uri="{FF2B5EF4-FFF2-40B4-BE49-F238E27FC236}">
                <a16:creationId xmlns:a16="http://schemas.microsoft.com/office/drawing/2014/main" id="{462C82FF-36A3-49DD-8D68-5245388C78DA}"/>
              </a:ext>
            </a:extLst>
          </p:cNvPr>
          <p:cNvSpPr txBox="1">
            <a:spLocks noChangeArrowheads="1"/>
          </p:cNvSpPr>
          <p:nvPr/>
        </p:nvSpPr>
        <p:spPr bwMode="auto">
          <a:xfrm>
            <a:off x="5391151" y="2105025"/>
            <a:ext cx="2825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en-US" altLang="en-US" sz="1400" b="1" kern="0">
                <a:solidFill>
                  <a:sysClr val="windowText" lastClr="000000"/>
                </a:solidFill>
                <a:latin typeface="Calibri" panose="020F0502020204030204" pitchFamily="34" charset="0"/>
                <a:cs typeface="Arial" panose="020B0604020202020204" pitchFamily="34" charset="0"/>
              </a:rPr>
              <a:t>3</a:t>
            </a:r>
          </a:p>
        </p:txBody>
      </p:sp>
      <p:sp>
        <p:nvSpPr>
          <p:cNvPr id="48174" name="Text Box 46">
            <a:extLst>
              <a:ext uri="{FF2B5EF4-FFF2-40B4-BE49-F238E27FC236}">
                <a16:creationId xmlns:a16="http://schemas.microsoft.com/office/drawing/2014/main" id="{D4635443-7181-4AFF-95D1-13FAFF658744}"/>
              </a:ext>
            </a:extLst>
          </p:cNvPr>
          <p:cNvSpPr txBox="1">
            <a:spLocks noChangeArrowheads="1"/>
          </p:cNvSpPr>
          <p:nvPr/>
        </p:nvSpPr>
        <p:spPr bwMode="auto">
          <a:xfrm>
            <a:off x="5705476" y="2105025"/>
            <a:ext cx="2825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r>
              <a:rPr lang="en-US" altLang="en-US" sz="1400" b="1" kern="0">
                <a:solidFill>
                  <a:sysClr val="windowText" lastClr="000000"/>
                </a:solidFill>
                <a:latin typeface="Calibri" panose="020F0502020204030204" pitchFamily="34" charset="0"/>
                <a:cs typeface="Arial" panose="020B0604020202020204" pitchFamily="34" charset="0"/>
              </a:rPr>
              <a:t>4</a:t>
            </a:r>
          </a:p>
        </p:txBody>
      </p:sp>
      <p:sp>
        <p:nvSpPr>
          <p:cNvPr id="48175" name="Text Box 47">
            <a:extLst>
              <a:ext uri="{FF2B5EF4-FFF2-40B4-BE49-F238E27FC236}">
                <a16:creationId xmlns:a16="http://schemas.microsoft.com/office/drawing/2014/main" id="{4F641F1C-F902-4062-8E26-C0CD332FC458}"/>
              </a:ext>
            </a:extLst>
          </p:cNvPr>
          <p:cNvSpPr txBox="1">
            <a:spLocks noChangeArrowheads="1"/>
          </p:cNvSpPr>
          <p:nvPr/>
        </p:nvSpPr>
        <p:spPr bwMode="auto">
          <a:xfrm>
            <a:off x="6000751" y="2105025"/>
            <a:ext cx="2825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en-US" altLang="en-US" sz="1400" b="1" kern="0">
                <a:solidFill>
                  <a:sysClr val="windowText" lastClr="000000"/>
                </a:solidFill>
                <a:latin typeface="Calibri" panose="020F0502020204030204" pitchFamily="34" charset="0"/>
                <a:cs typeface="Arial" panose="020B0604020202020204" pitchFamily="34" charset="0"/>
              </a:rPr>
              <a:t>5</a:t>
            </a:r>
          </a:p>
        </p:txBody>
      </p:sp>
      <p:sp>
        <p:nvSpPr>
          <p:cNvPr id="48176" name="Text Box 48">
            <a:extLst>
              <a:ext uri="{FF2B5EF4-FFF2-40B4-BE49-F238E27FC236}">
                <a16:creationId xmlns:a16="http://schemas.microsoft.com/office/drawing/2014/main" id="{9FC8B7E8-E3FA-4F76-9391-0C0E57B06098}"/>
              </a:ext>
            </a:extLst>
          </p:cNvPr>
          <p:cNvSpPr txBox="1">
            <a:spLocks noChangeArrowheads="1"/>
          </p:cNvSpPr>
          <p:nvPr/>
        </p:nvSpPr>
        <p:spPr bwMode="auto">
          <a:xfrm>
            <a:off x="6315076" y="2105025"/>
            <a:ext cx="2825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en-US" altLang="en-US" sz="1400" b="1" kern="0">
                <a:solidFill>
                  <a:sysClr val="windowText" lastClr="000000"/>
                </a:solidFill>
                <a:latin typeface="Calibri" panose="020F0502020204030204" pitchFamily="34" charset="0"/>
                <a:cs typeface="Arial" panose="020B0604020202020204" pitchFamily="34" charset="0"/>
              </a:rPr>
              <a:t>6</a:t>
            </a:r>
          </a:p>
        </p:txBody>
      </p:sp>
      <p:sp>
        <p:nvSpPr>
          <p:cNvPr id="48177" name="Text Box 49">
            <a:extLst>
              <a:ext uri="{FF2B5EF4-FFF2-40B4-BE49-F238E27FC236}">
                <a16:creationId xmlns:a16="http://schemas.microsoft.com/office/drawing/2014/main" id="{ACE7E325-871C-4DAB-A337-94D6312E30DA}"/>
              </a:ext>
            </a:extLst>
          </p:cNvPr>
          <p:cNvSpPr txBox="1">
            <a:spLocks noChangeArrowheads="1"/>
          </p:cNvSpPr>
          <p:nvPr/>
        </p:nvSpPr>
        <p:spPr bwMode="auto">
          <a:xfrm>
            <a:off x="6638926" y="2095500"/>
            <a:ext cx="2825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en-US" altLang="en-US" sz="1400" b="1" kern="0">
                <a:solidFill>
                  <a:sysClr val="windowText" lastClr="000000"/>
                </a:solidFill>
                <a:latin typeface="Calibri" panose="020F0502020204030204" pitchFamily="34" charset="0"/>
                <a:cs typeface="Arial" panose="020B0604020202020204" pitchFamily="34" charset="0"/>
              </a:rPr>
              <a:t>7</a:t>
            </a:r>
          </a:p>
        </p:txBody>
      </p:sp>
      <p:sp>
        <p:nvSpPr>
          <p:cNvPr id="48178" name="Text Box 50">
            <a:extLst>
              <a:ext uri="{FF2B5EF4-FFF2-40B4-BE49-F238E27FC236}">
                <a16:creationId xmlns:a16="http://schemas.microsoft.com/office/drawing/2014/main" id="{E4261885-783C-4366-AAE5-A10E23AD39D1}"/>
              </a:ext>
            </a:extLst>
          </p:cNvPr>
          <p:cNvSpPr txBox="1">
            <a:spLocks noChangeArrowheads="1"/>
          </p:cNvSpPr>
          <p:nvPr/>
        </p:nvSpPr>
        <p:spPr bwMode="auto">
          <a:xfrm>
            <a:off x="6934201" y="2095500"/>
            <a:ext cx="2825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en-US" altLang="en-US" sz="1400" b="1" kern="0">
                <a:solidFill>
                  <a:sysClr val="windowText" lastClr="000000"/>
                </a:solidFill>
                <a:latin typeface="Calibri" panose="020F0502020204030204" pitchFamily="34" charset="0"/>
                <a:cs typeface="Arial" panose="020B0604020202020204" pitchFamily="34" charset="0"/>
              </a:rPr>
              <a:t>8</a:t>
            </a:r>
          </a:p>
        </p:txBody>
      </p:sp>
      <p:sp>
        <p:nvSpPr>
          <p:cNvPr id="48179" name="Text Box 51">
            <a:extLst>
              <a:ext uri="{FF2B5EF4-FFF2-40B4-BE49-F238E27FC236}">
                <a16:creationId xmlns:a16="http://schemas.microsoft.com/office/drawing/2014/main" id="{9A5796DB-03B5-4766-964E-A74EE4471F4E}"/>
              </a:ext>
            </a:extLst>
          </p:cNvPr>
          <p:cNvSpPr txBox="1">
            <a:spLocks noChangeArrowheads="1"/>
          </p:cNvSpPr>
          <p:nvPr/>
        </p:nvSpPr>
        <p:spPr bwMode="auto">
          <a:xfrm>
            <a:off x="4953001" y="990600"/>
            <a:ext cx="194476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en-US" altLang="en-US" kern="0">
                <a:solidFill>
                  <a:srgbClr val="FF0000"/>
                </a:solidFill>
                <a:latin typeface="Calibri" panose="020F0502020204030204" pitchFamily="34" charset="0"/>
                <a:cs typeface="Arial" panose="020B0604020202020204" pitchFamily="34" charset="0"/>
              </a:rPr>
              <a:t>STR Repeat Region</a:t>
            </a:r>
          </a:p>
        </p:txBody>
      </p:sp>
      <p:sp>
        <p:nvSpPr>
          <p:cNvPr id="48180" name="Text Box 52">
            <a:extLst>
              <a:ext uri="{FF2B5EF4-FFF2-40B4-BE49-F238E27FC236}">
                <a16:creationId xmlns:a16="http://schemas.microsoft.com/office/drawing/2014/main" id="{2D684953-9912-41EB-9F22-3FCEEF8ACCA3}"/>
              </a:ext>
            </a:extLst>
          </p:cNvPr>
          <p:cNvSpPr txBox="1">
            <a:spLocks noChangeArrowheads="1"/>
          </p:cNvSpPr>
          <p:nvPr/>
        </p:nvSpPr>
        <p:spPr bwMode="auto">
          <a:xfrm>
            <a:off x="2546396" y="2667001"/>
            <a:ext cx="143500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defRPr/>
            </a:pPr>
            <a:r>
              <a:rPr lang="en-US" altLang="en-US" sz="1200" kern="0">
                <a:solidFill>
                  <a:sysClr val="windowText" lastClr="000000"/>
                </a:solidFill>
                <a:latin typeface="Calibri" panose="020F0502020204030204" pitchFamily="34" charset="0"/>
                <a:cs typeface="Arial" panose="020B0604020202020204" pitchFamily="34" charset="0"/>
              </a:rPr>
              <a:t>forward primer </a:t>
            </a:r>
          </a:p>
          <a:p>
            <a:pPr algn="ctr">
              <a:defRPr/>
            </a:pPr>
            <a:r>
              <a:rPr lang="en-US" altLang="en-US" sz="1200" kern="0">
                <a:solidFill>
                  <a:sysClr val="windowText" lastClr="000000"/>
                </a:solidFill>
                <a:latin typeface="Calibri" panose="020F0502020204030204" pitchFamily="34" charset="0"/>
                <a:cs typeface="Arial" panose="020B0604020202020204" pitchFamily="34" charset="0"/>
              </a:rPr>
              <a:t>hybridization region</a:t>
            </a:r>
          </a:p>
        </p:txBody>
      </p:sp>
      <p:sp>
        <p:nvSpPr>
          <p:cNvPr id="48181" name="Text Box 53">
            <a:extLst>
              <a:ext uri="{FF2B5EF4-FFF2-40B4-BE49-F238E27FC236}">
                <a16:creationId xmlns:a16="http://schemas.microsoft.com/office/drawing/2014/main" id="{2366B0C0-38D0-403C-A9D7-DE51562AEF1D}"/>
              </a:ext>
            </a:extLst>
          </p:cNvPr>
          <p:cNvSpPr txBox="1">
            <a:spLocks noChangeArrowheads="1"/>
          </p:cNvSpPr>
          <p:nvPr/>
        </p:nvSpPr>
        <p:spPr bwMode="auto">
          <a:xfrm>
            <a:off x="8347121" y="2686051"/>
            <a:ext cx="143500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defRPr/>
            </a:pPr>
            <a:r>
              <a:rPr lang="en-US" altLang="en-US" sz="1200" kern="0">
                <a:solidFill>
                  <a:sysClr val="windowText" lastClr="000000"/>
                </a:solidFill>
                <a:latin typeface="Calibri" panose="020F0502020204030204" pitchFamily="34" charset="0"/>
                <a:cs typeface="Arial" panose="020B0604020202020204" pitchFamily="34" charset="0"/>
              </a:rPr>
              <a:t>reverse primer </a:t>
            </a:r>
          </a:p>
          <a:p>
            <a:pPr algn="ctr">
              <a:defRPr/>
            </a:pPr>
            <a:r>
              <a:rPr lang="en-US" altLang="en-US" sz="1200" kern="0">
                <a:solidFill>
                  <a:sysClr val="windowText" lastClr="000000"/>
                </a:solidFill>
                <a:latin typeface="Calibri" panose="020F0502020204030204" pitchFamily="34" charset="0"/>
                <a:cs typeface="Arial" panose="020B0604020202020204" pitchFamily="34" charset="0"/>
              </a:rPr>
              <a:t>hybridization region</a:t>
            </a:r>
          </a:p>
        </p:txBody>
      </p:sp>
      <p:sp>
        <p:nvSpPr>
          <p:cNvPr id="48182" name="AutoShape 54">
            <a:extLst>
              <a:ext uri="{FF2B5EF4-FFF2-40B4-BE49-F238E27FC236}">
                <a16:creationId xmlns:a16="http://schemas.microsoft.com/office/drawing/2014/main" id="{2C719062-632F-41E2-973C-8E1122C2A62E}"/>
              </a:ext>
            </a:extLst>
          </p:cNvPr>
          <p:cNvSpPr>
            <a:spLocks/>
          </p:cNvSpPr>
          <p:nvPr/>
        </p:nvSpPr>
        <p:spPr bwMode="auto">
          <a:xfrm rot="16200000">
            <a:off x="3200400" y="2133600"/>
            <a:ext cx="152400" cy="609600"/>
          </a:xfrm>
          <a:prstGeom prst="leftBrace">
            <a:avLst>
              <a:gd name="adj1" fmla="val 33333"/>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48183" name="AutoShape 55">
            <a:extLst>
              <a:ext uri="{FF2B5EF4-FFF2-40B4-BE49-F238E27FC236}">
                <a16:creationId xmlns:a16="http://schemas.microsoft.com/office/drawing/2014/main" id="{48D06B14-70CE-41FC-9713-FD920EA9C961}"/>
              </a:ext>
            </a:extLst>
          </p:cNvPr>
          <p:cNvSpPr>
            <a:spLocks/>
          </p:cNvSpPr>
          <p:nvPr/>
        </p:nvSpPr>
        <p:spPr bwMode="auto">
          <a:xfrm rot="16200000">
            <a:off x="8991600" y="2209800"/>
            <a:ext cx="152400" cy="609600"/>
          </a:xfrm>
          <a:prstGeom prst="leftBrace">
            <a:avLst>
              <a:gd name="adj1" fmla="val 33333"/>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grpSp>
        <p:nvGrpSpPr>
          <p:cNvPr id="71731" name="Group 56">
            <a:extLst>
              <a:ext uri="{FF2B5EF4-FFF2-40B4-BE49-F238E27FC236}">
                <a16:creationId xmlns:a16="http://schemas.microsoft.com/office/drawing/2014/main" id="{B907FC1B-B9F5-4554-BD36-BC0BEDF4653F}"/>
              </a:ext>
            </a:extLst>
          </p:cNvPr>
          <p:cNvGrpSpPr>
            <a:grpSpLocks/>
          </p:cNvGrpSpPr>
          <p:nvPr/>
        </p:nvGrpSpPr>
        <p:grpSpPr bwMode="auto">
          <a:xfrm>
            <a:off x="1981200" y="4070350"/>
            <a:ext cx="8763000" cy="2641600"/>
            <a:chOff x="96" y="2290"/>
            <a:chExt cx="5520" cy="1664"/>
          </a:xfrm>
        </p:grpSpPr>
        <p:sp>
          <p:nvSpPr>
            <p:cNvPr id="48185" name="Line 57">
              <a:extLst>
                <a:ext uri="{FF2B5EF4-FFF2-40B4-BE49-F238E27FC236}">
                  <a16:creationId xmlns:a16="http://schemas.microsoft.com/office/drawing/2014/main" id="{013787ED-4957-4E4B-99DB-D2640848B7CB}"/>
                </a:ext>
              </a:extLst>
            </p:cNvPr>
            <p:cNvSpPr>
              <a:spLocks noChangeShapeType="1"/>
            </p:cNvSpPr>
            <p:nvPr/>
          </p:nvSpPr>
          <p:spPr bwMode="auto">
            <a:xfrm>
              <a:off x="912" y="3168"/>
              <a:ext cx="403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48186" name="Line 58">
              <a:extLst>
                <a:ext uri="{FF2B5EF4-FFF2-40B4-BE49-F238E27FC236}">
                  <a16:creationId xmlns:a16="http://schemas.microsoft.com/office/drawing/2014/main" id="{FE744AF4-77F9-47A7-B812-7DCC28C1FAB3}"/>
                </a:ext>
              </a:extLst>
            </p:cNvPr>
            <p:cNvSpPr>
              <a:spLocks noChangeShapeType="1"/>
            </p:cNvSpPr>
            <p:nvPr/>
          </p:nvSpPr>
          <p:spPr bwMode="auto">
            <a:xfrm flipV="1">
              <a:off x="911" y="2784"/>
              <a:ext cx="1" cy="38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48187" name="Text Box 59">
              <a:extLst>
                <a:ext uri="{FF2B5EF4-FFF2-40B4-BE49-F238E27FC236}">
                  <a16:creationId xmlns:a16="http://schemas.microsoft.com/office/drawing/2014/main" id="{5E9B951D-2710-47FF-A30A-7B647B88B876}"/>
                </a:ext>
              </a:extLst>
            </p:cNvPr>
            <p:cNvSpPr txBox="1">
              <a:spLocks noChangeArrowheads="1"/>
            </p:cNvSpPr>
            <p:nvPr/>
          </p:nvSpPr>
          <p:spPr bwMode="auto">
            <a:xfrm>
              <a:off x="864" y="2544"/>
              <a:ext cx="4752"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r>
                <a:rPr lang="en-US" altLang="en-US" sz="1600" kern="0">
                  <a:solidFill>
                    <a:sysClr val="windowText" lastClr="000000"/>
                  </a:solidFill>
                  <a:latin typeface="Calibri" panose="020F0502020204030204" pitchFamily="34" charset="0"/>
                  <a:cs typeface="Arial" panose="020B0604020202020204" pitchFamily="34" charset="0"/>
                </a:rPr>
                <a:t>75….80….100….120….140….160….180….200….220….240.…260…..</a:t>
              </a:r>
            </a:p>
          </p:txBody>
        </p:sp>
        <p:sp>
          <p:nvSpPr>
            <p:cNvPr id="48188" name="AutoShape 60">
              <a:extLst>
                <a:ext uri="{FF2B5EF4-FFF2-40B4-BE49-F238E27FC236}">
                  <a16:creationId xmlns:a16="http://schemas.microsoft.com/office/drawing/2014/main" id="{140A607F-4489-46F0-80B6-81B08A52D149}"/>
                </a:ext>
              </a:extLst>
            </p:cNvPr>
            <p:cNvSpPr>
              <a:spLocks noChangeArrowheads="1"/>
            </p:cNvSpPr>
            <p:nvPr/>
          </p:nvSpPr>
          <p:spPr bwMode="auto">
            <a:xfrm>
              <a:off x="2352" y="2880"/>
              <a:ext cx="96" cy="298"/>
            </a:xfrm>
            <a:prstGeom prst="upArrow">
              <a:avLst>
                <a:gd name="adj1" fmla="val 0"/>
                <a:gd name="adj2" fmla="val 29981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48189" name="Text Box 61">
              <a:extLst>
                <a:ext uri="{FF2B5EF4-FFF2-40B4-BE49-F238E27FC236}">
                  <a16:creationId xmlns:a16="http://schemas.microsoft.com/office/drawing/2014/main" id="{E398DC9F-9F74-45A7-A318-211EF2A97FB0}"/>
                </a:ext>
              </a:extLst>
            </p:cNvPr>
            <p:cNvSpPr txBox="1">
              <a:spLocks noChangeArrowheads="1"/>
            </p:cNvSpPr>
            <p:nvPr/>
          </p:nvSpPr>
          <p:spPr bwMode="auto">
            <a:xfrm>
              <a:off x="2510" y="2290"/>
              <a:ext cx="789"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defRPr/>
              </a:pPr>
              <a:r>
                <a:rPr lang="en-US" altLang="en-US" kern="0">
                  <a:solidFill>
                    <a:sysClr val="windowText" lastClr="000000"/>
                  </a:solidFill>
                  <a:latin typeface="Calibri" panose="020F0502020204030204" pitchFamily="34" charset="0"/>
                  <a:cs typeface="Arial" panose="020B0604020202020204" pitchFamily="34" charset="0"/>
                </a:rPr>
                <a:t>(size in bp) </a:t>
              </a:r>
            </a:p>
          </p:txBody>
        </p:sp>
        <p:sp>
          <p:nvSpPr>
            <p:cNvPr id="48190" name="Text Box 62">
              <a:extLst>
                <a:ext uri="{FF2B5EF4-FFF2-40B4-BE49-F238E27FC236}">
                  <a16:creationId xmlns:a16="http://schemas.microsoft.com/office/drawing/2014/main" id="{3532C9BD-3040-47F4-8782-0A8EF437D8D0}"/>
                </a:ext>
              </a:extLst>
            </p:cNvPr>
            <p:cNvSpPr txBox="1">
              <a:spLocks noChangeArrowheads="1"/>
            </p:cNvSpPr>
            <p:nvPr/>
          </p:nvSpPr>
          <p:spPr bwMode="auto">
            <a:xfrm>
              <a:off x="96" y="2880"/>
              <a:ext cx="380"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en-US" altLang="en-US" sz="1600" kern="0">
                  <a:solidFill>
                    <a:sysClr val="windowText" lastClr="000000"/>
                  </a:solidFill>
                  <a:latin typeface="Calibri" panose="020F0502020204030204" pitchFamily="34" charset="0"/>
                  <a:cs typeface="Arial" panose="020B0604020202020204" pitchFamily="34" charset="0"/>
                </a:rPr>
                <a:t>RFUs</a:t>
              </a:r>
            </a:p>
          </p:txBody>
        </p:sp>
        <p:sp>
          <p:nvSpPr>
            <p:cNvPr id="48191" name="AutoShape 63">
              <a:extLst>
                <a:ext uri="{FF2B5EF4-FFF2-40B4-BE49-F238E27FC236}">
                  <a16:creationId xmlns:a16="http://schemas.microsoft.com/office/drawing/2014/main" id="{9077BC13-C4DD-479D-90DC-60A6503F7F14}"/>
                </a:ext>
              </a:extLst>
            </p:cNvPr>
            <p:cNvSpPr>
              <a:spLocks noChangeArrowheads="1"/>
            </p:cNvSpPr>
            <p:nvPr/>
          </p:nvSpPr>
          <p:spPr bwMode="auto">
            <a:xfrm>
              <a:off x="2532" y="2880"/>
              <a:ext cx="96" cy="298"/>
            </a:xfrm>
            <a:prstGeom prst="upArrow">
              <a:avLst>
                <a:gd name="adj1" fmla="val 0"/>
                <a:gd name="adj2" fmla="val 29981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48192" name="Text Box 64">
              <a:extLst>
                <a:ext uri="{FF2B5EF4-FFF2-40B4-BE49-F238E27FC236}">
                  <a16:creationId xmlns:a16="http://schemas.microsoft.com/office/drawing/2014/main" id="{EFEA3AEF-1488-4214-AB8F-87ED970BA80E}"/>
                </a:ext>
              </a:extLst>
            </p:cNvPr>
            <p:cNvSpPr txBox="1">
              <a:spLocks noChangeArrowheads="1"/>
            </p:cNvSpPr>
            <p:nvPr/>
          </p:nvSpPr>
          <p:spPr bwMode="auto">
            <a:xfrm>
              <a:off x="501" y="2718"/>
              <a:ext cx="379" cy="3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a:defRPr/>
              </a:pPr>
              <a:r>
                <a:rPr lang="en-US" altLang="en-US" sz="1600" kern="0">
                  <a:solidFill>
                    <a:sysClr val="windowText" lastClr="000000"/>
                  </a:solidFill>
                  <a:latin typeface="Calibri" panose="020F0502020204030204" pitchFamily="34" charset="0"/>
                  <a:cs typeface="Arial" panose="020B0604020202020204" pitchFamily="34" charset="0"/>
                </a:rPr>
                <a:t>1000</a:t>
              </a:r>
            </a:p>
            <a:p>
              <a:pPr algn="r">
                <a:defRPr/>
              </a:pPr>
              <a:r>
                <a:rPr lang="en-US" altLang="en-US" sz="1600" kern="0">
                  <a:solidFill>
                    <a:sysClr val="windowText" lastClr="000000"/>
                  </a:solidFill>
                  <a:latin typeface="Calibri" panose="020F0502020204030204" pitchFamily="34" charset="0"/>
                  <a:cs typeface="Arial" panose="020B0604020202020204" pitchFamily="34" charset="0"/>
                </a:rPr>
                <a:t>500</a:t>
              </a:r>
            </a:p>
          </p:txBody>
        </p:sp>
        <p:sp>
          <p:nvSpPr>
            <p:cNvPr id="48193" name="Line 65">
              <a:extLst>
                <a:ext uri="{FF2B5EF4-FFF2-40B4-BE49-F238E27FC236}">
                  <a16:creationId xmlns:a16="http://schemas.microsoft.com/office/drawing/2014/main" id="{153A1E28-8BD6-446E-B1BC-E992914C82DD}"/>
                </a:ext>
              </a:extLst>
            </p:cNvPr>
            <p:cNvSpPr>
              <a:spLocks noChangeShapeType="1"/>
            </p:cNvSpPr>
            <p:nvPr/>
          </p:nvSpPr>
          <p:spPr bwMode="auto">
            <a:xfrm>
              <a:off x="864" y="2976"/>
              <a:ext cx="4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48194" name="Line 66">
              <a:extLst>
                <a:ext uri="{FF2B5EF4-FFF2-40B4-BE49-F238E27FC236}">
                  <a16:creationId xmlns:a16="http://schemas.microsoft.com/office/drawing/2014/main" id="{F4A7725C-5DBE-49DF-9435-CFC1C9423065}"/>
                </a:ext>
              </a:extLst>
            </p:cNvPr>
            <p:cNvSpPr>
              <a:spLocks noChangeShapeType="1"/>
            </p:cNvSpPr>
            <p:nvPr/>
          </p:nvSpPr>
          <p:spPr bwMode="auto">
            <a:xfrm>
              <a:off x="864" y="2826"/>
              <a:ext cx="4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48195" name="Text Box 67">
              <a:extLst>
                <a:ext uri="{FF2B5EF4-FFF2-40B4-BE49-F238E27FC236}">
                  <a16:creationId xmlns:a16="http://schemas.microsoft.com/office/drawing/2014/main" id="{5AF7299E-9679-46F0-9EF8-CA859D47BBD5}"/>
                </a:ext>
              </a:extLst>
            </p:cNvPr>
            <p:cNvSpPr txBox="1">
              <a:spLocks noChangeArrowheads="1"/>
            </p:cNvSpPr>
            <p:nvPr/>
          </p:nvSpPr>
          <p:spPr bwMode="auto">
            <a:xfrm>
              <a:off x="2192" y="3276"/>
              <a:ext cx="410" cy="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defRPr/>
              </a:pPr>
              <a:r>
                <a:rPr lang="en-US" altLang="en-US" sz="1400" b="1" kern="0">
                  <a:solidFill>
                    <a:sysClr val="windowText" lastClr="000000"/>
                  </a:solidFill>
                  <a:latin typeface="Calibri" panose="020F0502020204030204" pitchFamily="34" charset="0"/>
                  <a:cs typeface="Arial" panose="020B0604020202020204" pitchFamily="34" charset="0"/>
                </a:rPr>
                <a:t>6</a:t>
              </a:r>
            </a:p>
            <a:p>
              <a:pPr algn="ctr">
                <a:defRPr/>
              </a:pPr>
              <a:r>
                <a:rPr lang="en-US" altLang="en-US" sz="1400" b="1" kern="0">
                  <a:solidFill>
                    <a:sysClr val="windowText" lastClr="000000"/>
                  </a:solidFill>
                  <a:latin typeface="Calibri" panose="020F0502020204030204" pitchFamily="34" charset="0"/>
                  <a:cs typeface="Arial" panose="020B0604020202020204" pitchFamily="34" charset="0"/>
                </a:rPr>
                <a:t>139bp</a:t>
              </a:r>
            </a:p>
          </p:txBody>
        </p:sp>
        <p:sp>
          <p:nvSpPr>
            <p:cNvPr id="48196" name="Text Box 68">
              <a:extLst>
                <a:ext uri="{FF2B5EF4-FFF2-40B4-BE49-F238E27FC236}">
                  <a16:creationId xmlns:a16="http://schemas.microsoft.com/office/drawing/2014/main" id="{6213878C-BA62-44ED-BE48-DF14C326747E}"/>
                </a:ext>
              </a:extLst>
            </p:cNvPr>
            <p:cNvSpPr txBox="1">
              <a:spLocks noChangeArrowheads="1"/>
            </p:cNvSpPr>
            <p:nvPr/>
          </p:nvSpPr>
          <p:spPr bwMode="auto">
            <a:xfrm>
              <a:off x="2366" y="3624"/>
              <a:ext cx="410" cy="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defRPr/>
              </a:pPr>
              <a:r>
                <a:rPr lang="en-US" altLang="en-US" sz="1400" b="1" kern="0">
                  <a:solidFill>
                    <a:sysClr val="windowText" lastClr="000000"/>
                  </a:solidFill>
                  <a:latin typeface="Calibri" panose="020F0502020204030204" pitchFamily="34" charset="0"/>
                  <a:cs typeface="Arial" panose="020B0604020202020204" pitchFamily="34" charset="0"/>
                </a:rPr>
                <a:t>8</a:t>
              </a:r>
            </a:p>
            <a:p>
              <a:pPr algn="ctr">
                <a:defRPr/>
              </a:pPr>
              <a:r>
                <a:rPr lang="en-US" altLang="en-US" sz="1400" b="1" kern="0">
                  <a:solidFill>
                    <a:sysClr val="windowText" lastClr="000000"/>
                  </a:solidFill>
                  <a:latin typeface="Calibri" panose="020F0502020204030204" pitchFamily="34" charset="0"/>
                  <a:cs typeface="Arial" panose="020B0604020202020204" pitchFamily="34" charset="0"/>
                </a:rPr>
                <a:t>147bp</a:t>
              </a:r>
            </a:p>
          </p:txBody>
        </p:sp>
        <p:sp>
          <p:nvSpPr>
            <p:cNvPr id="48197" name="Line 69">
              <a:extLst>
                <a:ext uri="{FF2B5EF4-FFF2-40B4-BE49-F238E27FC236}">
                  <a16:creationId xmlns:a16="http://schemas.microsoft.com/office/drawing/2014/main" id="{98474B7E-0254-4129-9B53-9D4BBBFBDD51}"/>
                </a:ext>
              </a:extLst>
            </p:cNvPr>
            <p:cNvSpPr>
              <a:spLocks noChangeShapeType="1"/>
            </p:cNvSpPr>
            <p:nvPr/>
          </p:nvSpPr>
          <p:spPr bwMode="auto">
            <a:xfrm>
              <a:off x="2394" y="3162"/>
              <a:ext cx="0" cy="14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48198" name="Line 70">
              <a:extLst>
                <a:ext uri="{FF2B5EF4-FFF2-40B4-BE49-F238E27FC236}">
                  <a16:creationId xmlns:a16="http://schemas.microsoft.com/office/drawing/2014/main" id="{68690E9B-8480-428B-88F0-4AF898DCDCB7}"/>
                </a:ext>
              </a:extLst>
            </p:cNvPr>
            <p:cNvSpPr>
              <a:spLocks noChangeShapeType="1"/>
            </p:cNvSpPr>
            <p:nvPr/>
          </p:nvSpPr>
          <p:spPr bwMode="auto">
            <a:xfrm flipH="1">
              <a:off x="2568" y="3168"/>
              <a:ext cx="6" cy="4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grpSp>
      <p:sp>
        <p:nvSpPr>
          <p:cNvPr id="48199" name="Line 71">
            <a:extLst>
              <a:ext uri="{FF2B5EF4-FFF2-40B4-BE49-F238E27FC236}">
                <a16:creationId xmlns:a16="http://schemas.microsoft.com/office/drawing/2014/main" id="{38B14781-0F43-4040-95B8-97A2C355EB3E}"/>
              </a:ext>
            </a:extLst>
          </p:cNvPr>
          <p:cNvSpPr>
            <a:spLocks noChangeShapeType="1"/>
          </p:cNvSpPr>
          <p:nvPr/>
        </p:nvSpPr>
        <p:spPr bwMode="auto">
          <a:xfrm>
            <a:off x="5943600" y="3124200"/>
            <a:ext cx="0" cy="76200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48200" name="Text Box 72">
            <a:extLst>
              <a:ext uri="{FF2B5EF4-FFF2-40B4-BE49-F238E27FC236}">
                <a16:creationId xmlns:a16="http://schemas.microsoft.com/office/drawing/2014/main" id="{1268E3F1-6474-4979-A276-80EEC551A808}"/>
              </a:ext>
            </a:extLst>
          </p:cNvPr>
          <p:cNvSpPr txBox="1">
            <a:spLocks noChangeArrowheads="1"/>
          </p:cNvSpPr>
          <p:nvPr/>
        </p:nvSpPr>
        <p:spPr bwMode="auto">
          <a:xfrm>
            <a:off x="6673851" y="5562600"/>
            <a:ext cx="311816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en-US" altLang="en-US" b="1" kern="0">
                <a:solidFill>
                  <a:srgbClr val="0000FF"/>
                </a:solidFill>
                <a:latin typeface="Calibri" panose="020F0502020204030204" pitchFamily="34" charset="0"/>
                <a:cs typeface="Arial" panose="020B0604020202020204" pitchFamily="34" charset="0"/>
              </a:rPr>
              <a:t>DNA Separation and Detection</a:t>
            </a:r>
          </a:p>
        </p:txBody>
      </p:sp>
      <p:sp>
        <p:nvSpPr>
          <p:cNvPr id="71734" name="Rectangle 73">
            <a:extLst>
              <a:ext uri="{FF2B5EF4-FFF2-40B4-BE49-F238E27FC236}">
                <a16:creationId xmlns:a16="http://schemas.microsoft.com/office/drawing/2014/main" id="{BB89E6EB-2A5D-4758-9C6F-A3231DC5ED81}"/>
              </a:ext>
            </a:extLst>
          </p:cNvPr>
          <p:cNvSpPr>
            <a:spLocks noGrp="1" noChangeArrowheads="1"/>
          </p:cNvSpPr>
          <p:nvPr>
            <p:ph type="title"/>
          </p:nvPr>
        </p:nvSpPr>
        <p:spPr>
          <a:xfrm>
            <a:off x="4191000" y="274638"/>
            <a:ext cx="6019800" cy="715962"/>
          </a:xfrm>
        </p:spPr>
        <p:txBody>
          <a:bodyPr/>
          <a:lstStyle/>
          <a:p>
            <a:pPr eaLnBrk="1" hangingPunct="1"/>
            <a:r>
              <a:rPr lang="en-US" altLang="en-US" sz="2800"/>
              <a:t>Short Tandem Repeat (STR) Typing</a:t>
            </a:r>
          </a:p>
        </p:txBody>
      </p:sp>
      <p:pic>
        <p:nvPicPr>
          <p:cNvPr id="74" name="Picture 73" descr="Icon&#10;&#10;Description automatically generated">
            <a:extLst>
              <a:ext uri="{FF2B5EF4-FFF2-40B4-BE49-F238E27FC236}">
                <a16:creationId xmlns:a16="http://schemas.microsoft.com/office/drawing/2014/main" id="{D05CC301-4D5A-4EDE-A4AB-3D478670D99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353800" y="115440"/>
            <a:ext cx="681085" cy="629493"/>
          </a:xfrm>
          <a:prstGeom prst="rect">
            <a:avLst/>
          </a:prstGeom>
        </p:spPr>
      </p:pic>
    </p:spTree>
    <p:extLst>
      <p:ext uri="{BB962C8B-B14F-4D97-AF65-F5344CB8AC3E}">
        <p14:creationId xmlns:p14="http://schemas.microsoft.com/office/powerpoint/2010/main" val="584784613"/>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a:extLst>
              <a:ext uri="{FF2B5EF4-FFF2-40B4-BE49-F238E27FC236}">
                <a16:creationId xmlns:a16="http://schemas.microsoft.com/office/drawing/2014/main" id="{8E61DDCE-54AC-445E-8D25-C2FFF6E7B26C}"/>
              </a:ext>
            </a:extLst>
          </p:cNvPr>
          <p:cNvSpPr>
            <a:spLocks noGrp="1" noChangeArrowheads="1"/>
          </p:cNvSpPr>
          <p:nvPr>
            <p:ph type="title"/>
          </p:nvPr>
        </p:nvSpPr>
        <p:spPr>
          <a:xfrm>
            <a:off x="2286000" y="381000"/>
            <a:ext cx="7772400" cy="762000"/>
          </a:xfrm>
        </p:spPr>
        <p:txBody>
          <a:bodyPr/>
          <a:lstStyle/>
          <a:p>
            <a:pPr eaLnBrk="1" hangingPunct="1"/>
            <a:r>
              <a:rPr lang="en-US" altLang="en-US"/>
              <a:t>Types of STR Repeat Units</a:t>
            </a:r>
          </a:p>
        </p:txBody>
      </p:sp>
      <p:sp>
        <p:nvSpPr>
          <p:cNvPr id="73731" name="Rectangle 3">
            <a:extLst>
              <a:ext uri="{FF2B5EF4-FFF2-40B4-BE49-F238E27FC236}">
                <a16:creationId xmlns:a16="http://schemas.microsoft.com/office/drawing/2014/main" id="{6BBB8300-90BA-41F8-81D4-AB6A0D42A3C4}"/>
              </a:ext>
            </a:extLst>
          </p:cNvPr>
          <p:cNvSpPr>
            <a:spLocks noGrp="1" noChangeArrowheads="1"/>
          </p:cNvSpPr>
          <p:nvPr>
            <p:ph type="body" sz="half" idx="1"/>
          </p:nvPr>
        </p:nvSpPr>
        <p:spPr>
          <a:xfrm>
            <a:off x="3200400" y="2362200"/>
            <a:ext cx="3124200" cy="4114800"/>
          </a:xfrm>
        </p:spPr>
        <p:txBody>
          <a:bodyPr/>
          <a:lstStyle/>
          <a:p>
            <a:pPr eaLnBrk="1" hangingPunct="1"/>
            <a:r>
              <a:rPr lang="en-US" altLang="en-US" b="1" u="sng"/>
              <a:t>Di</a:t>
            </a:r>
            <a:r>
              <a:rPr lang="en-US" altLang="en-US"/>
              <a:t>nucleotide</a:t>
            </a:r>
          </a:p>
          <a:p>
            <a:pPr eaLnBrk="1" hangingPunct="1"/>
            <a:r>
              <a:rPr lang="en-US" altLang="en-US" b="1" u="sng"/>
              <a:t>Tri</a:t>
            </a:r>
            <a:r>
              <a:rPr lang="en-US" altLang="en-US"/>
              <a:t>nucleotide</a:t>
            </a:r>
          </a:p>
          <a:p>
            <a:pPr eaLnBrk="1" hangingPunct="1"/>
            <a:r>
              <a:rPr lang="en-US" altLang="en-US" b="1" u="sng"/>
              <a:t>Tetra</a:t>
            </a:r>
            <a:r>
              <a:rPr lang="en-US" altLang="en-US"/>
              <a:t>nucleotide</a:t>
            </a:r>
          </a:p>
          <a:p>
            <a:pPr eaLnBrk="1" hangingPunct="1"/>
            <a:r>
              <a:rPr lang="en-US" altLang="en-US" b="1" u="sng"/>
              <a:t>Penta</a:t>
            </a:r>
            <a:r>
              <a:rPr lang="en-US" altLang="en-US"/>
              <a:t>nucleotide</a:t>
            </a:r>
          </a:p>
          <a:p>
            <a:pPr eaLnBrk="1" hangingPunct="1"/>
            <a:r>
              <a:rPr lang="en-US" altLang="en-US" b="1" u="sng"/>
              <a:t>Hexa</a:t>
            </a:r>
            <a:r>
              <a:rPr lang="en-US" altLang="en-US"/>
              <a:t>nucleotide</a:t>
            </a:r>
          </a:p>
        </p:txBody>
      </p:sp>
      <p:sp>
        <p:nvSpPr>
          <p:cNvPr id="73732" name="Rectangle 4">
            <a:extLst>
              <a:ext uri="{FF2B5EF4-FFF2-40B4-BE49-F238E27FC236}">
                <a16:creationId xmlns:a16="http://schemas.microsoft.com/office/drawing/2014/main" id="{32A58F7A-B027-459A-AA25-53F0C1BBC7D3}"/>
              </a:ext>
            </a:extLst>
          </p:cNvPr>
          <p:cNvSpPr>
            <a:spLocks noGrp="1" noChangeArrowheads="1"/>
          </p:cNvSpPr>
          <p:nvPr>
            <p:ph type="body" sz="half" idx="2"/>
          </p:nvPr>
        </p:nvSpPr>
        <p:spPr>
          <a:xfrm>
            <a:off x="6248400" y="2362200"/>
            <a:ext cx="3886200" cy="4114800"/>
          </a:xfrm>
        </p:spPr>
        <p:txBody>
          <a:bodyPr/>
          <a:lstStyle/>
          <a:p>
            <a:pPr eaLnBrk="1" hangingPunct="1">
              <a:buFontTx/>
              <a:buNone/>
            </a:pPr>
            <a:r>
              <a:rPr lang="en-US" altLang="en-US">
                <a:solidFill>
                  <a:schemeClr val="accent2"/>
                </a:solidFill>
              </a:rPr>
              <a:t>(CA)(CA)(CA)(CA)</a:t>
            </a:r>
          </a:p>
          <a:p>
            <a:pPr eaLnBrk="1" hangingPunct="1">
              <a:buFontTx/>
              <a:buNone/>
            </a:pPr>
            <a:r>
              <a:rPr lang="en-US" altLang="en-US">
                <a:solidFill>
                  <a:schemeClr val="accent2"/>
                </a:solidFill>
              </a:rPr>
              <a:t>(GCC)(GCC)(GCC)</a:t>
            </a:r>
          </a:p>
          <a:p>
            <a:pPr eaLnBrk="1" hangingPunct="1">
              <a:buFontTx/>
              <a:buNone/>
            </a:pPr>
            <a:r>
              <a:rPr lang="en-US" altLang="en-US">
                <a:solidFill>
                  <a:schemeClr val="accent2"/>
                </a:solidFill>
              </a:rPr>
              <a:t>(AATG)(AATG)(AATG)</a:t>
            </a:r>
          </a:p>
          <a:p>
            <a:pPr eaLnBrk="1" hangingPunct="1">
              <a:buFontTx/>
              <a:buNone/>
            </a:pPr>
            <a:r>
              <a:rPr lang="en-US" altLang="en-US">
                <a:solidFill>
                  <a:schemeClr val="accent2"/>
                </a:solidFill>
              </a:rPr>
              <a:t>(AGAAA)(AGAAA)</a:t>
            </a:r>
          </a:p>
          <a:p>
            <a:pPr eaLnBrk="1" hangingPunct="1">
              <a:buFontTx/>
              <a:buNone/>
            </a:pPr>
            <a:r>
              <a:rPr lang="en-US" altLang="en-US">
                <a:solidFill>
                  <a:schemeClr val="accent2"/>
                </a:solidFill>
              </a:rPr>
              <a:t>(AGTACA)(AGTACA)</a:t>
            </a:r>
            <a:endParaRPr lang="en-US" altLang="en-US" sz="2400"/>
          </a:p>
        </p:txBody>
      </p:sp>
      <p:sp>
        <p:nvSpPr>
          <p:cNvPr id="7173" name="Text Box 5">
            <a:extLst>
              <a:ext uri="{FF2B5EF4-FFF2-40B4-BE49-F238E27FC236}">
                <a16:creationId xmlns:a16="http://schemas.microsoft.com/office/drawing/2014/main" id="{94F0BBE0-EC52-4C91-ACA2-8BB8832092B7}"/>
              </a:ext>
            </a:extLst>
          </p:cNvPr>
          <p:cNvSpPr txBox="1">
            <a:spLocks noChangeArrowheads="1"/>
          </p:cNvSpPr>
          <p:nvPr/>
        </p:nvSpPr>
        <p:spPr bwMode="auto">
          <a:xfrm>
            <a:off x="4108450" y="1238251"/>
            <a:ext cx="581025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defRPr/>
            </a:pPr>
            <a:r>
              <a:rPr lang="en-US" altLang="en-US" sz="2400" i="1" kern="0">
                <a:solidFill>
                  <a:sysClr val="windowText" lastClr="000000"/>
                </a:solidFill>
                <a:latin typeface="Calibri" panose="020F0502020204030204" pitchFamily="34" charset="0"/>
                <a:cs typeface="Arial" panose="020B0604020202020204" pitchFamily="34" charset="0"/>
              </a:rPr>
              <a:t>Requires size based DNA separation to resolve different alleles from one another</a:t>
            </a:r>
          </a:p>
        </p:txBody>
      </p:sp>
      <p:sp>
        <p:nvSpPr>
          <p:cNvPr id="7174" name="Text Box 6">
            <a:extLst>
              <a:ext uri="{FF2B5EF4-FFF2-40B4-BE49-F238E27FC236}">
                <a16:creationId xmlns:a16="http://schemas.microsoft.com/office/drawing/2014/main" id="{C94E7DCA-4743-49A7-804C-4F6764AA3EAC}"/>
              </a:ext>
            </a:extLst>
          </p:cNvPr>
          <p:cNvSpPr txBox="1">
            <a:spLocks noChangeArrowheads="1"/>
          </p:cNvSpPr>
          <p:nvPr/>
        </p:nvSpPr>
        <p:spPr bwMode="auto">
          <a:xfrm>
            <a:off x="3600450" y="5567364"/>
            <a:ext cx="65024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defRPr/>
            </a:pPr>
            <a:r>
              <a:rPr lang="en-US" altLang="en-US" sz="2400" b="1" kern="0">
                <a:solidFill>
                  <a:srgbClr val="008000"/>
                </a:solidFill>
                <a:latin typeface="Calibri" panose="020F0502020204030204" pitchFamily="34" charset="0"/>
                <a:cs typeface="Arial" panose="020B0604020202020204" pitchFamily="34" charset="0"/>
              </a:rPr>
              <a:t>Short tandem repeat (STR) = microsatellite = simple sequence repeat (SSR)</a:t>
            </a:r>
          </a:p>
        </p:txBody>
      </p:sp>
      <p:grpSp>
        <p:nvGrpSpPr>
          <p:cNvPr id="7175" name="Group 7">
            <a:extLst>
              <a:ext uri="{FF2B5EF4-FFF2-40B4-BE49-F238E27FC236}">
                <a16:creationId xmlns:a16="http://schemas.microsoft.com/office/drawing/2014/main" id="{C36E2588-7130-47AF-B93A-04E5ECD5BA1F}"/>
              </a:ext>
            </a:extLst>
          </p:cNvPr>
          <p:cNvGrpSpPr>
            <a:grpSpLocks/>
          </p:cNvGrpSpPr>
          <p:nvPr/>
        </p:nvGrpSpPr>
        <p:grpSpPr bwMode="auto">
          <a:xfrm>
            <a:off x="1828800" y="744539"/>
            <a:ext cx="1352550" cy="5629275"/>
            <a:chOff x="192" y="469"/>
            <a:chExt cx="852" cy="3546"/>
          </a:xfrm>
        </p:grpSpPr>
        <p:grpSp>
          <p:nvGrpSpPr>
            <p:cNvPr id="73736" name="Group 8">
              <a:extLst>
                <a:ext uri="{FF2B5EF4-FFF2-40B4-BE49-F238E27FC236}">
                  <a16:creationId xmlns:a16="http://schemas.microsoft.com/office/drawing/2014/main" id="{04FA29A1-80DC-4D69-B2E9-B4E6286857F7}"/>
                </a:ext>
              </a:extLst>
            </p:cNvPr>
            <p:cNvGrpSpPr>
              <a:grpSpLocks/>
            </p:cNvGrpSpPr>
            <p:nvPr/>
          </p:nvGrpSpPr>
          <p:grpSpPr bwMode="auto">
            <a:xfrm>
              <a:off x="192" y="469"/>
              <a:ext cx="852" cy="3546"/>
              <a:chOff x="192" y="469"/>
              <a:chExt cx="852" cy="3546"/>
            </a:xfrm>
          </p:grpSpPr>
          <p:grpSp>
            <p:nvGrpSpPr>
              <p:cNvPr id="73739" name="Group 9">
                <a:extLst>
                  <a:ext uri="{FF2B5EF4-FFF2-40B4-BE49-F238E27FC236}">
                    <a16:creationId xmlns:a16="http://schemas.microsoft.com/office/drawing/2014/main" id="{75C1B4AF-DBF7-4900-8F36-9E5606966C9C}"/>
                  </a:ext>
                </a:extLst>
              </p:cNvPr>
              <p:cNvGrpSpPr>
                <a:grpSpLocks/>
              </p:cNvGrpSpPr>
              <p:nvPr/>
            </p:nvGrpSpPr>
            <p:grpSpPr bwMode="auto">
              <a:xfrm>
                <a:off x="192" y="1536"/>
                <a:ext cx="852" cy="1527"/>
                <a:chOff x="192" y="1536"/>
                <a:chExt cx="852" cy="1527"/>
              </a:xfrm>
            </p:grpSpPr>
            <p:sp>
              <p:nvSpPr>
                <p:cNvPr id="7178" name="Text Box 10">
                  <a:extLst>
                    <a:ext uri="{FF2B5EF4-FFF2-40B4-BE49-F238E27FC236}">
                      <a16:creationId xmlns:a16="http://schemas.microsoft.com/office/drawing/2014/main" id="{FBD63EB6-614A-4854-9B30-DADBB31BC929}"/>
                    </a:ext>
                  </a:extLst>
                </p:cNvPr>
                <p:cNvSpPr txBox="1">
                  <a:spLocks noChangeArrowheads="1"/>
                </p:cNvSpPr>
                <p:nvPr/>
              </p:nvSpPr>
              <p:spPr bwMode="auto">
                <a:xfrm>
                  <a:off x="192" y="1536"/>
                  <a:ext cx="85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en-US" altLang="en-US" kern="0">
                      <a:solidFill>
                        <a:srgbClr val="FF3300"/>
                      </a:solidFill>
                      <a:latin typeface="Calibri" panose="020F0502020204030204" pitchFamily="34" charset="0"/>
                      <a:cs typeface="Arial" panose="020B0604020202020204" pitchFamily="34" charset="0"/>
                    </a:rPr>
                    <a:t>High stutter</a:t>
                  </a:r>
                </a:p>
              </p:txBody>
            </p:sp>
            <p:sp>
              <p:nvSpPr>
                <p:cNvPr id="7179" name="Text Box 11">
                  <a:extLst>
                    <a:ext uri="{FF2B5EF4-FFF2-40B4-BE49-F238E27FC236}">
                      <a16:creationId xmlns:a16="http://schemas.microsoft.com/office/drawing/2014/main" id="{73F416DA-EE70-4FE6-A687-A647773BC300}"/>
                    </a:ext>
                  </a:extLst>
                </p:cNvPr>
                <p:cNvSpPr txBox="1">
                  <a:spLocks noChangeArrowheads="1"/>
                </p:cNvSpPr>
                <p:nvPr/>
              </p:nvSpPr>
              <p:spPr bwMode="auto">
                <a:xfrm>
                  <a:off x="192" y="2832"/>
                  <a:ext cx="8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en-US" altLang="en-US" kern="0">
                      <a:solidFill>
                        <a:srgbClr val="FF3300"/>
                      </a:solidFill>
                      <a:latin typeface="Calibri" panose="020F0502020204030204" pitchFamily="34" charset="0"/>
                      <a:cs typeface="Arial" panose="020B0604020202020204" pitchFamily="34" charset="0"/>
                    </a:rPr>
                    <a:t>Low stutter</a:t>
                  </a:r>
                </a:p>
              </p:txBody>
            </p:sp>
            <p:sp>
              <p:nvSpPr>
                <p:cNvPr id="7180" name="Line 12">
                  <a:extLst>
                    <a:ext uri="{FF2B5EF4-FFF2-40B4-BE49-F238E27FC236}">
                      <a16:creationId xmlns:a16="http://schemas.microsoft.com/office/drawing/2014/main" id="{413CBD6E-F2F9-4199-A43B-E4A8D13F9D7D}"/>
                    </a:ext>
                  </a:extLst>
                </p:cNvPr>
                <p:cNvSpPr>
                  <a:spLocks noChangeShapeType="1"/>
                </p:cNvSpPr>
                <p:nvPr/>
              </p:nvSpPr>
              <p:spPr bwMode="auto">
                <a:xfrm>
                  <a:off x="576" y="1776"/>
                  <a:ext cx="0" cy="1056"/>
                </a:xfrm>
                <a:prstGeom prst="line">
                  <a:avLst/>
                </a:prstGeom>
                <a:noFill/>
                <a:ln w="38100">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grpSp>
          <p:grpSp>
            <p:nvGrpSpPr>
              <p:cNvPr id="73740" name="Group 13">
                <a:extLst>
                  <a:ext uri="{FF2B5EF4-FFF2-40B4-BE49-F238E27FC236}">
                    <a16:creationId xmlns:a16="http://schemas.microsoft.com/office/drawing/2014/main" id="{8877E1C0-390F-4068-935D-C3FF71A21669}"/>
                  </a:ext>
                </a:extLst>
              </p:cNvPr>
              <p:cNvGrpSpPr>
                <a:grpSpLocks/>
              </p:cNvGrpSpPr>
              <p:nvPr/>
            </p:nvGrpSpPr>
            <p:grpSpPr bwMode="auto">
              <a:xfrm>
                <a:off x="335" y="469"/>
                <a:ext cx="530" cy="1001"/>
                <a:chOff x="327" y="365"/>
                <a:chExt cx="530" cy="1001"/>
              </a:xfrm>
            </p:grpSpPr>
            <p:pic>
              <p:nvPicPr>
                <p:cNvPr id="73744" name="Picture 14">
                  <a:extLst>
                    <a:ext uri="{FF2B5EF4-FFF2-40B4-BE49-F238E27FC236}">
                      <a16:creationId xmlns:a16="http://schemas.microsoft.com/office/drawing/2014/main" id="{DC83CD3A-8E9A-4265-AC4D-519A0CDF368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31433" t="30472" r="42862"/>
                <a:stretch>
                  <a:fillRect/>
                </a:stretch>
              </p:blipFill>
              <p:spPr bwMode="auto">
                <a:xfrm>
                  <a:off x="327" y="560"/>
                  <a:ext cx="530" cy="806"/>
                </a:xfrm>
                <a:prstGeom prst="rect">
                  <a:avLst/>
                </a:prstGeom>
                <a:noFill/>
                <a:ln w="2857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7183" name="Text Box 15">
                  <a:extLst>
                    <a:ext uri="{FF2B5EF4-FFF2-40B4-BE49-F238E27FC236}">
                      <a16:creationId xmlns:a16="http://schemas.microsoft.com/office/drawing/2014/main" id="{9FF771E7-E007-430C-88E1-F0137587DAA3}"/>
                    </a:ext>
                  </a:extLst>
                </p:cNvPr>
                <p:cNvSpPr txBox="1">
                  <a:spLocks noChangeArrowheads="1"/>
                </p:cNvSpPr>
                <p:nvPr/>
              </p:nvSpPr>
              <p:spPr bwMode="auto">
                <a:xfrm>
                  <a:off x="410" y="365"/>
                  <a:ext cx="364" cy="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defRPr/>
                  </a:pPr>
                  <a:r>
                    <a:rPr lang="en-US" altLang="en-US" sz="1400" b="1" kern="0">
                      <a:solidFill>
                        <a:sysClr val="windowText" lastClr="000000"/>
                      </a:solidFill>
                      <a:latin typeface="Calibri" panose="020F0502020204030204" pitchFamily="34" charset="0"/>
                      <a:cs typeface="Arial" panose="020B0604020202020204" pitchFamily="34" charset="0"/>
                    </a:rPr>
                    <a:t>YCAII</a:t>
                  </a:r>
                </a:p>
              </p:txBody>
            </p:sp>
          </p:grpSp>
          <p:grpSp>
            <p:nvGrpSpPr>
              <p:cNvPr id="73741" name="Group 16">
                <a:extLst>
                  <a:ext uri="{FF2B5EF4-FFF2-40B4-BE49-F238E27FC236}">
                    <a16:creationId xmlns:a16="http://schemas.microsoft.com/office/drawing/2014/main" id="{2C6CD285-17F2-4827-9698-4DC204BE7E49}"/>
                  </a:ext>
                </a:extLst>
              </p:cNvPr>
              <p:cNvGrpSpPr>
                <a:grpSpLocks/>
              </p:cNvGrpSpPr>
              <p:nvPr/>
            </p:nvGrpSpPr>
            <p:grpSpPr bwMode="auto">
              <a:xfrm>
                <a:off x="326" y="3099"/>
                <a:ext cx="508" cy="916"/>
                <a:chOff x="371" y="3011"/>
                <a:chExt cx="471" cy="875"/>
              </a:xfrm>
            </p:grpSpPr>
            <p:graphicFrame>
              <p:nvGraphicFramePr>
                <p:cNvPr id="73742" name="Object 17">
                  <a:extLst>
                    <a:ext uri="{FF2B5EF4-FFF2-40B4-BE49-F238E27FC236}">
                      <a16:creationId xmlns:a16="http://schemas.microsoft.com/office/drawing/2014/main" id="{FC9CF41D-5697-4AD0-853A-01A77061756D}"/>
                    </a:ext>
                  </a:extLst>
                </p:cNvPr>
                <p:cNvGraphicFramePr>
                  <a:graphicFrameLocks noChangeAspect="1"/>
                </p:cNvGraphicFramePr>
                <p:nvPr/>
              </p:nvGraphicFramePr>
              <p:xfrm>
                <a:off x="374" y="3222"/>
                <a:ext cx="468" cy="664"/>
              </p:xfrm>
              <a:graphic>
                <a:graphicData uri="http://schemas.openxmlformats.org/presentationml/2006/ole">
                  <mc:AlternateContent xmlns:mc="http://schemas.openxmlformats.org/markup-compatibility/2006">
                    <mc:Choice xmlns:v="urn:schemas-microsoft-com:vml" Requires="v">
                      <p:oleObj name="Bitmap Image" r:id="rId4" imgW="3343742" imgH="2142857" progId="Paint.Picture">
                        <p:embed/>
                      </p:oleObj>
                    </mc:Choice>
                    <mc:Fallback>
                      <p:oleObj name="Bitmap Image" r:id="rId4" imgW="3343742" imgH="2142857" progId="Paint.Picture">
                        <p:embed/>
                        <p:pic>
                          <p:nvPicPr>
                            <p:cNvPr id="73742" name="Object 17">
                              <a:extLst>
                                <a:ext uri="{FF2B5EF4-FFF2-40B4-BE49-F238E27FC236}">
                                  <a16:creationId xmlns:a16="http://schemas.microsoft.com/office/drawing/2014/main" id="{FC9CF41D-5697-4AD0-853A-01A77061756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l="41020" t="29871" r="27347"/>
                            <a:stretch>
                              <a:fillRect/>
                            </a:stretch>
                          </p:blipFill>
                          <p:spPr bwMode="auto">
                            <a:xfrm>
                              <a:off x="374" y="3222"/>
                              <a:ext cx="468" cy="664"/>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186" name="Text Box 18">
                  <a:extLst>
                    <a:ext uri="{FF2B5EF4-FFF2-40B4-BE49-F238E27FC236}">
                      <a16:creationId xmlns:a16="http://schemas.microsoft.com/office/drawing/2014/main" id="{3CFB6922-AC4E-473F-BD26-5063F7E66F64}"/>
                    </a:ext>
                  </a:extLst>
                </p:cNvPr>
                <p:cNvSpPr txBox="1">
                  <a:spLocks noChangeArrowheads="1"/>
                </p:cNvSpPr>
                <p:nvPr/>
              </p:nvSpPr>
              <p:spPr bwMode="auto">
                <a:xfrm>
                  <a:off x="371" y="3011"/>
                  <a:ext cx="439" cy="1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defRPr/>
                  </a:pPr>
                  <a:r>
                    <a:rPr lang="en-US" altLang="en-US" sz="1400" b="1" kern="0">
                      <a:solidFill>
                        <a:sysClr val="windowText" lastClr="000000"/>
                      </a:solidFill>
                      <a:latin typeface="Calibri" panose="020F0502020204030204" pitchFamily="34" charset="0"/>
                      <a:cs typeface="Arial" panose="020B0604020202020204" pitchFamily="34" charset="0"/>
                    </a:rPr>
                    <a:t>DYS448</a:t>
                  </a:r>
                </a:p>
              </p:txBody>
            </p:sp>
          </p:grpSp>
        </p:grpSp>
        <p:sp>
          <p:nvSpPr>
            <p:cNvPr id="7187" name="Text Box 19">
              <a:extLst>
                <a:ext uri="{FF2B5EF4-FFF2-40B4-BE49-F238E27FC236}">
                  <a16:creationId xmlns:a16="http://schemas.microsoft.com/office/drawing/2014/main" id="{86FF63D5-A9ED-4E42-9426-1726644B895C}"/>
                </a:ext>
              </a:extLst>
            </p:cNvPr>
            <p:cNvSpPr txBox="1">
              <a:spLocks noChangeArrowheads="1"/>
            </p:cNvSpPr>
            <p:nvPr/>
          </p:nvSpPr>
          <p:spPr bwMode="auto">
            <a:xfrm>
              <a:off x="306" y="949"/>
              <a:ext cx="371" cy="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en-US" altLang="en-US" sz="1400" b="1" kern="0">
                  <a:solidFill>
                    <a:sysClr val="windowText" lastClr="000000"/>
                  </a:solidFill>
                  <a:latin typeface="Calibri" panose="020F0502020204030204" pitchFamily="34" charset="0"/>
                  <a:cs typeface="Arial" panose="020B0604020202020204" pitchFamily="34" charset="0"/>
                </a:rPr>
                <a:t>~45%</a:t>
              </a:r>
            </a:p>
          </p:txBody>
        </p:sp>
        <p:sp>
          <p:nvSpPr>
            <p:cNvPr id="7188" name="Text Box 20">
              <a:extLst>
                <a:ext uri="{FF2B5EF4-FFF2-40B4-BE49-F238E27FC236}">
                  <a16:creationId xmlns:a16="http://schemas.microsoft.com/office/drawing/2014/main" id="{6719E2FD-EA1E-4F9C-8814-25CEA014A605}"/>
                </a:ext>
              </a:extLst>
            </p:cNvPr>
            <p:cNvSpPr txBox="1">
              <a:spLocks noChangeArrowheads="1"/>
            </p:cNvSpPr>
            <p:nvPr/>
          </p:nvSpPr>
          <p:spPr bwMode="auto">
            <a:xfrm>
              <a:off x="321" y="3754"/>
              <a:ext cx="313" cy="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en-US" altLang="en-US" sz="1400" b="1" kern="0">
                  <a:solidFill>
                    <a:sysClr val="windowText" lastClr="000000"/>
                  </a:solidFill>
                  <a:latin typeface="Calibri" panose="020F0502020204030204" pitchFamily="34" charset="0"/>
                  <a:cs typeface="Arial" panose="020B0604020202020204" pitchFamily="34" charset="0"/>
                </a:rPr>
                <a:t>&lt;2%</a:t>
              </a:r>
            </a:p>
          </p:txBody>
        </p:sp>
      </p:grpSp>
      <p:sp>
        <p:nvSpPr>
          <p:cNvPr id="2" name="Rectangle 1">
            <a:extLst>
              <a:ext uri="{FF2B5EF4-FFF2-40B4-BE49-F238E27FC236}">
                <a16:creationId xmlns:a16="http://schemas.microsoft.com/office/drawing/2014/main" id="{2E311DF5-F406-4519-8097-19C1DFAA56B1}"/>
              </a:ext>
            </a:extLst>
          </p:cNvPr>
          <p:cNvSpPr/>
          <p:nvPr/>
        </p:nvSpPr>
        <p:spPr>
          <a:xfrm>
            <a:off x="3181350" y="3393195"/>
            <a:ext cx="6877050" cy="550844"/>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10083800" y="3334436"/>
            <a:ext cx="1841500" cy="646331"/>
          </a:xfrm>
          <a:prstGeom prst="rect">
            <a:avLst/>
          </a:prstGeom>
          <a:noFill/>
        </p:spPr>
        <p:txBody>
          <a:bodyPr wrap="square" rtlCol="0">
            <a:spAutoFit/>
          </a:bodyPr>
          <a:lstStyle/>
          <a:p>
            <a:pPr algn="ctr"/>
            <a:r>
              <a:rPr lang="en-US" dirty="0"/>
              <a:t>*Most Common Type</a:t>
            </a:r>
          </a:p>
        </p:txBody>
      </p:sp>
      <p:pic>
        <p:nvPicPr>
          <p:cNvPr id="23" name="Picture 22" descr="Icon&#10;&#10;Description automatically generated">
            <a:extLst>
              <a:ext uri="{FF2B5EF4-FFF2-40B4-BE49-F238E27FC236}">
                <a16:creationId xmlns:a16="http://schemas.microsoft.com/office/drawing/2014/main" id="{279B60A0-2BFC-4BFB-AB7A-9DBD83C6EB93}"/>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1353800" y="115440"/>
            <a:ext cx="681085" cy="629493"/>
          </a:xfrm>
          <a:prstGeom prst="rect">
            <a:avLst/>
          </a:prstGeom>
        </p:spPr>
      </p:pic>
    </p:spTree>
    <p:extLst>
      <p:ext uri="{BB962C8B-B14F-4D97-AF65-F5344CB8AC3E}">
        <p14:creationId xmlns:p14="http://schemas.microsoft.com/office/powerpoint/2010/main" val="292359080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7175"/>
                                        </p:tgtEl>
                                        <p:attrNameLst>
                                          <p:attrName>style.visibility</p:attrName>
                                        </p:attrNameLst>
                                      </p:cBhvr>
                                      <p:to>
                                        <p:strVal val="visible"/>
                                      </p:to>
                                    </p:set>
                                    <p:animEffect transition="in" filter="wipe(up)">
                                      <p:cBhvr>
                                        <p:cTn id="7" dur="500"/>
                                        <p:tgtEl>
                                          <p:spTgt spid="717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childTnLst>
                                </p:cTn>
                              </p:par>
                              <p:par>
                                <p:cTn id="12" presetID="1" presetClass="entr" presetSubtype="0" fill="hold" grpId="0" nodeType="withEffect">
                                  <p:stCondLst>
                                    <p:cond delay="0"/>
                                  </p:stCondLst>
                                  <p:childTnLst>
                                    <p:set>
                                      <p:cBhvr>
                                        <p:cTn id="13"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a:extLst>
              <a:ext uri="{FF2B5EF4-FFF2-40B4-BE49-F238E27FC236}">
                <a16:creationId xmlns:a16="http://schemas.microsoft.com/office/drawing/2014/main" id="{E76A8087-856E-4B37-8E41-3063D3E7C3A1}"/>
              </a:ext>
            </a:extLst>
          </p:cNvPr>
          <p:cNvSpPr>
            <a:spLocks noGrp="1" noChangeArrowheads="1"/>
          </p:cNvSpPr>
          <p:nvPr>
            <p:ph type="title"/>
          </p:nvPr>
        </p:nvSpPr>
        <p:spPr/>
        <p:txBody>
          <a:bodyPr/>
          <a:lstStyle/>
          <a:p>
            <a:pPr eaLnBrk="1" hangingPunct="1"/>
            <a:r>
              <a:rPr lang="en-US" altLang="en-US"/>
              <a:t>Categories for STR Markers</a:t>
            </a:r>
          </a:p>
        </p:txBody>
      </p:sp>
      <p:graphicFrame>
        <p:nvGraphicFramePr>
          <p:cNvPr id="8195" name="Group 3">
            <a:extLst>
              <a:ext uri="{FF2B5EF4-FFF2-40B4-BE49-F238E27FC236}">
                <a16:creationId xmlns:a16="http://schemas.microsoft.com/office/drawing/2014/main" id="{58AB96D4-7E37-4F87-877F-5FA8DFB63576}"/>
              </a:ext>
            </a:extLst>
          </p:cNvPr>
          <p:cNvGraphicFramePr>
            <a:graphicFrameLocks noGrp="1"/>
          </p:cNvGraphicFramePr>
          <p:nvPr>
            <p:extLst>
              <p:ext uri="{D42A27DB-BD31-4B8C-83A1-F6EECF244321}">
                <p14:modId xmlns:p14="http://schemas.microsoft.com/office/powerpoint/2010/main" val="3967493113"/>
              </p:ext>
            </p:extLst>
          </p:nvPr>
        </p:nvGraphicFramePr>
        <p:xfrm>
          <a:off x="1911352" y="1503363"/>
          <a:ext cx="8277678" cy="4376848"/>
        </p:xfrm>
        <a:graphic>
          <a:graphicData uri="http://schemas.openxmlformats.org/drawingml/2006/table">
            <a:tbl>
              <a:tblPr/>
              <a:tblGrid>
                <a:gridCol w="2758179">
                  <a:extLst>
                    <a:ext uri="{9D8B030D-6E8A-4147-A177-3AD203B41FA5}">
                      <a16:colId xmlns:a16="http://schemas.microsoft.com/office/drawing/2014/main" val="2661985371"/>
                    </a:ext>
                  </a:extLst>
                </a:gridCol>
                <a:gridCol w="2761320">
                  <a:extLst>
                    <a:ext uri="{9D8B030D-6E8A-4147-A177-3AD203B41FA5}">
                      <a16:colId xmlns:a16="http://schemas.microsoft.com/office/drawing/2014/main" val="532295658"/>
                    </a:ext>
                  </a:extLst>
                </a:gridCol>
                <a:gridCol w="2758179">
                  <a:extLst>
                    <a:ext uri="{9D8B030D-6E8A-4147-A177-3AD203B41FA5}">
                      <a16:colId xmlns:a16="http://schemas.microsoft.com/office/drawing/2014/main" val="3371916373"/>
                    </a:ext>
                  </a:extLst>
                </a:gridCol>
              </a:tblGrid>
              <a:tr h="822923">
                <a:tc>
                  <a:txBody>
                    <a:bodyPr/>
                    <a:lstStyle>
                      <a:lvl1pPr>
                        <a:spcBef>
                          <a:spcPct val="20000"/>
                        </a:spcBef>
                        <a:defRPr sz="2400">
                          <a:solidFill>
                            <a:schemeClr val="tx1"/>
                          </a:solidFill>
                          <a:latin typeface="Arial" panose="020B0604020202020204" pitchFamily="34" charset="0"/>
                        </a:defRPr>
                      </a:lvl1pPr>
                      <a:lvl2pPr>
                        <a:spcBef>
                          <a:spcPct val="20000"/>
                        </a:spcBef>
                        <a:defRPr sz="2000">
                          <a:solidFill>
                            <a:schemeClr val="tx1"/>
                          </a:solidFill>
                          <a:latin typeface="Arial" panose="020B0604020202020204" pitchFamily="34" charset="0"/>
                        </a:defRPr>
                      </a:lvl2pPr>
                      <a:lvl3pPr>
                        <a:spcBef>
                          <a:spcPct val="20000"/>
                        </a:spcBef>
                        <a:defRPr>
                          <a:solidFill>
                            <a:schemeClr val="tx1"/>
                          </a:solidFill>
                          <a:latin typeface="Arial" panose="020B0604020202020204" pitchFamily="34" charset="0"/>
                        </a:defRPr>
                      </a:lvl3pPr>
                      <a:lvl4pPr>
                        <a:spcBef>
                          <a:spcPct val="20000"/>
                        </a:spcBef>
                        <a:defRPr sz="1600">
                          <a:solidFill>
                            <a:schemeClr val="tx1"/>
                          </a:solidFill>
                          <a:latin typeface="Arial" panose="020B0604020202020204" pitchFamily="34" charset="0"/>
                        </a:defRPr>
                      </a:lvl4pPr>
                      <a:lvl5pPr>
                        <a:spcBef>
                          <a:spcPct val="20000"/>
                        </a:spcBef>
                        <a:defRPr sz="1600">
                          <a:solidFill>
                            <a:schemeClr val="tx1"/>
                          </a:solidFill>
                          <a:latin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a:ln>
                            <a:noFill/>
                          </a:ln>
                          <a:solidFill>
                            <a:schemeClr val="tx1"/>
                          </a:solidFill>
                          <a:effectLst/>
                          <a:latin typeface="Arial" panose="020B0604020202020204" pitchFamily="34" charset="0"/>
                        </a:rPr>
                        <a:t>Category</a:t>
                      </a:r>
                    </a:p>
                  </a:txBody>
                  <a:tcPr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defRPr>
                      </a:lvl1pPr>
                      <a:lvl2pPr>
                        <a:spcBef>
                          <a:spcPct val="20000"/>
                        </a:spcBef>
                        <a:defRPr sz="2000">
                          <a:solidFill>
                            <a:schemeClr val="tx1"/>
                          </a:solidFill>
                          <a:latin typeface="Arial" panose="020B0604020202020204" pitchFamily="34" charset="0"/>
                        </a:defRPr>
                      </a:lvl2pPr>
                      <a:lvl3pPr>
                        <a:spcBef>
                          <a:spcPct val="20000"/>
                        </a:spcBef>
                        <a:defRPr>
                          <a:solidFill>
                            <a:schemeClr val="tx1"/>
                          </a:solidFill>
                          <a:latin typeface="Arial" panose="020B0604020202020204" pitchFamily="34" charset="0"/>
                        </a:defRPr>
                      </a:lvl3pPr>
                      <a:lvl4pPr>
                        <a:spcBef>
                          <a:spcPct val="20000"/>
                        </a:spcBef>
                        <a:defRPr sz="1600">
                          <a:solidFill>
                            <a:schemeClr val="tx1"/>
                          </a:solidFill>
                          <a:latin typeface="Arial" panose="020B0604020202020204" pitchFamily="34" charset="0"/>
                        </a:defRPr>
                      </a:lvl4pPr>
                      <a:lvl5pPr>
                        <a:spcBef>
                          <a:spcPct val="20000"/>
                        </a:spcBef>
                        <a:defRPr sz="1600">
                          <a:solidFill>
                            <a:schemeClr val="tx1"/>
                          </a:solidFill>
                          <a:latin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a:ln>
                            <a:noFill/>
                          </a:ln>
                          <a:solidFill>
                            <a:schemeClr val="tx1"/>
                          </a:solidFill>
                          <a:effectLst/>
                          <a:latin typeface="Arial" panose="020B0604020202020204" pitchFamily="34" charset="0"/>
                        </a:rPr>
                        <a:t>Example Repeat Structure</a:t>
                      </a: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defRPr>
                      </a:lvl1pPr>
                      <a:lvl2pPr>
                        <a:spcBef>
                          <a:spcPct val="20000"/>
                        </a:spcBef>
                        <a:defRPr sz="2000">
                          <a:solidFill>
                            <a:schemeClr val="tx1"/>
                          </a:solidFill>
                          <a:latin typeface="Arial" panose="020B0604020202020204" pitchFamily="34" charset="0"/>
                        </a:defRPr>
                      </a:lvl2pPr>
                      <a:lvl3pPr>
                        <a:spcBef>
                          <a:spcPct val="20000"/>
                        </a:spcBef>
                        <a:defRPr>
                          <a:solidFill>
                            <a:schemeClr val="tx1"/>
                          </a:solidFill>
                          <a:latin typeface="Arial" panose="020B0604020202020204" pitchFamily="34" charset="0"/>
                        </a:defRPr>
                      </a:lvl3pPr>
                      <a:lvl4pPr>
                        <a:spcBef>
                          <a:spcPct val="20000"/>
                        </a:spcBef>
                        <a:defRPr sz="1600">
                          <a:solidFill>
                            <a:schemeClr val="tx1"/>
                          </a:solidFill>
                          <a:latin typeface="Arial" panose="020B0604020202020204" pitchFamily="34" charset="0"/>
                        </a:defRPr>
                      </a:lvl4pPr>
                      <a:lvl5pPr>
                        <a:spcBef>
                          <a:spcPct val="20000"/>
                        </a:spcBef>
                        <a:defRPr sz="1600">
                          <a:solidFill>
                            <a:schemeClr val="tx1"/>
                          </a:solidFill>
                          <a:latin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dirty="0">
                          <a:ln>
                            <a:noFill/>
                          </a:ln>
                          <a:solidFill>
                            <a:schemeClr val="tx1"/>
                          </a:solidFill>
                          <a:effectLst/>
                          <a:latin typeface="Arial" panose="020B0604020202020204" pitchFamily="34" charset="0"/>
                        </a:rPr>
                        <a:t>13 CODIS Loci</a:t>
                      </a:r>
                    </a:p>
                  </a:txBody>
                  <a:tcPr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752007666"/>
                  </a:ext>
                </a:extLst>
              </a:tr>
              <a:tr h="914361">
                <a:tc>
                  <a:txBody>
                    <a:bodyPr/>
                    <a:lstStyle>
                      <a:lvl1pPr>
                        <a:spcBef>
                          <a:spcPct val="20000"/>
                        </a:spcBef>
                        <a:defRPr sz="2400">
                          <a:solidFill>
                            <a:schemeClr val="tx1"/>
                          </a:solidFill>
                          <a:latin typeface="Arial" panose="020B0604020202020204" pitchFamily="34" charset="0"/>
                        </a:defRPr>
                      </a:lvl1pPr>
                      <a:lvl2pPr>
                        <a:spcBef>
                          <a:spcPct val="20000"/>
                        </a:spcBef>
                        <a:defRPr sz="2000">
                          <a:solidFill>
                            <a:schemeClr val="tx1"/>
                          </a:solidFill>
                          <a:latin typeface="Arial" panose="020B0604020202020204" pitchFamily="34" charset="0"/>
                        </a:defRPr>
                      </a:lvl2pPr>
                      <a:lvl3pPr>
                        <a:spcBef>
                          <a:spcPct val="20000"/>
                        </a:spcBef>
                        <a:defRPr>
                          <a:solidFill>
                            <a:schemeClr val="tx1"/>
                          </a:solidFill>
                          <a:latin typeface="Arial" panose="020B0604020202020204" pitchFamily="34" charset="0"/>
                        </a:defRPr>
                      </a:lvl3pPr>
                      <a:lvl4pPr>
                        <a:spcBef>
                          <a:spcPct val="20000"/>
                        </a:spcBef>
                        <a:defRPr sz="1600">
                          <a:solidFill>
                            <a:schemeClr val="tx1"/>
                          </a:solidFill>
                          <a:latin typeface="Arial" panose="020B0604020202020204" pitchFamily="34" charset="0"/>
                        </a:defRPr>
                      </a:lvl4pPr>
                      <a:lvl5pPr>
                        <a:spcBef>
                          <a:spcPct val="20000"/>
                        </a:spcBef>
                        <a:defRPr sz="1600">
                          <a:solidFill>
                            <a:schemeClr val="tx1"/>
                          </a:solidFill>
                          <a:latin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800" b="1" i="0" u="none" strike="noStrike" cap="none" normalizeH="0" baseline="0">
                          <a:ln>
                            <a:noFill/>
                          </a:ln>
                          <a:solidFill>
                            <a:schemeClr val="tx1"/>
                          </a:solidFill>
                          <a:effectLst/>
                          <a:latin typeface="Arial" panose="020B0604020202020204" pitchFamily="34" charset="0"/>
                        </a:rPr>
                        <a:t>Simple repeats</a:t>
                      </a:r>
                      <a:r>
                        <a:rPr kumimoji="0" lang="en-US" altLang="en-US" sz="1600" b="0" i="0" u="none" strike="noStrike" cap="none" normalizeH="0" baseline="0">
                          <a:ln>
                            <a:noFill/>
                          </a:ln>
                          <a:solidFill>
                            <a:schemeClr val="tx1"/>
                          </a:solidFill>
                          <a:effectLst/>
                          <a:latin typeface="Arial" panose="020B0604020202020204" pitchFamily="34" charset="0"/>
                        </a:rPr>
                        <a:t> – contain units of identical length and sequence</a:t>
                      </a:r>
                    </a:p>
                  </a:txBody>
                  <a:tcPr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defRPr>
                      </a:lvl1pPr>
                      <a:lvl2pPr>
                        <a:spcBef>
                          <a:spcPct val="20000"/>
                        </a:spcBef>
                        <a:defRPr sz="2000">
                          <a:solidFill>
                            <a:schemeClr val="tx1"/>
                          </a:solidFill>
                          <a:latin typeface="Arial" panose="020B0604020202020204" pitchFamily="34" charset="0"/>
                        </a:defRPr>
                      </a:lvl2pPr>
                      <a:lvl3pPr>
                        <a:spcBef>
                          <a:spcPct val="20000"/>
                        </a:spcBef>
                        <a:defRPr>
                          <a:solidFill>
                            <a:schemeClr val="tx1"/>
                          </a:solidFill>
                          <a:latin typeface="Arial" panose="020B0604020202020204" pitchFamily="34" charset="0"/>
                        </a:defRPr>
                      </a:lvl3pPr>
                      <a:lvl4pPr>
                        <a:spcBef>
                          <a:spcPct val="20000"/>
                        </a:spcBef>
                        <a:defRPr sz="1600">
                          <a:solidFill>
                            <a:schemeClr val="tx1"/>
                          </a:solidFill>
                          <a:latin typeface="Arial" panose="020B0604020202020204" pitchFamily="34" charset="0"/>
                        </a:defRPr>
                      </a:lvl4pPr>
                      <a:lvl5pPr>
                        <a:spcBef>
                          <a:spcPct val="20000"/>
                        </a:spcBef>
                        <a:defRPr sz="1600">
                          <a:solidFill>
                            <a:schemeClr val="tx1"/>
                          </a:solidFill>
                          <a:latin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a:ln>
                            <a:noFill/>
                          </a:ln>
                          <a:solidFill>
                            <a:srgbClr val="0000FF"/>
                          </a:solidFill>
                          <a:effectLst/>
                          <a:latin typeface="Arial" panose="020B0604020202020204" pitchFamily="34" charset="0"/>
                        </a:rPr>
                        <a:t>(GATA)(GATA)(GATA)</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600" b="0" i="0" u="none" strike="noStrike" cap="none" normalizeH="0" baseline="0">
                        <a:ln>
                          <a:noFill/>
                        </a:ln>
                        <a:solidFill>
                          <a:schemeClr val="tx1"/>
                        </a:solidFill>
                        <a:effectLst/>
                        <a:latin typeface="Arial" panose="020B0604020202020204" pitchFamily="34" charset="0"/>
                      </a:endParaRP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defRPr>
                      </a:lvl1pPr>
                      <a:lvl2pPr>
                        <a:spcBef>
                          <a:spcPct val="20000"/>
                        </a:spcBef>
                        <a:defRPr sz="2000">
                          <a:solidFill>
                            <a:schemeClr val="tx1"/>
                          </a:solidFill>
                          <a:latin typeface="Arial" panose="020B0604020202020204" pitchFamily="34" charset="0"/>
                        </a:defRPr>
                      </a:lvl2pPr>
                      <a:lvl3pPr>
                        <a:spcBef>
                          <a:spcPct val="20000"/>
                        </a:spcBef>
                        <a:defRPr>
                          <a:solidFill>
                            <a:schemeClr val="tx1"/>
                          </a:solidFill>
                          <a:latin typeface="Arial" panose="020B0604020202020204" pitchFamily="34" charset="0"/>
                        </a:defRPr>
                      </a:lvl3pPr>
                      <a:lvl4pPr>
                        <a:spcBef>
                          <a:spcPct val="20000"/>
                        </a:spcBef>
                        <a:defRPr sz="1600">
                          <a:solidFill>
                            <a:schemeClr val="tx1"/>
                          </a:solidFill>
                          <a:latin typeface="Arial" panose="020B0604020202020204" pitchFamily="34" charset="0"/>
                        </a:defRPr>
                      </a:lvl4pPr>
                      <a:lvl5pPr>
                        <a:spcBef>
                          <a:spcPct val="20000"/>
                        </a:spcBef>
                        <a:defRPr sz="1600">
                          <a:solidFill>
                            <a:schemeClr val="tx1"/>
                          </a:solidFill>
                          <a:latin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TPOX, CSF1PO, D5S818, D13S317, D16S539</a:t>
                      </a:r>
                    </a:p>
                  </a:txBody>
                  <a:tcPr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14767907"/>
                  </a:ext>
                </a:extLst>
              </a:tr>
              <a:tr h="932648">
                <a:tc>
                  <a:txBody>
                    <a:bodyPr/>
                    <a:lstStyle>
                      <a:lvl1pPr>
                        <a:spcBef>
                          <a:spcPct val="20000"/>
                        </a:spcBef>
                        <a:defRPr sz="2400">
                          <a:solidFill>
                            <a:schemeClr val="tx1"/>
                          </a:solidFill>
                          <a:latin typeface="Arial" panose="020B0604020202020204" pitchFamily="34" charset="0"/>
                        </a:defRPr>
                      </a:lvl1pPr>
                      <a:lvl2pPr>
                        <a:spcBef>
                          <a:spcPct val="20000"/>
                        </a:spcBef>
                        <a:defRPr sz="2000">
                          <a:solidFill>
                            <a:schemeClr val="tx1"/>
                          </a:solidFill>
                          <a:latin typeface="Arial" panose="020B0604020202020204" pitchFamily="34" charset="0"/>
                        </a:defRPr>
                      </a:lvl2pPr>
                      <a:lvl3pPr>
                        <a:spcBef>
                          <a:spcPct val="20000"/>
                        </a:spcBef>
                        <a:defRPr>
                          <a:solidFill>
                            <a:schemeClr val="tx1"/>
                          </a:solidFill>
                          <a:latin typeface="Arial" panose="020B0604020202020204" pitchFamily="34" charset="0"/>
                        </a:defRPr>
                      </a:lvl3pPr>
                      <a:lvl4pPr>
                        <a:spcBef>
                          <a:spcPct val="20000"/>
                        </a:spcBef>
                        <a:defRPr sz="1600">
                          <a:solidFill>
                            <a:schemeClr val="tx1"/>
                          </a:solidFill>
                          <a:latin typeface="Arial" panose="020B0604020202020204" pitchFamily="34" charset="0"/>
                        </a:defRPr>
                      </a:lvl4pPr>
                      <a:lvl5pPr>
                        <a:spcBef>
                          <a:spcPct val="20000"/>
                        </a:spcBef>
                        <a:defRPr sz="1600">
                          <a:solidFill>
                            <a:schemeClr val="tx1"/>
                          </a:solidFill>
                          <a:latin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800" b="1" i="0" u="none" strike="noStrike" cap="none" normalizeH="0" baseline="0">
                          <a:ln>
                            <a:noFill/>
                          </a:ln>
                          <a:solidFill>
                            <a:schemeClr val="tx1"/>
                          </a:solidFill>
                          <a:effectLst/>
                          <a:latin typeface="Arial" panose="020B0604020202020204" pitchFamily="34" charset="0"/>
                        </a:rPr>
                        <a:t>Simple repeats with non-consensus alleles</a:t>
                      </a:r>
                      <a:r>
                        <a:rPr kumimoji="0" lang="en-US" altLang="en-US" sz="1600" b="0" i="0" u="none" strike="noStrike" cap="none" normalizeH="0" baseline="0">
                          <a:ln>
                            <a:noFill/>
                          </a:ln>
                          <a:solidFill>
                            <a:schemeClr val="tx1"/>
                          </a:solidFill>
                          <a:effectLst/>
                          <a:latin typeface="Arial" panose="020B0604020202020204" pitchFamily="34" charset="0"/>
                        </a:rPr>
                        <a:t>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Arial" panose="020B0604020202020204" pitchFamily="34" charset="0"/>
                        </a:rPr>
                        <a:t>(e.g., TH01 9.3)</a:t>
                      </a:r>
                    </a:p>
                  </a:txBody>
                  <a:tcPr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defRPr>
                      </a:lvl1pPr>
                      <a:lvl2pPr>
                        <a:spcBef>
                          <a:spcPct val="20000"/>
                        </a:spcBef>
                        <a:defRPr sz="2000">
                          <a:solidFill>
                            <a:schemeClr val="tx1"/>
                          </a:solidFill>
                          <a:latin typeface="Arial" panose="020B0604020202020204" pitchFamily="34" charset="0"/>
                        </a:defRPr>
                      </a:lvl2pPr>
                      <a:lvl3pPr>
                        <a:spcBef>
                          <a:spcPct val="20000"/>
                        </a:spcBef>
                        <a:defRPr>
                          <a:solidFill>
                            <a:schemeClr val="tx1"/>
                          </a:solidFill>
                          <a:latin typeface="Arial" panose="020B0604020202020204" pitchFamily="34" charset="0"/>
                        </a:defRPr>
                      </a:lvl3pPr>
                      <a:lvl4pPr>
                        <a:spcBef>
                          <a:spcPct val="20000"/>
                        </a:spcBef>
                        <a:defRPr sz="1600">
                          <a:solidFill>
                            <a:schemeClr val="tx1"/>
                          </a:solidFill>
                          <a:latin typeface="Arial" panose="020B0604020202020204" pitchFamily="34" charset="0"/>
                        </a:defRPr>
                      </a:lvl4pPr>
                      <a:lvl5pPr>
                        <a:spcBef>
                          <a:spcPct val="20000"/>
                        </a:spcBef>
                        <a:defRPr sz="1600">
                          <a:solidFill>
                            <a:schemeClr val="tx1"/>
                          </a:solidFill>
                          <a:latin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a:ln>
                            <a:noFill/>
                          </a:ln>
                          <a:solidFill>
                            <a:srgbClr val="0000FF"/>
                          </a:solidFill>
                          <a:effectLst/>
                          <a:latin typeface="Arial" panose="020B0604020202020204" pitchFamily="34" charset="0"/>
                        </a:rPr>
                        <a:t>(GATA)(</a:t>
                      </a:r>
                      <a:r>
                        <a:rPr kumimoji="0" lang="en-US" altLang="en-US" sz="1600" b="1" i="0" u="none" strike="noStrike" cap="none" normalizeH="0" baseline="0">
                          <a:ln>
                            <a:noFill/>
                          </a:ln>
                          <a:solidFill>
                            <a:srgbClr val="FF3300"/>
                          </a:solidFill>
                          <a:effectLst/>
                          <a:latin typeface="Arial" panose="020B0604020202020204" pitchFamily="34" charset="0"/>
                        </a:rPr>
                        <a:t>GAT-</a:t>
                      </a:r>
                      <a:r>
                        <a:rPr kumimoji="0" lang="en-US" altLang="en-US" sz="1600" b="1" i="0" u="none" strike="noStrike" cap="none" normalizeH="0" baseline="0">
                          <a:ln>
                            <a:noFill/>
                          </a:ln>
                          <a:solidFill>
                            <a:srgbClr val="0000FF"/>
                          </a:solidFill>
                          <a:effectLst/>
                          <a:latin typeface="Arial" panose="020B0604020202020204" pitchFamily="34" charset="0"/>
                        </a:rPr>
                        <a:t>)(GATA)</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600" b="0" i="0" u="none" strike="noStrike" cap="none" normalizeH="0" baseline="0">
                        <a:ln>
                          <a:noFill/>
                        </a:ln>
                        <a:solidFill>
                          <a:schemeClr val="tx1"/>
                        </a:solidFill>
                        <a:effectLst/>
                        <a:latin typeface="Arial" panose="020B0604020202020204" pitchFamily="34" charset="0"/>
                      </a:endParaRP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defRPr>
                      </a:lvl1pPr>
                      <a:lvl2pPr>
                        <a:spcBef>
                          <a:spcPct val="20000"/>
                        </a:spcBef>
                        <a:defRPr sz="2000">
                          <a:solidFill>
                            <a:schemeClr val="tx1"/>
                          </a:solidFill>
                          <a:latin typeface="Arial" panose="020B0604020202020204" pitchFamily="34" charset="0"/>
                        </a:defRPr>
                      </a:lvl2pPr>
                      <a:lvl3pPr>
                        <a:spcBef>
                          <a:spcPct val="20000"/>
                        </a:spcBef>
                        <a:defRPr>
                          <a:solidFill>
                            <a:schemeClr val="tx1"/>
                          </a:solidFill>
                          <a:latin typeface="Arial" panose="020B0604020202020204" pitchFamily="34" charset="0"/>
                        </a:defRPr>
                      </a:lvl3pPr>
                      <a:lvl4pPr>
                        <a:spcBef>
                          <a:spcPct val="20000"/>
                        </a:spcBef>
                        <a:defRPr sz="1600">
                          <a:solidFill>
                            <a:schemeClr val="tx1"/>
                          </a:solidFill>
                          <a:latin typeface="Arial" panose="020B0604020202020204" pitchFamily="34" charset="0"/>
                        </a:defRPr>
                      </a:lvl4pPr>
                      <a:lvl5pPr>
                        <a:spcBef>
                          <a:spcPct val="20000"/>
                        </a:spcBef>
                        <a:defRPr sz="1600">
                          <a:solidFill>
                            <a:schemeClr val="tx1"/>
                          </a:solidFill>
                          <a:latin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TH01, D18S51, D7S820</a:t>
                      </a:r>
                    </a:p>
                  </a:txBody>
                  <a:tcPr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755107148"/>
                  </a:ext>
                </a:extLst>
              </a:tr>
              <a:tr h="853402">
                <a:tc>
                  <a:txBody>
                    <a:bodyPr/>
                    <a:lstStyle>
                      <a:lvl1pPr>
                        <a:spcBef>
                          <a:spcPct val="20000"/>
                        </a:spcBef>
                        <a:defRPr sz="2400">
                          <a:solidFill>
                            <a:schemeClr val="tx1"/>
                          </a:solidFill>
                          <a:latin typeface="Arial" panose="020B0604020202020204" pitchFamily="34" charset="0"/>
                        </a:defRPr>
                      </a:lvl1pPr>
                      <a:lvl2pPr>
                        <a:spcBef>
                          <a:spcPct val="20000"/>
                        </a:spcBef>
                        <a:defRPr sz="2000">
                          <a:solidFill>
                            <a:schemeClr val="tx1"/>
                          </a:solidFill>
                          <a:latin typeface="Arial" panose="020B0604020202020204" pitchFamily="34" charset="0"/>
                        </a:defRPr>
                      </a:lvl2pPr>
                      <a:lvl3pPr>
                        <a:spcBef>
                          <a:spcPct val="20000"/>
                        </a:spcBef>
                        <a:defRPr>
                          <a:solidFill>
                            <a:schemeClr val="tx1"/>
                          </a:solidFill>
                          <a:latin typeface="Arial" panose="020B0604020202020204" pitchFamily="34" charset="0"/>
                        </a:defRPr>
                      </a:lvl3pPr>
                      <a:lvl4pPr>
                        <a:spcBef>
                          <a:spcPct val="20000"/>
                        </a:spcBef>
                        <a:defRPr sz="1600">
                          <a:solidFill>
                            <a:schemeClr val="tx1"/>
                          </a:solidFill>
                          <a:latin typeface="Arial" panose="020B0604020202020204" pitchFamily="34" charset="0"/>
                        </a:defRPr>
                      </a:lvl4pPr>
                      <a:lvl5pPr>
                        <a:spcBef>
                          <a:spcPct val="20000"/>
                        </a:spcBef>
                        <a:defRPr sz="1600">
                          <a:solidFill>
                            <a:schemeClr val="tx1"/>
                          </a:solidFill>
                          <a:latin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800" b="1" i="0" u="none" strike="noStrike" cap="none" normalizeH="0" baseline="0">
                          <a:ln>
                            <a:noFill/>
                          </a:ln>
                          <a:solidFill>
                            <a:schemeClr val="tx1"/>
                          </a:solidFill>
                          <a:effectLst/>
                          <a:latin typeface="Arial" panose="020B0604020202020204" pitchFamily="34" charset="0"/>
                        </a:rPr>
                        <a:t>Compound repeats</a:t>
                      </a:r>
                      <a:r>
                        <a:rPr kumimoji="0" lang="en-US" altLang="en-US" sz="1600" b="0" i="0" u="none" strike="noStrike" cap="none" normalizeH="0" baseline="0">
                          <a:ln>
                            <a:noFill/>
                          </a:ln>
                          <a:solidFill>
                            <a:schemeClr val="tx1"/>
                          </a:solidFill>
                          <a:effectLst/>
                          <a:latin typeface="Arial" panose="020B0604020202020204" pitchFamily="34" charset="0"/>
                        </a:rPr>
                        <a:t> – comprise two or more adjacent simple repeats</a:t>
                      </a:r>
                    </a:p>
                  </a:txBody>
                  <a:tcPr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defRPr>
                      </a:lvl1pPr>
                      <a:lvl2pPr>
                        <a:spcBef>
                          <a:spcPct val="20000"/>
                        </a:spcBef>
                        <a:defRPr sz="2000">
                          <a:solidFill>
                            <a:schemeClr val="tx1"/>
                          </a:solidFill>
                          <a:latin typeface="Arial" panose="020B0604020202020204" pitchFamily="34" charset="0"/>
                        </a:defRPr>
                      </a:lvl2pPr>
                      <a:lvl3pPr>
                        <a:spcBef>
                          <a:spcPct val="20000"/>
                        </a:spcBef>
                        <a:defRPr>
                          <a:solidFill>
                            <a:schemeClr val="tx1"/>
                          </a:solidFill>
                          <a:latin typeface="Arial" panose="020B0604020202020204" pitchFamily="34" charset="0"/>
                        </a:defRPr>
                      </a:lvl3pPr>
                      <a:lvl4pPr>
                        <a:spcBef>
                          <a:spcPct val="20000"/>
                        </a:spcBef>
                        <a:defRPr sz="1600">
                          <a:solidFill>
                            <a:schemeClr val="tx1"/>
                          </a:solidFill>
                          <a:latin typeface="Arial" panose="020B0604020202020204" pitchFamily="34" charset="0"/>
                        </a:defRPr>
                      </a:lvl4pPr>
                      <a:lvl5pPr>
                        <a:spcBef>
                          <a:spcPct val="20000"/>
                        </a:spcBef>
                        <a:defRPr sz="1600">
                          <a:solidFill>
                            <a:schemeClr val="tx1"/>
                          </a:solidFill>
                          <a:latin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1" i="0" u="none" strike="noStrike" cap="none" normalizeH="0" baseline="0">
                          <a:ln>
                            <a:noFill/>
                          </a:ln>
                          <a:solidFill>
                            <a:srgbClr val="0000FF"/>
                          </a:solidFill>
                          <a:effectLst/>
                          <a:latin typeface="Arial" panose="020B0604020202020204" pitchFamily="34" charset="0"/>
                        </a:rPr>
                        <a:t>(GATA)(GATA)(</a:t>
                      </a:r>
                      <a:r>
                        <a:rPr kumimoji="0" lang="en-US" altLang="en-US" sz="1600" b="1" i="0" u="none" strike="noStrike" cap="none" normalizeH="0" baseline="0">
                          <a:ln>
                            <a:noFill/>
                          </a:ln>
                          <a:solidFill>
                            <a:srgbClr val="FF3300"/>
                          </a:solidFill>
                          <a:effectLst/>
                          <a:latin typeface="Arial" panose="020B0604020202020204" pitchFamily="34" charset="0"/>
                        </a:rPr>
                        <a:t>GACA</a:t>
                      </a:r>
                      <a:r>
                        <a:rPr kumimoji="0" lang="en-US" altLang="en-US" sz="1600" b="1" i="0" u="none" strike="noStrike" cap="none" normalizeH="0" baseline="0">
                          <a:ln>
                            <a:noFill/>
                          </a:ln>
                          <a:solidFill>
                            <a:srgbClr val="0000FF"/>
                          </a:solidFill>
                          <a:effectLst/>
                          <a:latin typeface="Arial" panose="020B0604020202020204" pitchFamily="34" charset="0"/>
                        </a:rPr>
                        <a:t>)</a:t>
                      </a: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defRPr>
                      </a:lvl1pPr>
                      <a:lvl2pPr>
                        <a:spcBef>
                          <a:spcPct val="20000"/>
                        </a:spcBef>
                        <a:defRPr sz="2000">
                          <a:solidFill>
                            <a:schemeClr val="tx1"/>
                          </a:solidFill>
                          <a:latin typeface="Arial" panose="020B0604020202020204" pitchFamily="34" charset="0"/>
                        </a:defRPr>
                      </a:lvl2pPr>
                      <a:lvl3pPr>
                        <a:spcBef>
                          <a:spcPct val="20000"/>
                        </a:spcBef>
                        <a:defRPr>
                          <a:solidFill>
                            <a:schemeClr val="tx1"/>
                          </a:solidFill>
                          <a:latin typeface="Arial" panose="020B0604020202020204" pitchFamily="34" charset="0"/>
                        </a:defRPr>
                      </a:lvl3pPr>
                      <a:lvl4pPr>
                        <a:spcBef>
                          <a:spcPct val="20000"/>
                        </a:spcBef>
                        <a:defRPr sz="1600">
                          <a:solidFill>
                            <a:schemeClr val="tx1"/>
                          </a:solidFill>
                          <a:latin typeface="Arial" panose="020B0604020202020204" pitchFamily="34" charset="0"/>
                        </a:defRPr>
                      </a:lvl4pPr>
                      <a:lvl5pPr>
                        <a:spcBef>
                          <a:spcPct val="20000"/>
                        </a:spcBef>
                        <a:defRPr sz="1600">
                          <a:solidFill>
                            <a:schemeClr val="tx1"/>
                          </a:solidFill>
                          <a:latin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VWA, FGA, D3S1358, D8S1179</a:t>
                      </a:r>
                    </a:p>
                  </a:txBody>
                  <a:tcPr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2874641"/>
                  </a:ext>
                </a:extLst>
              </a:tr>
              <a:tr h="853402">
                <a:tc>
                  <a:txBody>
                    <a:bodyPr/>
                    <a:lstStyle>
                      <a:lvl1pPr>
                        <a:spcBef>
                          <a:spcPct val="20000"/>
                        </a:spcBef>
                        <a:defRPr sz="2400">
                          <a:solidFill>
                            <a:schemeClr val="tx1"/>
                          </a:solidFill>
                          <a:latin typeface="Arial" panose="020B0604020202020204" pitchFamily="34" charset="0"/>
                        </a:defRPr>
                      </a:lvl1pPr>
                      <a:lvl2pPr>
                        <a:spcBef>
                          <a:spcPct val="20000"/>
                        </a:spcBef>
                        <a:defRPr sz="2000">
                          <a:solidFill>
                            <a:schemeClr val="tx1"/>
                          </a:solidFill>
                          <a:latin typeface="Arial" panose="020B0604020202020204" pitchFamily="34" charset="0"/>
                        </a:defRPr>
                      </a:lvl2pPr>
                      <a:lvl3pPr>
                        <a:spcBef>
                          <a:spcPct val="20000"/>
                        </a:spcBef>
                        <a:defRPr>
                          <a:solidFill>
                            <a:schemeClr val="tx1"/>
                          </a:solidFill>
                          <a:latin typeface="Arial" panose="020B0604020202020204" pitchFamily="34" charset="0"/>
                        </a:defRPr>
                      </a:lvl3pPr>
                      <a:lvl4pPr>
                        <a:spcBef>
                          <a:spcPct val="20000"/>
                        </a:spcBef>
                        <a:defRPr sz="1600">
                          <a:solidFill>
                            <a:schemeClr val="tx1"/>
                          </a:solidFill>
                          <a:latin typeface="Arial" panose="020B0604020202020204" pitchFamily="34" charset="0"/>
                        </a:defRPr>
                      </a:lvl4pPr>
                      <a:lvl5pPr>
                        <a:spcBef>
                          <a:spcPct val="20000"/>
                        </a:spcBef>
                        <a:defRPr sz="1600">
                          <a:solidFill>
                            <a:schemeClr val="tx1"/>
                          </a:solidFill>
                          <a:latin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800" b="1" i="0" u="none" strike="noStrike" cap="none" normalizeH="0" baseline="0">
                          <a:ln>
                            <a:noFill/>
                          </a:ln>
                          <a:solidFill>
                            <a:schemeClr val="tx1"/>
                          </a:solidFill>
                          <a:effectLst/>
                          <a:latin typeface="Arial" panose="020B0604020202020204" pitchFamily="34" charset="0"/>
                        </a:rPr>
                        <a:t>Complex repeats</a:t>
                      </a:r>
                      <a:r>
                        <a:rPr kumimoji="0" lang="en-US" altLang="en-US" sz="1600" b="0" i="0" u="none" strike="noStrike" cap="none" normalizeH="0" baseline="0">
                          <a:ln>
                            <a:noFill/>
                          </a:ln>
                          <a:solidFill>
                            <a:schemeClr val="tx1"/>
                          </a:solidFill>
                          <a:effectLst/>
                          <a:latin typeface="Arial" panose="020B0604020202020204" pitchFamily="34" charset="0"/>
                        </a:rPr>
                        <a:t> – contain several repeat blocks of variable unit length</a:t>
                      </a:r>
                    </a:p>
                  </a:txBody>
                  <a:tcPr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defRPr>
                      </a:lvl1pPr>
                      <a:lvl2pPr>
                        <a:spcBef>
                          <a:spcPct val="20000"/>
                        </a:spcBef>
                        <a:defRPr sz="2000">
                          <a:solidFill>
                            <a:schemeClr val="tx1"/>
                          </a:solidFill>
                          <a:latin typeface="Arial" panose="020B0604020202020204" pitchFamily="34" charset="0"/>
                        </a:defRPr>
                      </a:lvl2pPr>
                      <a:lvl3pPr>
                        <a:spcBef>
                          <a:spcPct val="20000"/>
                        </a:spcBef>
                        <a:defRPr>
                          <a:solidFill>
                            <a:schemeClr val="tx1"/>
                          </a:solidFill>
                          <a:latin typeface="Arial" panose="020B0604020202020204" pitchFamily="34" charset="0"/>
                        </a:defRPr>
                      </a:lvl3pPr>
                      <a:lvl4pPr>
                        <a:spcBef>
                          <a:spcPct val="20000"/>
                        </a:spcBef>
                        <a:defRPr sz="1600">
                          <a:solidFill>
                            <a:schemeClr val="tx1"/>
                          </a:solidFill>
                          <a:latin typeface="Arial" panose="020B0604020202020204" pitchFamily="34" charset="0"/>
                        </a:defRPr>
                      </a:lvl4pPr>
                      <a:lvl5pPr>
                        <a:spcBef>
                          <a:spcPct val="20000"/>
                        </a:spcBef>
                        <a:defRPr sz="1600">
                          <a:solidFill>
                            <a:schemeClr val="tx1"/>
                          </a:solidFill>
                          <a:latin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a:ln>
                            <a:noFill/>
                          </a:ln>
                          <a:solidFill>
                            <a:srgbClr val="0000FF"/>
                          </a:solidFill>
                          <a:effectLst/>
                          <a:latin typeface="Arial" panose="020B0604020202020204" pitchFamily="34" charset="0"/>
                        </a:rPr>
                        <a:t>(GATA)(</a:t>
                      </a:r>
                      <a:r>
                        <a:rPr kumimoji="0" lang="en-US" altLang="en-US" sz="1600" b="1" i="0" u="none" strike="noStrike" cap="none" normalizeH="0" baseline="0">
                          <a:ln>
                            <a:noFill/>
                          </a:ln>
                          <a:solidFill>
                            <a:srgbClr val="FF3300"/>
                          </a:solidFill>
                          <a:effectLst/>
                          <a:latin typeface="Arial" panose="020B0604020202020204" pitchFamily="34" charset="0"/>
                        </a:rPr>
                        <a:t>GACA</a:t>
                      </a:r>
                      <a:r>
                        <a:rPr kumimoji="0" lang="en-US" altLang="en-US" sz="1600" b="1" i="0" u="none" strike="noStrike" cap="none" normalizeH="0" baseline="0">
                          <a:ln>
                            <a:noFill/>
                          </a:ln>
                          <a:solidFill>
                            <a:srgbClr val="0000FF"/>
                          </a:solidFill>
                          <a:effectLst/>
                          <a:latin typeface="Arial" panose="020B0604020202020204" pitchFamily="34" charset="0"/>
                        </a:rPr>
                        <a:t>)(</a:t>
                      </a:r>
                      <a:r>
                        <a:rPr kumimoji="0" lang="en-US" altLang="en-US" sz="1600" b="1" i="0" u="none" strike="noStrike" cap="none" normalizeH="0" baseline="0">
                          <a:ln>
                            <a:noFill/>
                          </a:ln>
                          <a:solidFill>
                            <a:srgbClr val="008000"/>
                          </a:solidFill>
                          <a:effectLst/>
                          <a:latin typeface="Arial" panose="020B0604020202020204" pitchFamily="34" charset="0"/>
                        </a:rPr>
                        <a:t>CA</a:t>
                      </a:r>
                      <a:r>
                        <a:rPr kumimoji="0" lang="en-US" altLang="en-US" sz="1600" b="1" i="0" u="none" strike="noStrike" cap="none" normalizeH="0" baseline="0">
                          <a:ln>
                            <a:noFill/>
                          </a:ln>
                          <a:solidFill>
                            <a:srgbClr val="0000FF"/>
                          </a:solidFill>
                          <a:effectLst/>
                          <a:latin typeface="Arial" panose="020B0604020202020204" pitchFamily="34" charset="0"/>
                        </a:rPr>
                        <a:t>)(</a:t>
                      </a:r>
                      <a:r>
                        <a:rPr kumimoji="0" lang="en-US" altLang="en-US" sz="1600" b="1" i="0" u="none" strike="noStrike" cap="none" normalizeH="0" baseline="0">
                          <a:ln>
                            <a:noFill/>
                          </a:ln>
                          <a:solidFill>
                            <a:srgbClr val="996633"/>
                          </a:solidFill>
                          <a:effectLst/>
                          <a:latin typeface="Arial" panose="020B0604020202020204" pitchFamily="34" charset="0"/>
                        </a:rPr>
                        <a:t>CATA</a:t>
                      </a:r>
                      <a:r>
                        <a:rPr kumimoji="0" lang="en-US" altLang="en-US" sz="1600" b="1" i="0" u="none" strike="noStrike" cap="none" normalizeH="0" baseline="0">
                          <a:ln>
                            <a:noFill/>
                          </a:ln>
                          <a:solidFill>
                            <a:srgbClr val="0000FF"/>
                          </a:solidFill>
                          <a:effectLst/>
                          <a:latin typeface="Arial" panose="020B0604020202020204" pitchFamily="34" charset="0"/>
                        </a:rPr>
                        <a:t>)</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600" b="0" i="0" u="none" strike="noStrike" cap="none" normalizeH="0" baseline="0">
                        <a:ln>
                          <a:noFill/>
                        </a:ln>
                        <a:solidFill>
                          <a:schemeClr val="tx1"/>
                        </a:solidFill>
                        <a:effectLst/>
                        <a:latin typeface="Arial" panose="020B0604020202020204" pitchFamily="34" charset="0"/>
                      </a:endParaRP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defRPr>
                      </a:lvl1pPr>
                      <a:lvl2pPr>
                        <a:spcBef>
                          <a:spcPct val="20000"/>
                        </a:spcBef>
                        <a:defRPr sz="2000">
                          <a:solidFill>
                            <a:schemeClr val="tx1"/>
                          </a:solidFill>
                          <a:latin typeface="Arial" panose="020B0604020202020204" pitchFamily="34" charset="0"/>
                        </a:defRPr>
                      </a:lvl2pPr>
                      <a:lvl3pPr>
                        <a:spcBef>
                          <a:spcPct val="20000"/>
                        </a:spcBef>
                        <a:defRPr>
                          <a:solidFill>
                            <a:schemeClr val="tx1"/>
                          </a:solidFill>
                          <a:latin typeface="Arial" panose="020B0604020202020204" pitchFamily="34" charset="0"/>
                        </a:defRPr>
                      </a:lvl3pPr>
                      <a:lvl4pPr>
                        <a:spcBef>
                          <a:spcPct val="20000"/>
                        </a:spcBef>
                        <a:defRPr sz="1600">
                          <a:solidFill>
                            <a:schemeClr val="tx1"/>
                          </a:solidFill>
                          <a:latin typeface="Arial" panose="020B0604020202020204" pitchFamily="34" charset="0"/>
                        </a:defRPr>
                      </a:lvl4pPr>
                      <a:lvl5pPr>
                        <a:spcBef>
                          <a:spcPct val="20000"/>
                        </a:spcBef>
                        <a:defRPr sz="1600">
                          <a:solidFill>
                            <a:schemeClr val="tx1"/>
                          </a:solidFill>
                          <a:latin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D21S11</a:t>
                      </a:r>
                    </a:p>
                  </a:txBody>
                  <a:tcPr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976663799"/>
                  </a:ext>
                </a:extLst>
              </a:tr>
            </a:tbl>
          </a:graphicData>
        </a:graphic>
      </p:graphicFrame>
      <p:sp>
        <p:nvSpPr>
          <p:cNvPr id="8221" name="Text Box 29">
            <a:extLst>
              <a:ext uri="{FF2B5EF4-FFF2-40B4-BE49-F238E27FC236}">
                <a16:creationId xmlns:a16="http://schemas.microsoft.com/office/drawing/2014/main" id="{D8199535-B951-4080-8C09-4B5E978838FA}"/>
              </a:ext>
            </a:extLst>
          </p:cNvPr>
          <p:cNvSpPr txBox="1">
            <a:spLocks noChangeArrowheads="1"/>
          </p:cNvSpPr>
          <p:nvPr/>
        </p:nvSpPr>
        <p:spPr bwMode="auto">
          <a:xfrm>
            <a:off x="1771650" y="6321425"/>
            <a:ext cx="783099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en-US" altLang="en-US" sz="1600" kern="0">
                <a:solidFill>
                  <a:sysClr val="windowText" lastClr="000000"/>
                </a:solidFill>
                <a:latin typeface="Calibri" panose="020F0502020204030204" pitchFamily="34" charset="0"/>
                <a:cs typeface="Arial" panose="020B0604020202020204" pitchFamily="34" charset="0"/>
              </a:rPr>
              <a:t>These categories were first described by </a:t>
            </a:r>
            <a:r>
              <a:rPr lang="en-US" altLang="en-US" sz="1600" b="1" kern="0">
                <a:solidFill>
                  <a:sysClr val="windowText" lastClr="000000"/>
                </a:solidFill>
                <a:latin typeface="Calibri" panose="020F0502020204030204" pitchFamily="34" charset="0"/>
                <a:cs typeface="Arial" panose="020B0604020202020204" pitchFamily="34" charset="0"/>
              </a:rPr>
              <a:t>Urquhart </a:t>
            </a:r>
            <a:r>
              <a:rPr lang="en-US" altLang="en-US" sz="1600" b="1" i="1" kern="0">
                <a:solidFill>
                  <a:sysClr val="windowText" lastClr="000000"/>
                </a:solidFill>
                <a:latin typeface="Calibri" panose="020F0502020204030204" pitchFamily="34" charset="0"/>
                <a:cs typeface="Arial" panose="020B0604020202020204" pitchFamily="34" charset="0"/>
              </a:rPr>
              <a:t>et al.</a:t>
            </a:r>
            <a:r>
              <a:rPr lang="en-US" altLang="en-US" sz="1600" b="1" kern="0">
                <a:solidFill>
                  <a:sysClr val="windowText" lastClr="000000"/>
                </a:solidFill>
                <a:latin typeface="Calibri" panose="020F0502020204030204" pitchFamily="34" charset="0"/>
                <a:cs typeface="Arial" panose="020B0604020202020204" pitchFamily="34" charset="0"/>
              </a:rPr>
              <a:t> (1994) </a:t>
            </a:r>
            <a:r>
              <a:rPr lang="en-US" altLang="en-US" sz="1600" b="1" i="1" kern="0">
                <a:solidFill>
                  <a:sysClr val="windowText" lastClr="000000"/>
                </a:solidFill>
                <a:latin typeface="Calibri" panose="020F0502020204030204" pitchFamily="34" charset="0"/>
                <a:cs typeface="Arial" panose="020B0604020202020204" pitchFamily="34" charset="0"/>
              </a:rPr>
              <a:t>Int. J. Legal Med.</a:t>
            </a:r>
            <a:r>
              <a:rPr lang="en-US" altLang="en-US" sz="1600" b="1" kern="0">
                <a:solidFill>
                  <a:sysClr val="windowText" lastClr="000000"/>
                </a:solidFill>
                <a:latin typeface="Calibri" panose="020F0502020204030204" pitchFamily="34" charset="0"/>
                <a:cs typeface="Arial" panose="020B0604020202020204" pitchFamily="34" charset="0"/>
              </a:rPr>
              <a:t> 107:13-20</a:t>
            </a:r>
          </a:p>
        </p:txBody>
      </p:sp>
      <p:pic>
        <p:nvPicPr>
          <p:cNvPr id="5" name="Picture 4" descr="Icon&#10;&#10;Description automatically generated">
            <a:extLst>
              <a:ext uri="{FF2B5EF4-FFF2-40B4-BE49-F238E27FC236}">
                <a16:creationId xmlns:a16="http://schemas.microsoft.com/office/drawing/2014/main" id="{9FE7E376-DB00-4828-A181-9202029D5D1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353800" y="115440"/>
            <a:ext cx="681085" cy="629493"/>
          </a:xfrm>
          <a:prstGeom prst="rect">
            <a:avLst/>
          </a:prstGeom>
        </p:spPr>
      </p:pic>
    </p:spTree>
    <p:extLst>
      <p:ext uri="{BB962C8B-B14F-4D97-AF65-F5344CB8AC3E}">
        <p14:creationId xmlns:p14="http://schemas.microsoft.com/office/powerpoint/2010/main" val="42084550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7586" name="Picture 2">
            <a:extLst>
              <a:ext uri="{FF2B5EF4-FFF2-40B4-BE49-F238E27FC236}">
                <a16:creationId xmlns:a16="http://schemas.microsoft.com/office/drawing/2014/main" id="{047D8E1A-27BC-47E6-BE12-270614F0B30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67000" y="838200"/>
            <a:ext cx="6629400" cy="5524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6083" name="Text Box 3">
            <a:extLst>
              <a:ext uri="{FF2B5EF4-FFF2-40B4-BE49-F238E27FC236}">
                <a16:creationId xmlns:a16="http://schemas.microsoft.com/office/drawing/2014/main" id="{63B8D8F0-D3D5-4AF2-87A4-0F91592B701B}"/>
              </a:ext>
            </a:extLst>
          </p:cNvPr>
          <p:cNvSpPr txBox="1">
            <a:spLocks noChangeArrowheads="1"/>
          </p:cNvSpPr>
          <p:nvPr/>
        </p:nvSpPr>
        <p:spPr bwMode="auto">
          <a:xfrm>
            <a:off x="3581400" y="304800"/>
            <a:ext cx="5105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defRPr/>
            </a:pPr>
            <a:endParaRPr lang="en-US" altLang="en-US" sz="2400" b="1" kern="0">
              <a:solidFill>
                <a:sysClr val="windowText" lastClr="000000"/>
              </a:solidFill>
              <a:latin typeface="Times New Roman" panose="02020603050405020304" pitchFamily="18" charset="0"/>
              <a:cs typeface="Arial" panose="020B0604020202020204" pitchFamily="34" charset="0"/>
            </a:endParaRPr>
          </a:p>
        </p:txBody>
      </p:sp>
      <p:sp>
        <p:nvSpPr>
          <p:cNvPr id="46084" name="Text Box 4">
            <a:extLst>
              <a:ext uri="{FF2B5EF4-FFF2-40B4-BE49-F238E27FC236}">
                <a16:creationId xmlns:a16="http://schemas.microsoft.com/office/drawing/2014/main" id="{807137CF-ABA3-4ADB-B6C8-CA818232322F}"/>
              </a:ext>
            </a:extLst>
          </p:cNvPr>
          <p:cNvSpPr txBox="1">
            <a:spLocks noChangeArrowheads="1"/>
          </p:cNvSpPr>
          <p:nvPr/>
        </p:nvSpPr>
        <p:spPr bwMode="auto">
          <a:xfrm>
            <a:off x="4495800" y="3367088"/>
            <a:ext cx="1143000" cy="366712"/>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defRPr/>
            </a:pPr>
            <a:r>
              <a:rPr lang="en-US" altLang="en-US" b="1" kern="0">
                <a:solidFill>
                  <a:sysClr val="windowText" lastClr="000000"/>
                </a:solidFill>
                <a:latin typeface="Calibri" panose="020F0502020204030204" pitchFamily="34" charset="0"/>
                <a:cs typeface="Arial" panose="020B0604020202020204" pitchFamily="34" charset="0"/>
              </a:rPr>
              <a:t>CSF1PO</a:t>
            </a:r>
          </a:p>
        </p:txBody>
      </p:sp>
      <p:sp>
        <p:nvSpPr>
          <p:cNvPr id="46085" name="Text Box 5">
            <a:extLst>
              <a:ext uri="{FF2B5EF4-FFF2-40B4-BE49-F238E27FC236}">
                <a16:creationId xmlns:a16="http://schemas.microsoft.com/office/drawing/2014/main" id="{94CBA799-A78E-44AD-8527-FDEA98F7D016}"/>
              </a:ext>
            </a:extLst>
          </p:cNvPr>
          <p:cNvSpPr txBox="1">
            <a:spLocks noChangeArrowheads="1"/>
          </p:cNvSpPr>
          <p:nvPr/>
        </p:nvSpPr>
        <p:spPr bwMode="auto">
          <a:xfrm>
            <a:off x="4495800" y="2681288"/>
            <a:ext cx="1143000" cy="366712"/>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defRPr/>
            </a:pPr>
            <a:r>
              <a:rPr lang="en-US" altLang="en-US" b="1" kern="0">
                <a:solidFill>
                  <a:sysClr val="windowText" lastClr="000000"/>
                </a:solidFill>
                <a:latin typeface="Calibri" panose="020F0502020204030204" pitchFamily="34" charset="0"/>
                <a:cs typeface="Arial" panose="020B0604020202020204" pitchFamily="34" charset="0"/>
              </a:rPr>
              <a:t>D5S818</a:t>
            </a:r>
          </a:p>
        </p:txBody>
      </p:sp>
      <p:sp>
        <p:nvSpPr>
          <p:cNvPr id="46086" name="Text Box 6">
            <a:extLst>
              <a:ext uri="{FF2B5EF4-FFF2-40B4-BE49-F238E27FC236}">
                <a16:creationId xmlns:a16="http://schemas.microsoft.com/office/drawing/2014/main" id="{C69C755F-4D6B-45FF-8C50-0F8494C30E50}"/>
              </a:ext>
            </a:extLst>
          </p:cNvPr>
          <p:cNvSpPr txBox="1">
            <a:spLocks noChangeArrowheads="1"/>
          </p:cNvSpPr>
          <p:nvPr/>
        </p:nvSpPr>
        <p:spPr bwMode="auto">
          <a:xfrm>
            <a:off x="6781800" y="5424488"/>
            <a:ext cx="1066800" cy="366712"/>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defRPr/>
            </a:pPr>
            <a:r>
              <a:rPr lang="en-US" altLang="en-US" b="1" kern="0">
                <a:solidFill>
                  <a:sysClr val="windowText" lastClr="000000"/>
                </a:solidFill>
                <a:latin typeface="Calibri" panose="020F0502020204030204" pitchFamily="34" charset="0"/>
                <a:cs typeface="Arial" panose="020B0604020202020204" pitchFamily="34" charset="0"/>
              </a:rPr>
              <a:t>D21S11</a:t>
            </a:r>
          </a:p>
        </p:txBody>
      </p:sp>
      <p:sp>
        <p:nvSpPr>
          <p:cNvPr id="46087" name="Text Box 7">
            <a:extLst>
              <a:ext uri="{FF2B5EF4-FFF2-40B4-BE49-F238E27FC236}">
                <a16:creationId xmlns:a16="http://schemas.microsoft.com/office/drawing/2014/main" id="{6C747DBF-7959-4456-8B67-B5C2E0350F73}"/>
              </a:ext>
            </a:extLst>
          </p:cNvPr>
          <p:cNvSpPr txBox="1">
            <a:spLocks noChangeArrowheads="1"/>
          </p:cNvSpPr>
          <p:nvPr/>
        </p:nvSpPr>
        <p:spPr bwMode="auto">
          <a:xfrm>
            <a:off x="8001000" y="2376488"/>
            <a:ext cx="838200" cy="366712"/>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defRPr/>
            </a:pPr>
            <a:r>
              <a:rPr lang="en-US" altLang="en-US" b="1" kern="0">
                <a:solidFill>
                  <a:sysClr val="windowText" lastClr="000000"/>
                </a:solidFill>
                <a:latin typeface="Calibri" panose="020F0502020204030204" pitchFamily="34" charset="0"/>
                <a:cs typeface="Arial" panose="020B0604020202020204" pitchFamily="34" charset="0"/>
              </a:rPr>
              <a:t>TH01</a:t>
            </a:r>
          </a:p>
        </p:txBody>
      </p:sp>
      <p:sp>
        <p:nvSpPr>
          <p:cNvPr id="46088" name="Text Box 8">
            <a:extLst>
              <a:ext uri="{FF2B5EF4-FFF2-40B4-BE49-F238E27FC236}">
                <a16:creationId xmlns:a16="http://schemas.microsoft.com/office/drawing/2014/main" id="{1EF03339-8B04-4106-8A6E-AD01C6483DEF}"/>
              </a:ext>
            </a:extLst>
          </p:cNvPr>
          <p:cNvSpPr txBox="1">
            <a:spLocks noChangeArrowheads="1"/>
          </p:cNvSpPr>
          <p:nvPr/>
        </p:nvSpPr>
        <p:spPr bwMode="auto">
          <a:xfrm>
            <a:off x="3048000" y="1233488"/>
            <a:ext cx="914400" cy="366712"/>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defRPr/>
            </a:pPr>
            <a:r>
              <a:rPr lang="en-US" altLang="en-US" b="1" kern="0">
                <a:solidFill>
                  <a:sysClr val="windowText" lastClr="000000"/>
                </a:solidFill>
                <a:latin typeface="Calibri" panose="020F0502020204030204" pitchFamily="34" charset="0"/>
                <a:cs typeface="Arial" panose="020B0604020202020204" pitchFamily="34" charset="0"/>
              </a:rPr>
              <a:t>TPOX</a:t>
            </a:r>
          </a:p>
        </p:txBody>
      </p:sp>
      <p:sp>
        <p:nvSpPr>
          <p:cNvPr id="46089" name="Text Box 9">
            <a:extLst>
              <a:ext uri="{FF2B5EF4-FFF2-40B4-BE49-F238E27FC236}">
                <a16:creationId xmlns:a16="http://schemas.microsoft.com/office/drawing/2014/main" id="{69D5C026-4A68-497F-9AB5-8D9BE4F22999}"/>
              </a:ext>
            </a:extLst>
          </p:cNvPr>
          <p:cNvSpPr txBox="1">
            <a:spLocks noChangeArrowheads="1"/>
          </p:cNvSpPr>
          <p:nvPr/>
        </p:nvSpPr>
        <p:spPr bwMode="auto">
          <a:xfrm>
            <a:off x="2286000" y="5195888"/>
            <a:ext cx="1143000" cy="366712"/>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defRPr/>
            </a:pPr>
            <a:r>
              <a:rPr lang="en-US" altLang="en-US" b="1" kern="0">
                <a:solidFill>
                  <a:sysClr val="windowText" lastClr="000000"/>
                </a:solidFill>
                <a:latin typeface="Calibri" panose="020F0502020204030204" pitchFamily="34" charset="0"/>
                <a:cs typeface="Arial" panose="020B0604020202020204" pitchFamily="34" charset="0"/>
              </a:rPr>
              <a:t>D13S317</a:t>
            </a:r>
          </a:p>
        </p:txBody>
      </p:sp>
      <p:sp>
        <p:nvSpPr>
          <p:cNvPr id="46090" name="Text Box 10">
            <a:extLst>
              <a:ext uri="{FF2B5EF4-FFF2-40B4-BE49-F238E27FC236}">
                <a16:creationId xmlns:a16="http://schemas.microsoft.com/office/drawing/2014/main" id="{2D245BA1-CB73-46CE-B40F-2D3E1A1F4611}"/>
              </a:ext>
            </a:extLst>
          </p:cNvPr>
          <p:cNvSpPr txBox="1">
            <a:spLocks noChangeArrowheads="1"/>
          </p:cNvSpPr>
          <p:nvPr/>
        </p:nvSpPr>
        <p:spPr bwMode="auto">
          <a:xfrm>
            <a:off x="5638800" y="3138488"/>
            <a:ext cx="1143000" cy="366712"/>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defRPr/>
            </a:pPr>
            <a:r>
              <a:rPr lang="en-US" altLang="en-US" b="1" kern="0">
                <a:solidFill>
                  <a:sysClr val="windowText" lastClr="000000"/>
                </a:solidFill>
                <a:latin typeface="Calibri" panose="020F0502020204030204" pitchFamily="34" charset="0"/>
                <a:cs typeface="Arial" panose="020B0604020202020204" pitchFamily="34" charset="0"/>
              </a:rPr>
              <a:t>D7S820</a:t>
            </a:r>
          </a:p>
        </p:txBody>
      </p:sp>
      <p:sp>
        <p:nvSpPr>
          <p:cNvPr id="46091" name="Text Box 11">
            <a:extLst>
              <a:ext uri="{FF2B5EF4-FFF2-40B4-BE49-F238E27FC236}">
                <a16:creationId xmlns:a16="http://schemas.microsoft.com/office/drawing/2014/main" id="{673A0B01-F4F0-4650-8AA5-C3B9FD7B9104}"/>
              </a:ext>
            </a:extLst>
          </p:cNvPr>
          <p:cNvSpPr txBox="1">
            <a:spLocks noChangeArrowheads="1"/>
          </p:cNvSpPr>
          <p:nvPr/>
        </p:nvSpPr>
        <p:spPr bwMode="auto">
          <a:xfrm>
            <a:off x="3962400" y="5424488"/>
            <a:ext cx="1143000" cy="366712"/>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defRPr/>
            </a:pPr>
            <a:r>
              <a:rPr lang="en-US" altLang="en-US" b="1" kern="0">
                <a:solidFill>
                  <a:sysClr val="windowText" lastClr="000000"/>
                </a:solidFill>
                <a:latin typeface="Calibri" panose="020F0502020204030204" pitchFamily="34" charset="0"/>
                <a:cs typeface="Arial" panose="020B0604020202020204" pitchFamily="34" charset="0"/>
              </a:rPr>
              <a:t>D16S539</a:t>
            </a:r>
          </a:p>
        </p:txBody>
      </p:sp>
      <p:sp>
        <p:nvSpPr>
          <p:cNvPr id="46092" name="Text Box 12">
            <a:extLst>
              <a:ext uri="{FF2B5EF4-FFF2-40B4-BE49-F238E27FC236}">
                <a16:creationId xmlns:a16="http://schemas.microsoft.com/office/drawing/2014/main" id="{DC10EFEE-07E3-4175-A2CF-6ED024B961CC}"/>
              </a:ext>
            </a:extLst>
          </p:cNvPr>
          <p:cNvSpPr txBox="1">
            <a:spLocks noChangeArrowheads="1"/>
          </p:cNvSpPr>
          <p:nvPr/>
        </p:nvSpPr>
        <p:spPr bwMode="auto">
          <a:xfrm>
            <a:off x="5181600" y="5424488"/>
            <a:ext cx="1066800" cy="366712"/>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defRPr/>
            </a:pPr>
            <a:r>
              <a:rPr lang="en-US" altLang="en-US" b="1" kern="0">
                <a:solidFill>
                  <a:sysClr val="windowText" lastClr="000000"/>
                </a:solidFill>
                <a:latin typeface="Calibri" panose="020F0502020204030204" pitchFamily="34" charset="0"/>
                <a:cs typeface="Arial" panose="020B0604020202020204" pitchFamily="34" charset="0"/>
              </a:rPr>
              <a:t>D18S51</a:t>
            </a:r>
          </a:p>
        </p:txBody>
      </p:sp>
      <p:sp>
        <p:nvSpPr>
          <p:cNvPr id="46093" name="Text Box 13">
            <a:extLst>
              <a:ext uri="{FF2B5EF4-FFF2-40B4-BE49-F238E27FC236}">
                <a16:creationId xmlns:a16="http://schemas.microsoft.com/office/drawing/2014/main" id="{1485B376-CA66-4EC1-979C-AEF87DCB9A76}"/>
              </a:ext>
            </a:extLst>
          </p:cNvPr>
          <p:cNvSpPr txBox="1">
            <a:spLocks noChangeArrowheads="1"/>
          </p:cNvSpPr>
          <p:nvPr/>
        </p:nvSpPr>
        <p:spPr bwMode="auto">
          <a:xfrm>
            <a:off x="6096000" y="2528888"/>
            <a:ext cx="1143000" cy="366712"/>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defRPr/>
            </a:pPr>
            <a:r>
              <a:rPr lang="en-US" altLang="en-US" b="1" kern="0">
                <a:solidFill>
                  <a:sysClr val="windowText" lastClr="000000"/>
                </a:solidFill>
                <a:latin typeface="Calibri" panose="020F0502020204030204" pitchFamily="34" charset="0"/>
                <a:cs typeface="Arial" panose="020B0604020202020204" pitchFamily="34" charset="0"/>
              </a:rPr>
              <a:t>D8S1179</a:t>
            </a:r>
          </a:p>
        </p:txBody>
      </p:sp>
      <p:sp>
        <p:nvSpPr>
          <p:cNvPr id="46094" name="Text Box 14">
            <a:extLst>
              <a:ext uri="{FF2B5EF4-FFF2-40B4-BE49-F238E27FC236}">
                <a16:creationId xmlns:a16="http://schemas.microsoft.com/office/drawing/2014/main" id="{C25AEE63-59CF-4CE8-83DE-559BB2669D1D}"/>
              </a:ext>
            </a:extLst>
          </p:cNvPr>
          <p:cNvSpPr txBox="1">
            <a:spLocks noChangeArrowheads="1"/>
          </p:cNvSpPr>
          <p:nvPr/>
        </p:nvSpPr>
        <p:spPr bwMode="auto">
          <a:xfrm>
            <a:off x="3429000" y="1766888"/>
            <a:ext cx="1143000" cy="366712"/>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defRPr/>
            </a:pPr>
            <a:r>
              <a:rPr lang="en-US" altLang="en-US" b="1" kern="0">
                <a:solidFill>
                  <a:sysClr val="windowText" lastClr="000000"/>
                </a:solidFill>
                <a:latin typeface="Calibri" panose="020F0502020204030204" pitchFamily="34" charset="0"/>
                <a:cs typeface="Arial" panose="020B0604020202020204" pitchFamily="34" charset="0"/>
              </a:rPr>
              <a:t>D3S1358</a:t>
            </a:r>
          </a:p>
        </p:txBody>
      </p:sp>
      <p:sp>
        <p:nvSpPr>
          <p:cNvPr id="46095" name="Text Box 15">
            <a:extLst>
              <a:ext uri="{FF2B5EF4-FFF2-40B4-BE49-F238E27FC236}">
                <a16:creationId xmlns:a16="http://schemas.microsoft.com/office/drawing/2014/main" id="{45DCD7F7-D8A5-46E7-9A31-774EAC8FB13F}"/>
              </a:ext>
            </a:extLst>
          </p:cNvPr>
          <p:cNvSpPr txBox="1">
            <a:spLocks noChangeArrowheads="1"/>
          </p:cNvSpPr>
          <p:nvPr/>
        </p:nvSpPr>
        <p:spPr bwMode="auto">
          <a:xfrm>
            <a:off x="4191000" y="3062288"/>
            <a:ext cx="685800" cy="366712"/>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defRPr/>
            </a:pPr>
            <a:r>
              <a:rPr lang="en-US" altLang="en-US" b="1" kern="0">
                <a:solidFill>
                  <a:sysClr val="windowText" lastClr="000000"/>
                </a:solidFill>
                <a:latin typeface="Calibri" panose="020F0502020204030204" pitchFamily="34" charset="0"/>
                <a:cs typeface="Arial" panose="020B0604020202020204" pitchFamily="34" charset="0"/>
              </a:rPr>
              <a:t>FGA</a:t>
            </a:r>
          </a:p>
        </p:txBody>
      </p:sp>
      <p:sp>
        <p:nvSpPr>
          <p:cNvPr id="46096" name="Text Box 16">
            <a:extLst>
              <a:ext uri="{FF2B5EF4-FFF2-40B4-BE49-F238E27FC236}">
                <a16:creationId xmlns:a16="http://schemas.microsoft.com/office/drawing/2014/main" id="{B251418F-C814-4700-9C56-02F47C3BE147}"/>
              </a:ext>
            </a:extLst>
          </p:cNvPr>
          <p:cNvSpPr txBox="1">
            <a:spLocks noChangeArrowheads="1"/>
          </p:cNvSpPr>
          <p:nvPr/>
        </p:nvSpPr>
        <p:spPr bwMode="auto">
          <a:xfrm>
            <a:off x="8610600" y="2681288"/>
            <a:ext cx="762000" cy="366712"/>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defRPr/>
            </a:pPr>
            <a:r>
              <a:rPr lang="en-US" altLang="en-US" b="1" kern="0">
                <a:solidFill>
                  <a:sysClr val="windowText" lastClr="000000"/>
                </a:solidFill>
                <a:latin typeface="Calibri" panose="020F0502020204030204" pitchFamily="34" charset="0"/>
                <a:cs typeface="Arial" panose="020B0604020202020204" pitchFamily="34" charset="0"/>
              </a:rPr>
              <a:t>VWA</a:t>
            </a:r>
          </a:p>
        </p:txBody>
      </p:sp>
      <p:sp>
        <p:nvSpPr>
          <p:cNvPr id="46097" name="Rectangle 17">
            <a:extLst>
              <a:ext uri="{FF2B5EF4-FFF2-40B4-BE49-F238E27FC236}">
                <a16:creationId xmlns:a16="http://schemas.microsoft.com/office/drawing/2014/main" id="{33BBA3F9-4468-48DD-97D3-DD3F176AF826}"/>
              </a:ext>
            </a:extLst>
          </p:cNvPr>
          <p:cNvSpPr>
            <a:spLocks noChangeArrowheads="1"/>
          </p:cNvSpPr>
          <p:nvPr/>
        </p:nvSpPr>
        <p:spPr bwMode="auto">
          <a:xfrm>
            <a:off x="3751263" y="1011238"/>
            <a:ext cx="54102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defRPr/>
            </a:pPr>
            <a:r>
              <a:rPr lang="en-US" altLang="en-US" sz="2400" b="1" kern="0">
                <a:solidFill>
                  <a:srgbClr val="0000FF"/>
                </a:solidFill>
                <a:cs typeface="Arial" panose="020B0604020202020204" pitchFamily="34" charset="0"/>
              </a:rPr>
              <a:t>13 CODIS Core STR Loci</a:t>
            </a:r>
          </a:p>
        </p:txBody>
      </p:sp>
      <p:grpSp>
        <p:nvGrpSpPr>
          <p:cNvPr id="67602" name="Group 18">
            <a:extLst>
              <a:ext uri="{FF2B5EF4-FFF2-40B4-BE49-F238E27FC236}">
                <a16:creationId xmlns:a16="http://schemas.microsoft.com/office/drawing/2014/main" id="{5759222E-D573-49F0-8AB1-FEE1B85213B9}"/>
              </a:ext>
            </a:extLst>
          </p:cNvPr>
          <p:cNvGrpSpPr>
            <a:grpSpLocks/>
          </p:cNvGrpSpPr>
          <p:nvPr/>
        </p:nvGrpSpPr>
        <p:grpSpPr bwMode="auto">
          <a:xfrm>
            <a:off x="8001000" y="4495801"/>
            <a:ext cx="2209800" cy="1281113"/>
            <a:chOff x="4080" y="2832"/>
            <a:chExt cx="1392" cy="807"/>
          </a:xfrm>
        </p:grpSpPr>
        <p:sp>
          <p:nvSpPr>
            <p:cNvPr id="46099" name="Text Box 19">
              <a:extLst>
                <a:ext uri="{FF2B5EF4-FFF2-40B4-BE49-F238E27FC236}">
                  <a16:creationId xmlns:a16="http://schemas.microsoft.com/office/drawing/2014/main" id="{5137EAC5-4738-44FA-9EFF-E8879A126732}"/>
                </a:ext>
              </a:extLst>
            </p:cNvPr>
            <p:cNvSpPr txBox="1">
              <a:spLocks noChangeArrowheads="1"/>
            </p:cNvSpPr>
            <p:nvPr/>
          </p:nvSpPr>
          <p:spPr bwMode="auto">
            <a:xfrm>
              <a:off x="4080" y="2832"/>
              <a:ext cx="528" cy="231"/>
            </a:xfrm>
            <a:prstGeom prst="rect">
              <a:avLst/>
            </a:prstGeom>
            <a:solidFill>
              <a:srgbClr val="00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defRPr/>
              </a:pPr>
              <a:r>
                <a:rPr lang="en-US" altLang="en-US" b="1" kern="0">
                  <a:solidFill>
                    <a:sysClr val="windowText" lastClr="000000"/>
                  </a:solidFill>
                  <a:latin typeface="Calibri" panose="020F0502020204030204" pitchFamily="34" charset="0"/>
                  <a:cs typeface="Arial" panose="020B0604020202020204" pitchFamily="34" charset="0"/>
                </a:rPr>
                <a:t>AMEL</a:t>
              </a:r>
            </a:p>
          </p:txBody>
        </p:sp>
        <p:sp>
          <p:nvSpPr>
            <p:cNvPr id="46100" name="Text Box 20">
              <a:extLst>
                <a:ext uri="{FF2B5EF4-FFF2-40B4-BE49-F238E27FC236}">
                  <a16:creationId xmlns:a16="http://schemas.microsoft.com/office/drawing/2014/main" id="{BACA1026-A992-4047-A20A-A9A152C44F62}"/>
                </a:ext>
              </a:extLst>
            </p:cNvPr>
            <p:cNvSpPr txBox="1">
              <a:spLocks noChangeArrowheads="1"/>
            </p:cNvSpPr>
            <p:nvPr/>
          </p:nvSpPr>
          <p:spPr bwMode="auto">
            <a:xfrm>
              <a:off x="4464" y="3408"/>
              <a:ext cx="528" cy="231"/>
            </a:xfrm>
            <a:prstGeom prst="rect">
              <a:avLst/>
            </a:prstGeom>
            <a:solidFill>
              <a:srgbClr val="00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defRPr/>
              </a:pPr>
              <a:r>
                <a:rPr lang="en-US" altLang="en-US" b="1" kern="0">
                  <a:solidFill>
                    <a:sysClr val="windowText" lastClr="000000"/>
                  </a:solidFill>
                  <a:latin typeface="Calibri" panose="020F0502020204030204" pitchFamily="34" charset="0"/>
                  <a:cs typeface="Arial" panose="020B0604020202020204" pitchFamily="34" charset="0"/>
                </a:rPr>
                <a:t>AMEL</a:t>
              </a:r>
            </a:p>
          </p:txBody>
        </p:sp>
        <p:sp>
          <p:nvSpPr>
            <p:cNvPr id="46101" name="Text Box 21">
              <a:extLst>
                <a:ext uri="{FF2B5EF4-FFF2-40B4-BE49-F238E27FC236}">
                  <a16:creationId xmlns:a16="http://schemas.microsoft.com/office/drawing/2014/main" id="{B8EB7BA7-EC5F-4F42-8E2F-20A03A81C313}"/>
                </a:ext>
              </a:extLst>
            </p:cNvPr>
            <p:cNvSpPr txBox="1">
              <a:spLocks noChangeArrowheads="1"/>
            </p:cNvSpPr>
            <p:nvPr/>
          </p:nvSpPr>
          <p:spPr bwMode="auto">
            <a:xfrm>
              <a:off x="4416" y="3024"/>
              <a:ext cx="105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defRPr/>
              </a:pPr>
              <a:r>
                <a:rPr lang="en-US" altLang="en-US" sz="2400" b="1" i="1" kern="0">
                  <a:solidFill>
                    <a:srgbClr val="FF0000"/>
                  </a:solidFill>
                  <a:latin typeface="Times New Roman" panose="02020603050405020304" pitchFamily="18" charset="0"/>
                  <a:cs typeface="Arial" panose="020B0604020202020204" pitchFamily="34" charset="0"/>
                </a:rPr>
                <a:t>Sex-typing</a:t>
              </a:r>
            </a:p>
          </p:txBody>
        </p:sp>
      </p:grpSp>
      <p:pic>
        <p:nvPicPr>
          <p:cNvPr id="67603" name="Picture 22" descr="FBI Seal">
            <a:extLst>
              <a:ext uri="{FF2B5EF4-FFF2-40B4-BE49-F238E27FC236}">
                <a16:creationId xmlns:a16="http://schemas.microsoft.com/office/drawing/2014/main" id="{F5A116B0-C673-44D8-888E-A8B2A47586F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680450" y="541339"/>
            <a:ext cx="1657350" cy="171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7604" name="Rectangle 23">
            <a:extLst>
              <a:ext uri="{FF2B5EF4-FFF2-40B4-BE49-F238E27FC236}">
                <a16:creationId xmlns:a16="http://schemas.microsoft.com/office/drawing/2014/main" id="{351A8C47-13E5-4697-B8D8-12690B5FD3BE}"/>
              </a:ext>
            </a:extLst>
          </p:cNvPr>
          <p:cNvSpPr>
            <a:spLocks noGrp="1" noChangeArrowheads="1"/>
          </p:cNvSpPr>
          <p:nvPr>
            <p:ph type="title" idx="4294967295"/>
          </p:nvPr>
        </p:nvSpPr>
        <p:spPr>
          <a:xfrm>
            <a:off x="2209800" y="152400"/>
            <a:ext cx="6934200" cy="838200"/>
          </a:xfrm>
        </p:spPr>
        <p:txBody>
          <a:bodyPr/>
          <a:lstStyle/>
          <a:p>
            <a:pPr eaLnBrk="1" hangingPunct="1"/>
            <a:r>
              <a:rPr lang="en-US" altLang="en-US" sz="3200" b="1">
                <a:solidFill>
                  <a:schemeClr val="tx1"/>
                </a:solidFill>
              </a:rPr>
              <a:t>Position of Forensic STR Markers on Human Chromosomes</a:t>
            </a:r>
            <a:endParaRPr lang="en-US" altLang="en-US" sz="3200"/>
          </a:p>
        </p:txBody>
      </p:sp>
      <p:sp>
        <p:nvSpPr>
          <p:cNvPr id="46104" name="Text Box 24">
            <a:extLst>
              <a:ext uri="{FF2B5EF4-FFF2-40B4-BE49-F238E27FC236}">
                <a16:creationId xmlns:a16="http://schemas.microsoft.com/office/drawing/2014/main" id="{924D21C1-2DE5-48B1-8E03-B546785BD420}"/>
              </a:ext>
            </a:extLst>
          </p:cNvPr>
          <p:cNvSpPr txBox="1">
            <a:spLocks noChangeArrowheads="1"/>
          </p:cNvSpPr>
          <p:nvPr/>
        </p:nvSpPr>
        <p:spPr bwMode="auto">
          <a:xfrm rot="16200000">
            <a:off x="-622300" y="3151188"/>
            <a:ext cx="5145088"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en-US" altLang="en-US" sz="2800" kern="0">
                <a:solidFill>
                  <a:srgbClr val="FF5050"/>
                </a:solidFill>
                <a:latin typeface="Impact" panose="020B0806030902050204" pitchFamily="34" charset="0"/>
                <a:cs typeface="Arial" panose="020B0604020202020204" pitchFamily="34" charset="0"/>
              </a:rPr>
              <a:t>Core STR Loci for the United States</a:t>
            </a:r>
          </a:p>
        </p:txBody>
      </p:sp>
      <p:sp>
        <p:nvSpPr>
          <p:cNvPr id="46105" name="Text Box 25">
            <a:extLst>
              <a:ext uri="{FF2B5EF4-FFF2-40B4-BE49-F238E27FC236}">
                <a16:creationId xmlns:a16="http://schemas.microsoft.com/office/drawing/2014/main" id="{CEFADA1E-9134-4287-8DD3-8442AAA2F6B2}"/>
              </a:ext>
            </a:extLst>
          </p:cNvPr>
          <p:cNvSpPr txBox="1">
            <a:spLocks noChangeArrowheads="1"/>
          </p:cNvSpPr>
          <p:nvPr/>
        </p:nvSpPr>
        <p:spPr bwMode="auto">
          <a:xfrm>
            <a:off x="9525001" y="2286001"/>
            <a:ext cx="80663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en-US" altLang="en-US" sz="2400" b="1" kern="0">
                <a:solidFill>
                  <a:srgbClr val="0000FF"/>
                </a:solidFill>
                <a:latin typeface="Calibri" panose="020F0502020204030204" pitchFamily="34" charset="0"/>
                <a:cs typeface="Arial" panose="020B0604020202020204" pitchFamily="34" charset="0"/>
              </a:rPr>
              <a:t>1997</a:t>
            </a:r>
          </a:p>
        </p:txBody>
      </p:sp>
    </p:spTree>
    <p:extLst>
      <p:ext uri="{BB962C8B-B14F-4D97-AF65-F5344CB8AC3E}">
        <p14:creationId xmlns:p14="http://schemas.microsoft.com/office/powerpoint/2010/main" val="3946235689"/>
      </p:ext>
    </p:extLst>
  </p:cSld>
  <p:clrMapOvr>
    <a:masterClrMapping/>
  </p:clrMapOvr>
  <p:transition>
    <p:zoom/>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49" name="Group 5">
            <a:extLst>
              <a:ext uri="{FF2B5EF4-FFF2-40B4-BE49-F238E27FC236}">
                <a16:creationId xmlns:a16="http://schemas.microsoft.com/office/drawing/2014/main" id="{35931701-96CD-49FD-ACE8-133A777F1B19}"/>
              </a:ext>
            </a:extLst>
          </p:cNvPr>
          <p:cNvGrpSpPr>
            <a:grpSpLocks/>
          </p:cNvGrpSpPr>
          <p:nvPr/>
        </p:nvGrpSpPr>
        <p:grpSpPr bwMode="auto">
          <a:xfrm>
            <a:off x="3365500" y="4368800"/>
            <a:ext cx="6180138" cy="2348508"/>
            <a:chOff x="960" y="2208"/>
            <a:chExt cx="4717" cy="2152"/>
          </a:xfrm>
        </p:grpSpPr>
        <p:graphicFrame>
          <p:nvGraphicFramePr>
            <p:cNvPr id="75843" name="Object 6">
              <a:extLst>
                <a:ext uri="{FF2B5EF4-FFF2-40B4-BE49-F238E27FC236}">
                  <a16:creationId xmlns:a16="http://schemas.microsoft.com/office/drawing/2014/main" id="{7DD2D40F-02B9-4104-A3C5-06F030A857E4}"/>
                </a:ext>
              </a:extLst>
            </p:cNvPr>
            <p:cNvGraphicFramePr>
              <a:graphicFrameLocks noChangeAspect="1"/>
            </p:cNvGraphicFramePr>
            <p:nvPr/>
          </p:nvGraphicFramePr>
          <p:xfrm>
            <a:off x="960" y="2208"/>
            <a:ext cx="4717" cy="1849"/>
          </p:xfrm>
          <a:graphic>
            <a:graphicData uri="http://schemas.openxmlformats.org/presentationml/2006/ole">
              <mc:AlternateContent xmlns:mc="http://schemas.openxmlformats.org/markup-compatibility/2006">
                <mc:Choice xmlns:v="urn:schemas-microsoft-com:vml" Requires="v">
                  <p:oleObj name="Picture" r:id="rId3" imgW="5473611" imgH="3225941" progId="Word.Picture.8">
                    <p:embed/>
                  </p:oleObj>
                </mc:Choice>
                <mc:Fallback>
                  <p:oleObj name="Picture" r:id="rId3" imgW="5473611" imgH="3225941" progId="Word.Picture.8">
                    <p:embed/>
                    <p:pic>
                      <p:nvPicPr>
                        <p:cNvPr id="75843" name="Object 6">
                          <a:extLst>
                            <a:ext uri="{FF2B5EF4-FFF2-40B4-BE49-F238E27FC236}">
                              <a16:creationId xmlns:a16="http://schemas.microsoft.com/office/drawing/2014/main" id="{7DD2D40F-02B9-4104-A3C5-06F030A857E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b="42517"/>
                        <a:stretch>
                          <a:fillRect/>
                        </a:stretch>
                      </p:blipFill>
                      <p:spPr bwMode="auto">
                        <a:xfrm>
                          <a:off x="960" y="2208"/>
                          <a:ext cx="4717" cy="18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151" name="Text Box 7">
              <a:extLst>
                <a:ext uri="{FF2B5EF4-FFF2-40B4-BE49-F238E27FC236}">
                  <a16:creationId xmlns:a16="http://schemas.microsoft.com/office/drawing/2014/main" id="{3E383492-B108-4F3E-B0A7-ED9D035D19C6}"/>
                </a:ext>
              </a:extLst>
            </p:cNvPr>
            <p:cNvSpPr txBox="1">
              <a:spLocks noChangeArrowheads="1"/>
            </p:cNvSpPr>
            <p:nvPr/>
          </p:nvSpPr>
          <p:spPr bwMode="auto">
            <a:xfrm>
              <a:off x="2203" y="4022"/>
              <a:ext cx="2099" cy="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en-US" altLang="en-US" kern="0">
                  <a:solidFill>
                    <a:sysClr val="windowText" lastClr="000000"/>
                  </a:solidFill>
                  <a:latin typeface="Calibri" panose="020F0502020204030204" pitchFamily="34" charset="0"/>
                  <a:cs typeface="Arial" panose="020B0604020202020204" pitchFamily="34" charset="0"/>
                </a:rPr>
                <a:t>Capillary Electropherogram</a:t>
              </a:r>
            </a:p>
          </p:txBody>
        </p:sp>
      </p:grpSp>
      <p:sp>
        <p:nvSpPr>
          <p:cNvPr id="6152" name="Text Box 8">
            <a:extLst>
              <a:ext uri="{FF2B5EF4-FFF2-40B4-BE49-F238E27FC236}">
                <a16:creationId xmlns:a16="http://schemas.microsoft.com/office/drawing/2014/main" id="{FBCAB180-CF41-423E-B0AB-315A312AB520}"/>
              </a:ext>
            </a:extLst>
          </p:cNvPr>
          <p:cNvSpPr txBox="1">
            <a:spLocks noChangeArrowheads="1"/>
          </p:cNvSpPr>
          <p:nvPr/>
        </p:nvSpPr>
        <p:spPr bwMode="auto">
          <a:xfrm>
            <a:off x="2928938" y="165101"/>
            <a:ext cx="724535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2400" kern="0" dirty="0">
                <a:solidFill>
                  <a:sysClr val="windowText" lastClr="000000"/>
                </a:solidFill>
                <a:latin typeface="Calibri" panose="020F0502020204030204" pitchFamily="34" charset="0"/>
                <a:cs typeface="Arial" panose="020B0604020202020204" pitchFamily="34" charset="0"/>
              </a:rPr>
              <a:t>The polymerase chain reaction (PCR) is used to amplify STR regions and label the amplicons with fluorescent dyes using marker-specific primers</a:t>
            </a:r>
          </a:p>
        </p:txBody>
      </p:sp>
      <p:grpSp>
        <p:nvGrpSpPr>
          <p:cNvPr id="6153" name="Group 9">
            <a:extLst>
              <a:ext uri="{FF2B5EF4-FFF2-40B4-BE49-F238E27FC236}">
                <a16:creationId xmlns:a16="http://schemas.microsoft.com/office/drawing/2014/main" id="{5B8296B0-85DC-4853-944E-8068D2CC494F}"/>
              </a:ext>
            </a:extLst>
          </p:cNvPr>
          <p:cNvGrpSpPr>
            <a:grpSpLocks/>
          </p:cNvGrpSpPr>
          <p:nvPr/>
        </p:nvGrpSpPr>
        <p:grpSpPr bwMode="auto">
          <a:xfrm>
            <a:off x="4868864" y="1631950"/>
            <a:ext cx="4630737" cy="857250"/>
            <a:chOff x="2107" y="1028"/>
            <a:chExt cx="2917" cy="540"/>
          </a:xfrm>
        </p:grpSpPr>
        <p:sp>
          <p:nvSpPr>
            <p:cNvPr id="6154" name="Oval 10">
              <a:extLst>
                <a:ext uri="{FF2B5EF4-FFF2-40B4-BE49-F238E27FC236}">
                  <a16:creationId xmlns:a16="http://schemas.microsoft.com/office/drawing/2014/main" id="{4D225317-81FE-48DF-ABA1-8199A1895496}"/>
                </a:ext>
              </a:extLst>
            </p:cNvPr>
            <p:cNvSpPr>
              <a:spLocks noChangeArrowheads="1"/>
            </p:cNvSpPr>
            <p:nvPr/>
          </p:nvSpPr>
          <p:spPr bwMode="auto">
            <a:xfrm>
              <a:off x="2115" y="1028"/>
              <a:ext cx="192" cy="144"/>
            </a:xfrm>
            <a:prstGeom prst="ellipse">
              <a:avLst/>
            </a:prstGeom>
            <a:solidFill>
              <a:srgbClr val="00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6155" name="Oval 11">
              <a:extLst>
                <a:ext uri="{FF2B5EF4-FFF2-40B4-BE49-F238E27FC236}">
                  <a16:creationId xmlns:a16="http://schemas.microsoft.com/office/drawing/2014/main" id="{94A00B87-B06C-4178-8FFE-853F0FA9F276}"/>
                </a:ext>
              </a:extLst>
            </p:cNvPr>
            <p:cNvSpPr>
              <a:spLocks noChangeArrowheads="1"/>
            </p:cNvSpPr>
            <p:nvPr/>
          </p:nvSpPr>
          <p:spPr bwMode="auto">
            <a:xfrm>
              <a:off x="2107" y="1308"/>
              <a:ext cx="192" cy="144"/>
            </a:xfrm>
            <a:prstGeom prst="ellipse">
              <a:avLst/>
            </a:prstGeom>
            <a:solidFill>
              <a:srgbClr val="00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6156" name="Line 12">
              <a:extLst>
                <a:ext uri="{FF2B5EF4-FFF2-40B4-BE49-F238E27FC236}">
                  <a16:creationId xmlns:a16="http://schemas.microsoft.com/office/drawing/2014/main" id="{1843E19F-1D73-442A-9F8C-98F75C2AC540}"/>
                </a:ext>
              </a:extLst>
            </p:cNvPr>
            <p:cNvSpPr>
              <a:spLocks noChangeShapeType="1"/>
            </p:cNvSpPr>
            <p:nvPr/>
          </p:nvSpPr>
          <p:spPr bwMode="auto">
            <a:xfrm>
              <a:off x="2296" y="1136"/>
              <a:ext cx="328"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6157" name="Line 13">
              <a:extLst>
                <a:ext uri="{FF2B5EF4-FFF2-40B4-BE49-F238E27FC236}">
                  <a16:creationId xmlns:a16="http://schemas.microsoft.com/office/drawing/2014/main" id="{41CF0E35-CAD5-4328-9B9F-9A590158B43F}"/>
                </a:ext>
              </a:extLst>
            </p:cNvPr>
            <p:cNvSpPr>
              <a:spLocks noChangeShapeType="1"/>
            </p:cNvSpPr>
            <p:nvPr/>
          </p:nvSpPr>
          <p:spPr bwMode="auto">
            <a:xfrm>
              <a:off x="4376" y="1272"/>
              <a:ext cx="328" cy="0"/>
            </a:xfrm>
            <a:prstGeom prst="line">
              <a:avLst/>
            </a:prstGeom>
            <a:noFill/>
            <a:ln w="38100">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6158" name="Line 14">
              <a:extLst>
                <a:ext uri="{FF2B5EF4-FFF2-40B4-BE49-F238E27FC236}">
                  <a16:creationId xmlns:a16="http://schemas.microsoft.com/office/drawing/2014/main" id="{05B37CA8-809D-4152-8FAA-C05E7C400B0E}"/>
                </a:ext>
              </a:extLst>
            </p:cNvPr>
            <p:cNvSpPr>
              <a:spLocks noChangeShapeType="1"/>
            </p:cNvSpPr>
            <p:nvPr/>
          </p:nvSpPr>
          <p:spPr bwMode="auto">
            <a:xfrm>
              <a:off x="2288" y="1416"/>
              <a:ext cx="328"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6159" name="Line 15">
              <a:extLst>
                <a:ext uri="{FF2B5EF4-FFF2-40B4-BE49-F238E27FC236}">
                  <a16:creationId xmlns:a16="http://schemas.microsoft.com/office/drawing/2014/main" id="{26FBEFC8-D94C-41FF-9C8F-BAC60CEE2808}"/>
                </a:ext>
              </a:extLst>
            </p:cNvPr>
            <p:cNvSpPr>
              <a:spLocks noChangeShapeType="1"/>
            </p:cNvSpPr>
            <p:nvPr/>
          </p:nvSpPr>
          <p:spPr bwMode="auto">
            <a:xfrm>
              <a:off x="4696" y="1568"/>
              <a:ext cx="328" cy="0"/>
            </a:xfrm>
            <a:prstGeom prst="line">
              <a:avLst/>
            </a:prstGeom>
            <a:noFill/>
            <a:ln w="38100">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grpSp>
      <p:grpSp>
        <p:nvGrpSpPr>
          <p:cNvPr id="6160" name="Group 16">
            <a:extLst>
              <a:ext uri="{FF2B5EF4-FFF2-40B4-BE49-F238E27FC236}">
                <a16:creationId xmlns:a16="http://schemas.microsoft.com/office/drawing/2014/main" id="{C0590308-00B3-404C-913B-1146BF8EB4EB}"/>
              </a:ext>
            </a:extLst>
          </p:cNvPr>
          <p:cNvGrpSpPr>
            <a:grpSpLocks/>
          </p:cNvGrpSpPr>
          <p:nvPr/>
        </p:nvGrpSpPr>
        <p:grpSpPr bwMode="auto">
          <a:xfrm>
            <a:off x="4856164" y="2914650"/>
            <a:ext cx="4300537" cy="908050"/>
            <a:chOff x="2099" y="1836"/>
            <a:chExt cx="2709" cy="572"/>
          </a:xfrm>
        </p:grpSpPr>
        <p:sp>
          <p:nvSpPr>
            <p:cNvPr id="6161" name="Oval 17">
              <a:extLst>
                <a:ext uri="{FF2B5EF4-FFF2-40B4-BE49-F238E27FC236}">
                  <a16:creationId xmlns:a16="http://schemas.microsoft.com/office/drawing/2014/main" id="{02660866-F8D1-4EE7-8CCE-3941B8C5F627}"/>
                </a:ext>
              </a:extLst>
            </p:cNvPr>
            <p:cNvSpPr>
              <a:spLocks noChangeArrowheads="1"/>
            </p:cNvSpPr>
            <p:nvPr/>
          </p:nvSpPr>
          <p:spPr bwMode="auto">
            <a:xfrm>
              <a:off x="2099" y="1836"/>
              <a:ext cx="192" cy="144"/>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6162" name="Oval 18">
              <a:extLst>
                <a:ext uri="{FF2B5EF4-FFF2-40B4-BE49-F238E27FC236}">
                  <a16:creationId xmlns:a16="http://schemas.microsoft.com/office/drawing/2014/main" id="{ADF2918C-3058-4B8C-A16D-C624960BE087}"/>
                </a:ext>
              </a:extLst>
            </p:cNvPr>
            <p:cNvSpPr>
              <a:spLocks noChangeArrowheads="1"/>
            </p:cNvSpPr>
            <p:nvPr/>
          </p:nvSpPr>
          <p:spPr bwMode="auto">
            <a:xfrm>
              <a:off x="2099" y="2156"/>
              <a:ext cx="192" cy="144"/>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6163" name="Line 19">
              <a:extLst>
                <a:ext uri="{FF2B5EF4-FFF2-40B4-BE49-F238E27FC236}">
                  <a16:creationId xmlns:a16="http://schemas.microsoft.com/office/drawing/2014/main" id="{F162B4DD-8767-4E14-8A9F-0896914913F6}"/>
                </a:ext>
              </a:extLst>
            </p:cNvPr>
            <p:cNvSpPr>
              <a:spLocks noChangeShapeType="1"/>
            </p:cNvSpPr>
            <p:nvPr/>
          </p:nvSpPr>
          <p:spPr bwMode="auto">
            <a:xfrm>
              <a:off x="2272" y="1952"/>
              <a:ext cx="328"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6164" name="Line 20">
              <a:extLst>
                <a:ext uri="{FF2B5EF4-FFF2-40B4-BE49-F238E27FC236}">
                  <a16:creationId xmlns:a16="http://schemas.microsoft.com/office/drawing/2014/main" id="{461282C1-702B-4CD4-B064-546905A33654}"/>
                </a:ext>
              </a:extLst>
            </p:cNvPr>
            <p:cNvSpPr>
              <a:spLocks noChangeShapeType="1"/>
            </p:cNvSpPr>
            <p:nvPr/>
          </p:nvSpPr>
          <p:spPr bwMode="auto">
            <a:xfrm>
              <a:off x="4336" y="2104"/>
              <a:ext cx="328" cy="0"/>
            </a:xfrm>
            <a:prstGeom prst="line">
              <a:avLst/>
            </a:prstGeom>
            <a:noFill/>
            <a:ln w="38100">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6165" name="Line 21">
              <a:extLst>
                <a:ext uri="{FF2B5EF4-FFF2-40B4-BE49-F238E27FC236}">
                  <a16:creationId xmlns:a16="http://schemas.microsoft.com/office/drawing/2014/main" id="{A94A466B-B287-4352-9307-211E34327486}"/>
                </a:ext>
              </a:extLst>
            </p:cNvPr>
            <p:cNvSpPr>
              <a:spLocks noChangeShapeType="1"/>
            </p:cNvSpPr>
            <p:nvPr/>
          </p:nvSpPr>
          <p:spPr bwMode="auto">
            <a:xfrm>
              <a:off x="2272" y="2256"/>
              <a:ext cx="328"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6166" name="Line 22">
              <a:extLst>
                <a:ext uri="{FF2B5EF4-FFF2-40B4-BE49-F238E27FC236}">
                  <a16:creationId xmlns:a16="http://schemas.microsoft.com/office/drawing/2014/main" id="{E0E879ED-F03E-40C8-AF48-72F0ECE7E3A1}"/>
                </a:ext>
              </a:extLst>
            </p:cNvPr>
            <p:cNvSpPr>
              <a:spLocks noChangeShapeType="1"/>
            </p:cNvSpPr>
            <p:nvPr/>
          </p:nvSpPr>
          <p:spPr bwMode="auto">
            <a:xfrm>
              <a:off x="4480" y="2408"/>
              <a:ext cx="328" cy="0"/>
            </a:xfrm>
            <a:prstGeom prst="line">
              <a:avLst/>
            </a:prstGeom>
            <a:noFill/>
            <a:ln w="38100">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grpSp>
      <p:grpSp>
        <p:nvGrpSpPr>
          <p:cNvPr id="6167" name="Group 23">
            <a:extLst>
              <a:ext uri="{FF2B5EF4-FFF2-40B4-BE49-F238E27FC236}">
                <a16:creationId xmlns:a16="http://schemas.microsoft.com/office/drawing/2014/main" id="{96B9B605-A977-4318-A1D1-E03B761766C0}"/>
              </a:ext>
            </a:extLst>
          </p:cNvPr>
          <p:cNvGrpSpPr>
            <a:grpSpLocks/>
          </p:cNvGrpSpPr>
          <p:nvPr/>
        </p:nvGrpSpPr>
        <p:grpSpPr bwMode="auto">
          <a:xfrm>
            <a:off x="3565526" y="1530350"/>
            <a:ext cx="6035675" cy="857250"/>
            <a:chOff x="1286" y="964"/>
            <a:chExt cx="3802" cy="540"/>
          </a:xfrm>
        </p:grpSpPr>
        <p:grpSp>
          <p:nvGrpSpPr>
            <p:cNvPr id="75807" name="Group 24">
              <a:extLst>
                <a:ext uri="{FF2B5EF4-FFF2-40B4-BE49-F238E27FC236}">
                  <a16:creationId xmlns:a16="http://schemas.microsoft.com/office/drawing/2014/main" id="{341842A1-8785-493F-9ED2-E915C596F6E0}"/>
                </a:ext>
              </a:extLst>
            </p:cNvPr>
            <p:cNvGrpSpPr>
              <a:grpSpLocks/>
            </p:cNvGrpSpPr>
            <p:nvPr/>
          </p:nvGrpSpPr>
          <p:grpSpPr bwMode="auto">
            <a:xfrm>
              <a:off x="2204" y="964"/>
              <a:ext cx="2596" cy="257"/>
              <a:chOff x="2204" y="964"/>
              <a:chExt cx="2596" cy="257"/>
            </a:xfrm>
          </p:grpSpPr>
          <p:sp>
            <p:nvSpPr>
              <p:cNvPr id="6169" name="Text Box 25">
                <a:extLst>
                  <a:ext uri="{FF2B5EF4-FFF2-40B4-BE49-F238E27FC236}">
                    <a16:creationId xmlns:a16="http://schemas.microsoft.com/office/drawing/2014/main" id="{D2E47938-56B5-4499-B47E-518D203F8BED}"/>
                  </a:ext>
                </a:extLst>
              </p:cNvPr>
              <p:cNvSpPr txBox="1">
                <a:spLocks noChangeArrowheads="1"/>
              </p:cNvSpPr>
              <p:nvPr/>
            </p:nvSpPr>
            <p:spPr bwMode="auto">
              <a:xfrm>
                <a:off x="3347" y="964"/>
                <a:ext cx="581" cy="19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r>
                  <a:rPr lang="en-US" altLang="en-US" sz="1400" kern="0">
                    <a:solidFill>
                      <a:sysClr val="windowText" lastClr="000000"/>
                    </a:solidFill>
                    <a:latin typeface="Calibri" panose="020F0502020204030204" pitchFamily="34" charset="0"/>
                    <a:cs typeface="Arial" panose="020B0604020202020204" pitchFamily="34" charset="0"/>
                  </a:rPr>
                  <a:t>8 repeats</a:t>
                </a:r>
              </a:p>
            </p:txBody>
          </p:sp>
          <p:sp>
            <p:nvSpPr>
              <p:cNvPr id="6170" name="Rectangle 26">
                <a:extLst>
                  <a:ext uri="{FF2B5EF4-FFF2-40B4-BE49-F238E27FC236}">
                    <a16:creationId xmlns:a16="http://schemas.microsoft.com/office/drawing/2014/main" id="{74D1B74E-0F3A-405F-A16D-68288AB46F71}"/>
                  </a:ext>
                </a:extLst>
              </p:cNvPr>
              <p:cNvSpPr>
                <a:spLocks noChangeArrowheads="1"/>
              </p:cNvSpPr>
              <p:nvPr/>
            </p:nvSpPr>
            <p:spPr bwMode="auto">
              <a:xfrm>
                <a:off x="3045" y="1165"/>
                <a:ext cx="124" cy="56"/>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6171" name="Rectangle 27">
                <a:extLst>
                  <a:ext uri="{FF2B5EF4-FFF2-40B4-BE49-F238E27FC236}">
                    <a16:creationId xmlns:a16="http://schemas.microsoft.com/office/drawing/2014/main" id="{3D72C608-80CA-44BF-A38F-BD6FD2950D4B}"/>
                  </a:ext>
                </a:extLst>
              </p:cNvPr>
              <p:cNvSpPr>
                <a:spLocks noChangeArrowheads="1"/>
              </p:cNvSpPr>
              <p:nvPr/>
            </p:nvSpPr>
            <p:spPr bwMode="auto">
              <a:xfrm>
                <a:off x="3165" y="1165"/>
                <a:ext cx="124" cy="56"/>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6172" name="Rectangle 28">
                <a:extLst>
                  <a:ext uri="{FF2B5EF4-FFF2-40B4-BE49-F238E27FC236}">
                    <a16:creationId xmlns:a16="http://schemas.microsoft.com/office/drawing/2014/main" id="{A44B0402-5679-4E76-B5C0-8EFAE0C57C7D}"/>
                  </a:ext>
                </a:extLst>
              </p:cNvPr>
              <p:cNvSpPr>
                <a:spLocks noChangeArrowheads="1"/>
              </p:cNvSpPr>
              <p:nvPr/>
            </p:nvSpPr>
            <p:spPr bwMode="auto">
              <a:xfrm>
                <a:off x="3289" y="1164"/>
                <a:ext cx="124" cy="56"/>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6173" name="Rectangle 29">
                <a:extLst>
                  <a:ext uri="{FF2B5EF4-FFF2-40B4-BE49-F238E27FC236}">
                    <a16:creationId xmlns:a16="http://schemas.microsoft.com/office/drawing/2014/main" id="{FB2A1AA0-D1C6-4889-82F9-A5ABF22FA675}"/>
                  </a:ext>
                </a:extLst>
              </p:cNvPr>
              <p:cNvSpPr>
                <a:spLocks noChangeArrowheads="1"/>
              </p:cNvSpPr>
              <p:nvPr/>
            </p:nvSpPr>
            <p:spPr bwMode="auto">
              <a:xfrm>
                <a:off x="3409" y="1164"/>
                <a:ext cx="124" cy="56"/>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6174" name="Rectangle 30">
                <a:extLst>
                  <a:ext uri="{FF2B5EF4-FFF2-40B4-BE49-F238E27FC236}">
                    <a16:creationId xmlns:a16="http://schemas.microsoft.com/office/drawing/2014/main" id="{041F7C1B-02BF-4BCC-8B0A-1F6513EEFE31}"/>
                  </a:ext>
                </a:extLst>
              </p:cNvPr>
              <p:cNvSpPr>
                <a:spLocks noChangeArrowheads="1"/>
              </p:cNvSpPr>
              <p:nvPr/>
            </p:nvSpPr>
            <p:spPr bwMode="auto">
              <a:xfrm>
                <a:off x="3530" y="1164"/>
                <a:ext cx="124" cy="56"/>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6175" name="Rectangle 31">
                <a:extLst>
                  <a:ext uri="{FF2B5EF4-FFF2-40B4-BE49-F238E27FC236}">
                    <a16:creationId xmlns:a16="http://schemas.microsoft.com/office/drawing/2014/main" id="{37CEAC8B-5C8B-4A65-BC18-68ABD5DB6068}"/>
                  </a:ext>
                </a:extLst>
              </p:cNvPr>
              <p:cNvSpPr>
                <a:spLocks noChangeArrowheads="1"/>
              </p:cNvSpPr>
              <p:nvPr/>
            </p:nvSpPr>
            <p:spPr bwMode="auto">
              <a:xfrm>
                <a:off x="3650" y="1164"/>
                <a:ext cx="124" cy="56"/>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6176" name="Rectangle 32">
                <a:extLst>
                  <a:ext uri="{FF2B5EF4-FFF2-40B4-BE49-F238E27FC236}">
                    <a16:creationId xmlns:a16="http://schemas.microsoft.com/office/drawing/2014/main" id="{66CD7D97-D7C6-442B-9CDF-8F2E58438899}"/>
                  </a:ext>
                </a:extLst>
              </p:cNvPr>
              <p:cNvSpPr>
                <a:spLocks noChangeArrowheads="1"/>
              </p:cNvSpPr>
              <p:nvPr/>
            </p:nvSpPr>
            <p:spPr bwMode="auto">
              <a:xfrm>
                <a:off x="3771" y="1164"/>
                <a:ext cx="124" cy="56"/>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6177" name="Rectangle 33">
                <a:extLst>
                  <a:ext uri="{FF2B5EF4-FFF2-40B4-BE49-F238E27FC236}">
                    <a16:creationId xmlns:a16="http://schemas.microsoft.com/office/drawing/2014/main" id="{E970E43A-B5FF-4015-B95B-BC9F60A4D181}"/>
                  </a:ext>
                </a:extLst>
              </p:cNvPr>
              <p:cNvSpPr>
                <a:spLocks noChangeArrowheads="1"/>
              </p:cNvSpPr>
              <p:nvPr/>
            </p:nvSpPr>
            <p:spPr bwMode="auto">
              <a:xfrm>
                <a:off x="3891" y="1164"/>
                <a:ext cx="124" cy="56"/>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6178" name="Line 34">
                <a:extLst>
                  <a:ext uri="{FF2B5EF4-FFF2-40B4-BE49-F238E27FC236}">
                    <a16:creationId xmlns:a16="http://schemas.microsoft.com/office/drawing/2014/main" id="{633F20BF-9ADD-4ABE-9686-1E7BD65386BA}"/>
                  </a:ext>
                </a:extLst>
              </p:cNvPr>
              <p:cNvSpPr>
                <a:spLocks noChangeShapeType="1"/>
              </p:cNvSpPr>
              <p:nvPr/>
            </p:nvSpPr>
            <p:spPr bwMode="auto">
              <a:xfrm flipV="1">
                <a:off x="2204" y="1216"/>
                <a:ext cx="2596" cy="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grpSp>
        <p:sp>
          <p:nvSpPr>
            <p:cNvPr id="6179" name="Rectangle 35">
              <a:extLst>
                <a:ext uri="{FF2B5EF4-FFF2-40B4-BE49-F238E27FC236}">
                  <a16:creationId xmlns:a16="http://schemas.microsoft.com/office/drawing/2014/main" id="{73BE30DF-837E-4A4B-ADA1-00D4590E6F53}"/>
                </a:ext>
              </a:extLst>
            </p:cNvPr>
            <p:cNvSpPr>
              <a:spLocks noChangeArrowheads="1"/>
            </p:cNvSpPr>
            <p:nvPr/>
          </p:nvSpPr>
          <p:spPr bwMode="auto">
            <a:xfrm>
              <a:off x="3037" y="1445"/>
              <a:ext cx="124" cy="56"/>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6180" name="Rectangle 36">
              <a:extLst>
                <a:ext uri="{FF2B5EF4-FFF2-40B4-BE49-F238E27FC236}">
                  <a16:creationId xmlns:a16="http://schemas.microsoft.com/office/drawing/2014/main" id="{A36C2AC9-829F-4AE4-A6A8-DA549CD4B453}"/>
                </a:ext>
              </a:extLst>
            </p:cNvPr>
            <p:cNvSpPr>
              <a:spLocks noChangeArrowheads="1"/>
            </p:cNvSpPr>
            <p:nvPr/>
          </p:nvSpPr>
          <p:spPr bwMode="auto">
            <a:xfrm>
              <a:off x="3157" y="1445"/>
              <a:ext cx="124" cy="56"/>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6181" name="Rectangle 37">
              <a:extLst>
                <a:ext uri="{FF2B5EF4-FFF2-40B4-BE49-F238E27FC236}">
                  <a16:creationId xmlns:a16="http://schemas.microsoft.com/office/drawing/2014/main" id="{AE7E3AC7-FD2B-425C-86C3-2FB76AD5A1E3}"/>
                </a:ext>
              </a:extLst>
            </p:cNvPr>
            <p:cNvSpPr>
              <a:spLocks noChangeArrowheads="1"/>
            </p:cNvSpPr>
            <p:nvPr/>
          </p:nvSpPr>
          <p:spPr bwMode="auto">
            <a:xfrm>
              <a:off x="3281" y="1444"/>
              <a:ext cx="124" cy="56"/>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6182" name="Rectangle 38">
              <a:extLst>
                <a:ext uri="{FF2B5EF4-FFF2-40B4-BE49-F238E27FC236}">
                  <a16:creationId xmlns:a16="http://schemas.microsoft.com/office/drawing/2014/main" id="{92A37CD9-1304-43F5-AC18-D5D9CF2946E1}"/>
                </a:ext>
              </a:extLst>
            </p:cNvPr>
            <p:cNvSpPr>
              <a:spLocks noChangeArrowheads="1"/>
            </p:cNvSpPr>
            <p:nvPr/>
          </p:nvSpPr>
          <p:spPr bwMode="auto">
            <a:xfrm>
              <a:off x="3401" y="1444"/>
              <a:ext cx="124" cy="56"/>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6183" name="Rectangle 39">
              <a:extLst>
                <a:ext uri="{FF2B5EF4-FFF2-40B4-BE49-F238E27FC236}">
                  <a16:creationId xmlns:a16="http://schemas.microsoft.com/office/drawing/2014/main" id="{7E88DE75-8AAC-4D1D-9F78-B720B7EFE482}"/>
                </a:ext>
              </a:extLst>
            </p:cNvPr>
            <p:cNvSpPr>
              <a:spLocks noChangeArrowheads="1"/>
            </p:cNvSpPr>
            <p:nvPr/>
          </p:nvSpPr>
          <p:spPr bwMode="auto">
            <a:xfrm>
              <a:off x="3522" y="1444"/>
              <a:ext cx="124" cy="56"/>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6184" name="Rectangle 40">
              <a:extLst>
                <a:ext uri="{FF2B5EF4-FFF2-40B4-BE49-F238E27FC236}">
                  <a16:creationId xmlns:a16="http://schemas.microsoft.com/office/drawing/2014/main" id="{1D02FFDB-7E58-4378-924C-D56EB07019C6}"/>
                </a:ext>
              </a:extLst>
            </p:cNvPr>
            <p:cNvSpPr>
              <a:spLocks noChangeArrowheads="1"/>
            </p:cNvSpPr>
            <p:nvPr/>
          </p:nvSpPr>
          <p:spPr bwMode="auto">
            <a:xfrm>
              <a:off x="3642" y="1444"/>
              <a:ext cx="124" cy="56"/>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6185" name="Rectangle 41">
              <a:extLst>
                <a:ext uri="{FF2B5EF4-FFF2-40B4-BE49-F238E27FC236}">
                  <a16:creationId xmlns:a16="http://schemas.microsoft.com/office/drawing/2014/main" id="{0EF958DB-E179-4AC5-A04A-D80C98A7FE02}"/>
                </a:ext>
              </a:extLst>
            </p:cNvPr>
            <p:cNvSpPr>
              <a:spLocks noChangeArrowheads="1"/>
            </p:cNvSpPr>
            <p:nvPr/>
          </p:nvSpPr>
          <p:spPr bwMode="auto">
            <a:xfrm>
              <a:off x="3763" y="1444"/>
              <a:ext cx="124" cy="56"/>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6186" name="Rectangle 42">
              <a:extLst>
                <a:ext uri="{FF2B5EF4-FFF2-40B4-BE49-F238E27FC236}">
                  <a16:creationId xmlns:a16="http://schemas.microsoft.com/office/drawing/2014/main" id="{B71388C4-C82F-47A0-AF05-153F86BB3683}"/>
                </a:ext>
              </a:extLst>
            </p:cNvPr>
            <p:cNvSpPr>
              <a:spLocks noChangeArrowheads="1"/>
            </p:cNvSpPr>
            <p:nvPr/>
          </p:nvSpPr>
          <p:spPr bwMode="auto">
            <a:xfrm>
              <a:off x="3883" y="1444"/>
              <a:ext cx="124" cy="56"/>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6187" name="Rectangle 43">
              <a:extLst>
                <a:ext uri="{FF2B5EF4-FFF2-40B4-BE49-F238E27FC236}">
                  <a16:creationId xmlns:a16="http://schemas.microsoft.com/office/drawing/2014/main" id="{83F82ECF-39EB-4F83-A77F-B6419712D9A9}"/>
                </a:ext>
              </a:extLst>
            </p:cNvPr>
            <p:cNvSpPr>
              <a:spLocks noChangeArrowheads="1"/>
            </p:cNvSpPr>
            <p:nvPr/>
          </p:nvSpPr>
          <p:spPr bwMode="auto">
            <a:xfrm>
              <a:off x="4005" y="1444"/>
              <a:ext cx="124" cy="56"/>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6188" name="Rectangle 44">
              <a:extLst>
                <a:ext uri="{FF2B5EF4-FFF2-40B4-BE49-F238E27FC236}">
                  <a16:creationId xmlns:a16="http://schemas.microsoft.com/office/drawing/2014/main" id="{E67C6C7D-D6FC-43A6-BD26-CC16F737D876}"/>
                </a:ext>
              </a:extLst>
            </p:cNvPr>
            <p:cNvSpPr>
              <a:spLocks noChangeArrowheads="1"/>
            </p:cNvSpPr>
            <p:nvPr/>
          </p:nvSpPr>
          <p:spPr bwMode="auto">
            <a:xfrm>
              <a:off x="4125" y="1444"/>
              <a:ext cx="124" cy="56"/>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6189" name="Line 45">
              <a:extLst>
                <a:ext uri="{FF2B5EF4-FFF2-40B4-BE49-F238E27FC236}">
                  <a16:creationId xmlns:a16="http://schemas.microsoft.com/office/drawing/2014/main" id="{5A238ADC-B2D5-4846-ACB8-284D3FEB874B}"/>
                </a:ext>
              </a:extLst>
            </p:cNvPr>
            <p:cNvSpPr>
              <a:spLocks noChangeShapeType="1"/>
            </p:cNvSpPr>
            <p:nvPr/>
          </p:nvSpPr>
          <p:spPr bwMode="auto">
            <a:xfrm>
              <a:off x="2196" y="1500"/>
              <a:ext cx="2892" cy="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6190" name="Text Box 46">
              <a:extLst>
                <a:ext uri="{FF2B5EF4-FFF2-40B4-BE49-F238E27FC236}">
                  <a16:creationId xmlns:a16="http://schemas.microsoft.com/office/drawing/2014/main" id="{F7FDB8FA-387C-4A21-8C40-19467252BDA6}"/>
                </a:ext>
              </a:extLst>
            </p:cNvPr>
            <p:cNvSpPr txBox="1">
              <a:spLocks noChangeArrowheads="1"/>
            </p:cNvSpPr>
            <p:nvPr/>
          </p:nvSpPr>
          <p:spPr bwMode="auto">
            <a:xfrm>
              <a:off x="3275" y="1252"/>
              <a:ext cx="701" cy="19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r>
                <a:rPr lang="en-US" altLang="en-US" sz="1400" kern="0">
                  <a:solidFill>
                    <a:sysClr val="windowText" lastClr="000000"/>
                  </a:solidFill>
                  <a:latin typeface="Calibri" panose="020F0502020204030204" pitchFamily="34" charset="0"/>
                  <a:cs typeface="Arial" panose="020B0604020202020204" pitchFamily="34" charset="0"/>
                </a:rPr>
                <a:t>10 repeats</a:t>
              </a:r>
            </a:p>
          </p:txBody>
        </p:sp>
        <p:sp>
          <p:nvSpPr>
            <p:cNvPr id="6191" name="Text Box 47">
              <a:extLst>
                <a:ext uri="{FF2B5EF4-FFF2-40B4-BE49-F238E27FC236}">
                  <a16:creationId xmlns:a16="http://schemas.microsoft.com/office/drawing/2014/main" id="{342703F1-85B0-4883-BF02-B432D3D9B35C}"/>
                </a:ext>
              </a:extLst>
            </p:cNvPr>
            <p:cNvSpPr txBox="1">
              <a:spLocks noChangeArrowheads="1"/>
            </p:cNvSpPr>
            <p:nvPr/>
          </p:nvSpPr>
          <p:spPr bwMode="auto">
            <a:xfrm>
              <a:off x="1286" y="1143"/>
              <a:ext cx="557"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en-US" altLang="en-US" kern="0">
                  <a:solidFill>
                    <a:sysClr val="windowText" lastClr="000000"/>
                  </a:solidFill>
                  <a:latin typeface="Calibri" panose="020F0502020204030204" pitchFamily="34" charset="0"/>
                  <a:cs typeface="Arial" panose="020B0604020202020204" pitchFamily="34" charset="0"/>
                </a:rPr>
                <a:t>Locus 1</a:t>
              </a:r>
            </a:p>
          </p:txBody>
        </p:sp>
      </p:grpSp>
      <p:grpSp>
        <p:nvGrpSpPr>
          <p:cNvPr id="6192" name="Group 48">
            <a:extLst>
              <a:ext uri="{FF2B5EF4-FFF2-40B4-BE49-F238E27FC236}">
                <a16:creationId xmlns:a16="http://schemas.microsoft.com/office/drawing/2014/main" id="{5E4BB01D-1A33-41B9-8C6D-40A99B317B07}"/>
              </a:ext>
            </a:extLst>
          </p:cNvPr>
          <p:cNvGrpSpPr>
            <a:grpSpLocks/>
          </p:cNvGrpSpPr>
          <p:nvPr/>
        </p:nvGrpSpPr>
        <p:grpSpPr bwMode="auto">
          <a:xfrm>
            <a:off x="3552826" y="2813050"/>
            <a:ext cx="6022975" cy="908050"/>
            <a:chOff x="1278" y="1772"/>
            <a:chExt cx="3794" cy="572"/>
          </a:xfrm>
        </p:grpSpPr>
        <p:sp>
          <p:nvSpPr>
            <p:cNvPr id="6193" name="Rectangle 49">
              <a:extLst>
                <a:ext uri="{FF2B5EF4-FFF2-40B4-BE49-F238E27FC236}">
                  <a16:creationId xmlns:a16="http://schemas.microsoft.com/office/drawing/2014/main" id="{CAEB3EAE-BA7A-4F43-AA3E-6CF654B61643}"/>
                </a:ext>
              </a:extLst>
            </p:cNvPr>
            <p:cNvSpPr>
              <a:spLocks noChangeArrowheads="1"/>
            </p:cNvSpPr>
            <p:nvPr/>
          </p:nvSpPr>
          <p:spPr bwMode="auto">
            <a:xfrm>
              <a:off x="3141" y="1981"/>
              <a:ext cx="124" cy="56"/>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6194" name="Rectangle 50">
              <a:extLst>
                <a:ext uri="{FF2B5EF4-FFF2-40B4-BE49-F238E27FC236}">
                  <a16:creationId xmlns:a16="http://schemas.microsoft.com/office/drawing/2014/main" id="{30626B54-10A9-4EF9-9CC1-EA8A1A4C5D03}"/>
                </a:ext>
              </a:extLst>
            </p:cNvPr>
            <p:cNvSpPr>
              <a:spLocks noChangeArrowheads="1"/>
            </p:cNvSpPr>
            <p:nvPr/>
          </p:nvSpPr>
          <p:spPr bwMode="auto">
            <a:xfrm>
              <a:off x="3265" y="1980"/>
              <a:ext cx="124" cy="56"/>
            </a:xfrm>
            <a:prstGeom prst="rect">
              <a:avLst/>
            </a:prstGeom>
            <a:solidFill>
              <a:srgbClr val="9966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6195" name="Rectangle 51">
              <a:extLst>
                <a:ext uri="{FF2B5EF4-FFF2-40B4-BE49-F238E27FC236}">
                  <a16:creationId xmlns:a16="http://schemas.microsoft.com/office/drawing/2014/main" id="{2FF94859-1703-4F7E-925F-7C3C715A57F5}"/>
                </a:ext>
              </a:extLst>
            </p:cNvPr>
            <p:cNvSpPr>
              <a:spLocks noChangeArrowheads="1"/>
            </p:cNvSpPr>
            <p:nvPr/>
          </p:nvSpPr>
          <p:spPr bwMode="auto">
            <a:xfrm>
              <a:off x="3385" y="1980"/>
              <a:ext cx="124" cy="56"/>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6196" name="Rectangle 52">
              <a:extLst>
                <a:ext uri="{FF2B5EF4-FFF2-40B4-BE49-F238E27FC236}">
                  <a16:creationId xmlns:a16="http://schemas.microsoft.com/office/drawing/2014/main" id="{206841DB-E890-40C0-90E7-C43E21BDA5FC}"/>
                </a:ext>
              </a:extLst>
            </p:cNvPr>
            <p:cNvSpPr>
              <a:spLocks noChangeArrowheads="1"/>
            </p:cNvSpPr>
            <p:nvPr/>
          </p:nvSpPr>
          <p:spPr bwMode="auto">
            <a:xfrm>
              <a:off x="3506" y="1980"/>
              <a:ext cx="124" cy="56"/>
            </a:xfrm>
            <a:prstGeom prst="rect">
              <a:avLst/>
            </a:prstGeom>
            <a:solidFill>
              <a:srgbClr val="9966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6197" name="Rectangle 53">
              <a:extLst>
                <a:ext uri="{FF2B5EF4-FFF2-40B4-BE49-F238E27FC236}">
                  <a16:creationId xmlns:a16="http://schemas.microsoft.com/office/drawing/2014/main" id="{A589132A-989F-4B8B-8314-FB71FA0D66B1}"/>
                </a:ext>
              </a:extLst>
            </p:cNvPr>
            <p:cNvSpPr>
              <a:spLocks noChangeArrowheads="1"/>
            </p:cNvSpPr>
            <p:nvPr/>
          </p:nvSpPr>
          <p:spPr bwMode="auto">
            <a:xfrm>
              <a:off x="3626" y="1980"/>
              <a:ext cx="124" cy="56"/>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6198" name="Rectangle 54">
              <a:extLst>
                <a:ext uri="{FF2B5EF4-FFF2-40B4-BE49-F238E27FC236}">
                  <a16:creationId xmlns:a16="http://schemas.microsoft.com/office/drawing/2014/main" id="{5B92FA08-B084-4BB4-8DC2-292E598B3C60}"/>
                </a:ext>
              </a:extLst>
            </p:cNvPr>
            <p:cNvSpPr>
              <a:spLocks noChangeArrowheads="1"/>
            </p:cNvSpPr>
            <p:nvPr/>
          </p:nvSpPr>
          <p:spPr bwMode="auto">
            <a:xfrm>
              <a:off x="3747" y="1980"/>
              <a:ext cx="124" cy="56"/>
            </a:xfrm>
            <a:prstGeom prst="rect">
              <a:avLst/>
            </a:prstGeom>
            <a:solidFill>
              <a:srgbClr val="9966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6199" name="Rectangle 55">
              <a:extLst>
                <a:ext uri="{FF2B5EF4-FFF2-40B4-BE49-F238E27FC236}">
                  <a16:creationId xmlns:a16="http://schemas.microsoft.com/office/drawing/2014/main" id="{0D8F84B7-1267-42A7-B0B6-F9CF1B830072}"/>
                </a:ext>
              </a:extLst>
            </p:cNvPr>
            <p:cNvSpPr>
              <a:spLocks noChangeArrowheads="1"/>
            </p:cNvSpPr>
            <p:nvPr/>
          </p:nvSpPr>
          <p:spPr bwMode="auto">
            <a:xfrm>
              <a:off x="3867" y="1980"/>
              <a:ext cx="124" cy="56"/>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6200" name="Rectangle 56">
              <a:extLst>
                <a:ext uri="{FF2B5EF4-FFF2-40B4-BE49-F238E27FC236}">
                  <a16:creationId xmlns:a16="http://schemas.microsoft.com/office/drawing/2014/main" id="{35417251-8A1F-461F-8768-806BBEF120E2}"/>
                </a:ext>
              </a:extLst>
            </p:cNvPr>
            <p:cNvSpPr>
              <a:spLocks noChangeArrowheads="1"/>
            </p:cNvSpPr>
            <p:nvPr/>
          </p:nvSpPr>
          <p:spPr bwMode="auto">
            <a:xfrm>
              <a:off x="3989" y="1980"/>
              <a:ext cx="124" cy="56"/>
            </a:xfrm>
            <a:prstGeom prst="rect">
              <a:avLst/>
            </a:prstGeom>
            <a:solidFill>
              <a:srgbClr val="9966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6201" name="Line 57">
              <a:extLst>
                <a:ext uri="{FF2B5EF4-FFF2-40B4-BE49-F238E27FC236}">
                  <a16:creationId xmlns:a16="http://schemas.microsoft.com/office/drawing/2014/main" id="{04730165-E4E7-4A81-ABC9-3ABEA18F2393}"/>
                </a:ext>
              </a:extLst>
            </p:cNvPr>
            <p:cNvSpPr>
              <a:spLocks noChangeShapeType="1"/>
            </p:cNvSpPr>
            <p:nvPr/>
          </p:nvSpPr>
          <p:spPr bwMode="auto">
            <a:xfrm flipV="1">
              <a:off x="2180" y="2032"/>
              <a:ext cx="2724" cy="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6202" name="Rectangle 58">
              <a:extLst>
                <a:ext uri="{FF2B5EF4-FFF2-40B4-BE49-F238E27FC236}">
                  <a16:creationId xmlns:a16="http://schemas.microsoft.com/office/drawing/2014/main" id="{191C1FAA-ED0E-4A73-9F85-B0AEE2600276}"/>
                </a:ext>
              </a:extLst>
            </p:cNvPr>
            <p:cNvSpPr>
              <a:spLocks noChangeArrowheads="1"/>
            </p:cNvSpPr>
            <p:nvPr/>
          </p:nvSpPr>
          <p:spPr bwMode="auto">
            <a:xfrm>
              <a:off x="3141" y="2285"/>
              <a:ext cx="124" cy="56"/>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6203" name="Rectangle 59">
              <a:extLst>
                <a:ext uri="{FF2B5EF4-FFF2-40B4-BE49-F238E27FC236}">
                  <a16:creationId xmlns:a16="http://schemas.microsoft.com/office/drawing/2014/main" id="{6DBCD88F-F410-4F06-B463-C1E64F671CFA}"/>
                </a:ext>
              </a:extLst>
            </p:cNvPr>
            <p:cNvSpPr>
              <a:spLocks noChangeArrowheads="1"/>
            </p:cNvSpPr>
            <p:nvPr/>
          </p:nvSpPr>
          <p:spPr bwMode="auto">
            <a:xfrm>
              <a:off x="3265" y="2284"/>
              <a:ext cx="124" cy="56"/>
            </a:xfrm>
            <a:prstGeom prst="rect">
              <a:avLst/>
            </a:prstGeom>
            <a:solidFill>
              <a:srgbClr val="9966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6204" name="Rectangle 60">
              <a:extLst>
                <a:ext uri="{FF2B5EF4-FFF2-40B4-BE49-F238E27FC236}">
                  <a16:creationId xmlns:a16="http://schemas.microsoft.com/office/drawing/2014/main" id="{7A80A06D-B0B8-41AA-A7A6-B02577CA4EEF}"/>
                </a:ext>
              </a:extLst>
            </p:cNvPr>
            <p:cNvSpPr>
              <a:spLocks noChangeArrowheads="1"/>
            </p:cNvSpPr>
            <p:nvPr/>
          </p:nvSpPr>
          <p:spPr bwMode="auto">
            <a:xfrm>
              <a:off x="3385" y="2284"/>
              <a:ext cx="124" cy="56"/>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6205" name="Rectangle 61">
              <a:extLst>
                <a:ext uri="{FF2B5EF4-FFF2-40B4-BE49-F238E27FC236}">
                  <a16:creationId xmlns:a16="http://schemas.microsoft.com/office/drawing/2014/main" id="{123CC80C-24FD-4CFF-968E-39DB952393FF}"/>
                </a:ext>
              </a:extLst>
            </p:cNvPr>
            <p:cNvSpPr>
              <a:spLocks noChangeArrowheads="1"/>
            </p:cNvSpPr>
            <p:nvPr/>
          </p:nvSpPr>
          <p:spPr bwMode="auto">
            <a:xfrm>
              <a:off x="3506" y="2284"/>
              <a:ext cx="124" cy="56"/>
            </a:xfrm>
            <a:prstGeom prst="rect">
              <a:avLst/>
            </a:prstGeom>
            <a:solidFill>
              <a:srgbClr val="9966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6206" name="Rectangle 62">
              <a:extLst>
                <a:ext uri="{FF2B5EF4-FFF2-40B4-BE49-F238E27FC236}">
                  <a16:creationId xmlns:a16="http://schemas.microsoft.com/office/drawing/2014/main" id="{D6E6F0C7-4DB3-4402-B492-8778003DD0FD}"/>
                </a:ext>
              </a:extLst>
            </p:cNvPr>
            <p:cNvSpPr>
              <a:spLocks noChangeArrowheads="1"/>
            </p:cNvSpPr>
            <p:nvPr/>
          </p:nvSpPr>
          <p:spPr bwMode="auto">
            <a:xfrm>
              <a:off x="3626" y="2284"/>
              <a:ext cx="124" cy="56"/>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6207" name="Rectangle 63">
              <a:extLst>
                <a:ext uri="{FF2B5EF4-FFF2-40B4-BE49-F238E27FC236}">
                  <a16:creationId xmlns:a16="http://schemas.microsoft.com/office/drawing/2014/main" id="{26C3201E-E902-40F1-BA44-B83C8500AB64}"/>
                </a:ext>
              </a:extLst>
            </p:cNvPr>
            <p:cNvSpPr>
              <a:spLocks noChangeArrowheads="1"/>
            </p:cNvSpPr>
            <p:nvPr/>
          </p:nvSpPr>
          <p:spPr bwMode="auto">
            <a:xfrm>
              <a:off x="3747" y="2284"/>
              <a:ext cx="124" cy="56"/>
            </a:xfrm>
            <a:prstGeom prst="rect">
              <a:avLst/>
            </a:prstGeom>
            <a:solidFill>
              <a:srgbClr val="9966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6208" name="Rectangle 64">
              <a:extLst>
                <a:ext uri="{FF2B5EF4-FFF2-40B4-BE49-F238E27FC236}">
                  <a16:creationId xmlns:a16="http://schemas.microsoft.com/office/drawing/2014/main" id="{4CE1B864-32D8-417A-BFF1-8B650A77EF69}"/>
                </a:ext>
              </a:extLst>
            </p:cNvPr>
            <p:cNvSpPr>
              <a:spLocks noChangeArrowheads="1"/>
            </p:cNvSpPr>
            <p:nvPr/>
          </p:nvSpPr>
          <p:spPr bwMode="auto">
            <a:xfrm>
              <a:off x="3867" y="2284"/>
              <a:ext cx="124" cy="56"/>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6209" name="Rectangle 65">
              <a:extLst>
                <a:ext uri="{FF2B5EF4-FFF2-40B4-BE49-F238E27FC236}">
                  <a16:creationId xmlns:a16="http://schemas.microsoft.com/office/drawing/2014/main" id="{49260BA6-B974-487D-8AAB-A6CC81F1F9F3}"/>
                </a:ext>
              </a:extLst>
            </p:cNvPr>
            <p:cNvSpPr>
              <a:spLocks noChangeArrowheads="1"/>
            </p:cNvSpPr>
            <p:nvPr/>
          </p:nvSpPr>
          <p:spPr bwMode="auto">
            <a:xfrm>
              <a:off x="3989" y="2284"/>
              <a:ext cx="124" cy="56"/>
            </a:xfrm>
            <a:prstGeom prst="rect">
              <a:avLst/>
            </a:prstGeom>
            <a:solidFill>
              <a:srgbClr val="9966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6210" name="Rectangle 66">
              <a:extLst>
                <a:ext uri="{FF2B5EF4-FFF2-40B4-BE49-F238E27FC236}">
                  <a16:creationId xmlns:a16="http://schemas.microsoft.com/office/drawing/2014/main" id="{FAD2596A-4BFD-4474-A91B-8E23E51497F7}"/>
                </a:ext>
              </a:extLst>
            </p:cNvPr>
            <p:cNvSpPr>
              <a:spLocks noChangeArrowheads="1"/>
            </p:cNvSpPr>
            <p:nvPr/>
          </p:nvSpPr>
          <p:spPr bwMode="auto">
            <a:xfrm>
              <a:off x="4109" y="2284"/>
              <a:ext cx="124" cy="56"/>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6211" name="Line 67">
              <a:extLst>
                <a:ext uri="{FF2B5EF4-FFF2-40B4-BE49-F238E27FC236}">
                  <a16:creationId xmlns:a16="http://schemas.microsoft.com/office/drawing/2014/main" id="{4E6B7CB8-1BD1-42CA-BF7B-2BB271A9939D}"/>
                </a:ext>
              </a:extLst>
            </p:cNvPr>
            <p:cNvSpPr>
              <a:spLocks noChangeShapeType="1"/>
            </p:cNvSpPr>
            <p:nvPr/>
          </p:nvSpPr>
          <p:spPr bwMode="auto">
            <a:xfrm>
              <a:off x="2180" y="2340"/>
              <a:ext cx="2892" cy="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en-US" kern="0">
                <a:solidFill>
                  <a:sysClr val="windowText" lastClr="000000"/>
                </a:solidFill>
                <a:latin typeface="Calibri" panose="020F0502020204030204" pitchFamily="34" charset="0"/>
                <a:cs typeface="Arial" panose="020B0604020202020204" pitchFamily="34" charset="0"/>
              </a:endParaRPr>
            </a:p>
          </p:txBody>
        </p:sp>
        <p:sp>
          <p:nvSpPr>
            <p:cNvPr id="6212" name="Text Box 68">
              <a:extLst>
                <a:ext uri="{FF2B5EF4-FFF2-40B4-BE49-F238E27FC236}">
                  <a16:creationId xmlns:a16="http://schemas.microsoft.com/office/drawing/2014/main" id="{297B4B97-95A3-41C0-AE96-A117829D2894}"/>
                </a:ext>
              </a:extLst>
            </p:cNvPr>
            <p:cNvSpPr txBox="1">
              <a:spLocks noChangeArrowheads="1"/>
            </p:cNvSpPr>
            <p:nvPr/>
          </p:nvSpPr>
          <p:spPr bwMode="auto">
            <a:xfrm>
              <a:off x="3411" y="1772"/>
              <a:ext cx="581" cy="19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r>
                <a:rPr lang="en-US" altLang="en-US" sz="1400" kern="0">
                  <a:solidFill>
                    <a:sysClr val="windowText" lastClr="000000"/>
                  </a:solidFill>
                  <a:latin typeface="Calibri" panose="020F0502020204030204" pitchFamily="34" charset="0"/>
                  <a:cs typeface="Arial" panose="020B0604020202020204" pitchFamily="34" charset="0"/>
                </a:rPr>
                <a:t>8 repeats</a:t>
              </a:r>
            </a:p>
          </p:txBody>
        </p:sp>
        <p:sp>
          <p:nvSpPr>
            <p:cNvPr id="6213" name="Text Box 69">
              <a:extLst>
                <a:ext uri="{FF2B5EF4-FFF2-40B4-BE49-F238E27FC236}">
                  <a16:creationId xmlns:a16="http://schemas.microsoft.com/office/drawing/2014/main" id="{9C603236-6A16-4C5F-948E-90313396CDA4}"/>
                </a:ext>
              </a:extLst>
            </p:cNvPr>
            <p:cNvSpPr txBox="1">
              <a:spLocks noChangeArrowheads="1"/>
            </p:cNvSpPr>
            <p:nvPr/>
          </p:nvSpPr>
          <p:spPr bwMode="auto">
            <a:xfrm>
              <a:off x="3387" y="2084"/>
              <a:ext cx="581" cy="19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r>
                <a:rPr lang="en-US" altLang="en-US" sz="1400" kern="0">
                  <a:solidFill>
                    <a:sysClr val="windowText" lastClr="000000"/>
                  </a:solidFill>
                  <a:latin typeface="Calibri" panose="020F0502020204030204" pitchFamily="34" charset="0"/>
                  <a:cs typeface="Arial" panose="020B0604020202020204" pitchFamily="34" charset="0"/>
                </a:rPr>
                <a:t>9 repeats</a:t>
              </a:r>
            </a:p>
          </p:txBody>
        </p:sp>
        <p:sp>
          <p:nvSpPr>
            <p:cNvPr id="6214" name="Text Box 70">
              <a:extLst>
                <a:ext uri="{FF2B5EF4-FFF2-40B4-BE49-F238E27FC236}">
                  <a16:creationId xmlns:a16="http://schemas.microsoft.com/office/drawing/2014/main" id="{BD8C9A6D-D30C-4B4A-B2CF-E0C376E38552}"/>
                </a:ext>
              </a:extLst>
            </p:cNvPr>
            <p:cNvSpPr txBox="1">
              <a:spLocks noChangeArrowheads="1"/>
            </p:cNvSpPr>
            <p:nvPr/>
          </p:nvSpPr>
          <p:spPr bwMode="auto">
            <a:xfrm>
              <a:off x="1278" y="1975"/>
              <a:ext cx="557"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en-US" altLang="en-US" kern="0">
                  <a:solidFill>
                    <a:sysClr val="windowText" lastClr="000000"/>
                  </a:solidFill>
                  <a:latin typeface="Calibri" panose="020F0502020204030204" pitchFamily="34" charset="0"/>
                  <a:cs typeface="Arial" panose="020B0604020202020204" pitchFamily="34" charset="0"/>
                </a:rPr>
                <a:t>Locus 2</a:t>
              </a:r>
            </a:p>
          </p:txBody>
        </p:sp>
      </p:grpSp>
      <p:pic>
        <p:nvPicPr>
          <p:cNvPr id="68" name="Picture 67" descr="Icon&#10;&#10;Description automatically generated">
            <a:extLst>
              <a:ext uri="{FF2B5EF4-FFF2-40B4-BE49-F238E27FC236}">
                <a16:creationId xmlns:a16="http://schemas.microsoft.com/office/drawing/2014/main" id="{9DDD1C26-6534-4474-93E8-9C69DC38042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353800" y="115440"/>
            <a:ext cx="681085" cy="629493"/>
          </a:xfrm>
          <a:prstGeom prst="rect">
            <a:avLst/>
          </a:prstGeom>
        </p:spPr>
      </p:pic>
    </p:spTree>
    <p:extLst>
      <p:ext uri="{BB962C8B-B14F-4D97-AF65-F5344CB8AC3E}">
        <p14:creationId xmlns:p14="http://schemas.microsoft.com/office/powerpoint/2010/main" val="26321017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167"/>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4" presetClass="entr" presetSubtype="16" fill="hold" nodeType="clickEffect">
                                  <p:stCondLst>
                                    <p:cond delay="0"/>
                                  </p:stCondLst>
                                  <p:childTnLst>
                                    <p:set>
                                      <p:cBhvr>
                                        <p:cTn id="10" dur="1" fill="hold">
                                          <p:stCondLst>
                                            <p:cond delay="0"/>
                                          </p:stCondLst>
                                        </p:cTn>
                                        <p:tgtEl>
                                          <p:spTgt spid="6153"/>
                                        </p:tgtEl>
                                        <p:attrNameLst>
                                          <p:attrName>style.visibility</p:attrName>
                                        </p:attrNameLst>
                                      </p:cBhvr>
                                      <p:to>
                                        <p:strVal val="visible"/>
                                      </p:to>
                                    </p:set>
                                    <p:animEffect transition="in" filter="box(in)">
                                      <p:cBhvr>
                                        <p:cTn id="11" dur="500"/>
                                        <p:tgtEl>
                                          <p:spTgt spid="6153"/>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nodeType="clickEffect">
                                  <p:stCondLst>
                                    <p:cond delay="0"/>
                                  </p:stCondLst>
                                  <p:childTnLst>
                                    <p:set>
                                      <p:cBhvr>
                                        <p:cTn id="15" dur="1" fill="hold">
                                          <p:stCondLst>
                                            <p:cond delay="0"/>
                                          </p:stCondLst>
                                        </p:cTn>
                                        <p:tgtEl>
                                          <p:spTgt spid="6192"/>
                                        </p:tgtEl>
                                        <p:attrNameLst>
                                          <p:attrName>style.visibility</p:attrName>
                                        </p:attrNameLst>
                                      </p:cBhvr>
                                      <p:to>
                                        <p:strVal val="visible"/>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4" presetClass="entr" presetSubtype="16" fill="hold" nodeType="clickEffect">
                                  <p:stCondLst>
                                    <p:cond delay="0"/>
                                  </p:stCondLst>
                                  <p:childTnLst>
                                    <p:set>
                                      <p:cBhvr>
                                        <p:cTn id="19" dur="1" fill="hold">
                                          <p:stCondLst>
                                            <p:cond delay="0"/>
                                          </p:stCondLst>
                                        </p:cTn>
                                        <p:tgtEl>
                                          <p:spTgt spid="6160"/>
                                        </p:tgtEl>
                                        <p:attrNameLst>
                                          <p:attrName>style.visibility</p:attrName>
                                        </p:attrNameLst>
                                      </p:cBhvr>
                                      <p:to>
                                        <p:strVal val="visible"/>
                                      </p:to>
                                    </p:set>
                                    <p:animEffect transition="in" filter="box(in)">
                                      <p:cBhvr>
                                        <p:cTn id="20" dur="500"/>
                                        <p:tgtEl>
                                          <p:spTgt spid="6160"/>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614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287</TotalTime>
  <Words>2954</Words>
  <Application>Microsoft Office PowerPoint</Application>
  <PresentationFormat>Widescreen</PresentationFormat>
  <Paragraphs>319</Paragraphs>
  <Slides>16</Slides>
  <Notes>16</Notes>
  <HiddenSlides>0</HiddenSlides>
  <MMClips>0</MMClips>
  <ScaleCrop>false</ScaleCrop>
  <HeadingPairs>
    <vt:vector size="8" baseType="variant">
      <vt:variant>
        <vt:lpstr>Fonts Used</vt:lpstr>
      </vt:variant>
      <vt:variant>
        <vt:i4>7</vt:i4>
      </vt:variant>
      <vt:variant>
        <vt:lpstr>Theme</vt:lpstr>
      </vt:variant>
      <vt:variant>
        <vt:i4>4</vt:i4>
      </vt:variant>
      <vt:variant>
        <vt:lpstr>Embedded OLE Servers</vt:lpstr>
      </vt:variant>
      <vt:variant>
        <vt:i4>2</vt:i4>
      </vt:variant>
      <vt:variant>
        <vt:lpstr>Slide Titles</vt:lpstr>
      </vt:variant>
      <vt:variant>
        <vt:i4>16</vt:i4>
      </vt:variant>
    </vt:vector>
  </HeadingPairs>
  <TitlesOfParts>
    <vt:vector size="29" baseType="lpstr">
      <vt:lpstr>Arial</vt:lpstr>
      <vt:lpstr>Calibri</vt:lpstr>
      <vt:lpstr>Courier New</vt:lpstr>
      <vt:lpstr>Helvetica</vt:lpstr>
      <vt:lpstr>Impact</vt:lpstr>
      <vt:lpstr>Times New Roman</vt:lpstr>
      <vt:lpstr>Wingdings</vt:lpstr>
      <vt:lpstr>1_Office Theme</vt:lpstr>
      <vt:lpstr>Default Design</vt:lpstr>
      <vt:lpstr>4_Office Theme</vt:lpstr>
      <vt:lpstr>3_Default Design</vt:lpstr>
      <vt:lpstr>Bitmap Image</vt:lpstr>
      <vt:lpstr>Picture</vt:lpstr>
      <vt:lpstr>PowerPoint Presentation</vt:lpstr>
      <vt:lpstr>The Human Genome</vt:lpstr>
      <vt:lpstr>What is a DNA Profile?</vt:lpstr>
      <vt:lpstr>Short Tandem Repeat (STR) Markers</vt:lpstr>
      <vt:lpstr>Short Tandem Repeat (STR) Typing</vt:lpstr>
      <vt:lpstr>Types of STR Repeat Units</vt:lpstr>
      <vt:lpstr>Categories for STR Markers</vt:lpstr>
      <vt:lpstr>Position of Forensic STR Markers on Human Chromosomes</vt:lpstr>
      <vt:lpstr>PowerPoint Presentation</vt:lpstr>
      <vt:lpstr>PowerPoint Presentation</vt:lpstr>
      <vt:lpstr>PowerPoint Presentation</vt:lpstr>
      <vt:lpstr>PowerPoint Presentation</vt:lpstr>
      <vt:lpstr>STR Typing Data Analysis</vt:lpstr>
      <vt:lpstr>PowerPoint Presentation</vt:lpstr>
      <vt:lpstr>Quality of STR Profile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Steffen, Becky (Fed)</dc:creator>
  <cp:lastModifiedBy>Amanda and Darryn Capes-Davis</cp:lastModifiedBy>
  <cp:revision>26</cp:revision>
  <dcterms:created xsi:type="dcterms:W3CDTF">2017-11-22T17:22:07Z</dcterms:created>
  <dcterms:modified xsi:type="dcterms:W3CDTF">2021-07-25T02:53:41Z</dcterms:modified>
</cp:coreProperties>
</file>